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1D64D89-169D-411C-9BA3-CA0FFCF0A4C5}" type="datetimeFigureOut">
              <a:rPr lang="cs-CZ" smtClean="0"/>
              <a:t>30. 10. 2013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180D1A-DA70-491D-A5F7-9D109D8DFA3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980728"/>
            <a:ext cx="8424936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C00000"/>
                </a:solidFill>
              </a:rPr>
              <a:t>Když nejsou pravidla, povinnosti a zákony dodržovány.</a:t>
            </a:r>
          </a:p>
          <a:p>
            <a:pPr algn="ctr"/>
            <a:endParaRPr lang="cs-CZ" sz="3600" b="1" dirty="0" smtClean="0">
              <a:solidFill>
                <a:srgbClr val="C00000"/>
              </a:solidFill>
            </a:endParaRPr>
          </a:p>
          <a:p>
            <a:pPr algn="ctr"/>
            <a:r>
              <a:rPr lang="cs-CZ" sz="4400" dirty="0" smtClean="0">
                <a:solidFill>
                  <a:srgbClr val="C00000"/>
                </a:solidFill>
              </a:rPr>
              <a:t>(soudy, policie, trestná činnost nezletilých) </a:t>
            </a:r>
            <a:endParaRPr lang="cs-CZ" sz="4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1422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2493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Děti i dospělí musí po celý život dodržovat určitá pravidla. </a:t>
            </a:r>
            <a:r>
              <a:rPr lang="cs-CZ" sz="3200" dirty="0" smtClean="0">
                <a:solidFill>
                  <a:srgbClr val="C00000"/>
                </a:solidFill>
              </a:rPr>
              <a:t>V běžném životě ve stylu mezi sebou lidé dodržují </a:t>
            </a:r>
            <a:r>
              <a:rPr lang="cs-CZ" sz="3200" b="1" dirty="0" smtClean="0">
                <a:solidFill>
                  <a:srgbClr val="C00000"/>
                </a:solidFill>
              </a:rPr>
              <a:t>pravidla slušného chování</a:t>
            </a:r>
            <a:r>
              <a:rPr lang="cs-CZ" sz="3200" dirty="0" smtClean="0">
                <a:solidFill>
                  <a:srgbClr val="C00000"/>
                </a:solidFill>
              </a:rPr>
              <a:t>, žáci ve škole se řídí </a:t>
            </a:r>
            <a:r>
              <a:rPr lang="cs-CZ" sz="3200" b="1" dirty="0" smtClean="0">
                <a:solidFill>
                  <a:srgbClr val="C00000"/>
                </a:solidFill>
              </a:rPr>
              <a:t>školním řádem</a:t>
            </a:r>
            <a:r>
              <a:rPr lang="cs-CZ" sz="3200" dirty="0" smtClean="0">
                <a:solidFill>
                  <a:srgbClr val="C00000"/>
                </a:solidFill>
              </a:rPr>
              <a:t>, účastníci silničního provozu se řídí </a:t>
            </a:r>
            <a:r>
              <a:rPr lang="cs-CZ" sz="3200" b="1" dirty="0" smtClean="0">
                <a:solidFill>
                  <a:srgbClr val="C00000"/>
                </a:solidFill>
              </a:rPr>
              <a:t>dopravními předpisy</a:t>
            </a:r>
            <a:r>
              <a:rPr lang="cs-CZ" sz="3200" dirty="0" smtClean="0">
                <a:solidFill>
                  <a:srgbClr val="C00000"/>
                </a:solidFill>
              </a:rPr>
              <a:t>. Svá pravidla si stanovují i sportovní oddíly, zájmové kroužky apod. Jestliže jejich členové pravidla nedodržují, mohou být potrestáni.</a:t>
            </a:r>
          </a:p>
          <a:p>
            <a:endParaRPr lang="cs-CZ" sz="2000" dirty="0">
              <a:solidFill>
                <a:srgbClr val="C00000"/>
              </a:solidFill>
            </a:endParaRPr>
          </a:p>
          <a:p>
            <a:r>
              <a:rPr lang="cs-CZ" sz="3200" b="1" u="sng" dirty="0" smtClean="0">
                <a:solidFill>
                  <a:srgbClr val="C00000"/>
                </a:solidFill>
              </a:rPr>
              <a:t>Lidé mohou neúmyslně, nebo úmyslně porušit zákon. </a:t>
            </a:r>
          </a:p>
          <a:p>
            <a:r>
              <a:rPr lang="cs-CZ" sz="3200" b="1" u="sng" dirty="0" smtClean="0">
                <a:solidFill>
                  <a:srgbClr val="C00000"/>
                </a:solidFill>
              </a:rPr>
              <a:t>Vyšetřování takového jednání provádí policie.</a:t>
            </a:r>
            <a:endParaRPr lang="cs-CZ" sz="3200" b="1" u="sng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278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332656"/>
            <a:ext cx="8136904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C00000"/>
                </a:solidFill>
              </a:rPr>
              <a:t>Co je trestný čin a co je přestupek?</a:t>
            </a:r>
          </a:p>
          <a:p>
            <a:endParaRPr lang="cs-CZ" sz="3600" b="1" u="sng" dirty="0">
              <a:solidFill>
                <a:srgbClr val="C00000"/>
              </a:solidFill>
            </a:endParaRPr>
          </a:p>
          <a:p>
            <a:r>
              <a:rPr lang="cs-CZ" sz="2400" dirty="0" smtClean="0"/>
              <a:t>Porušení zákonů a pravidel může mít různou podobu ( zapomeneš si označit lístek v autobuse, rodiče špatně zaparkují auto, zloději vykradou byt …)</a:t>
            </a:r>
          </a:p>
          <a:p>
            <a:endParaRPr lang="cs-CZ" sz="2400" dirty="0" smtClean="0"/>
          </a:p>
          <a:p>
            <a:r>
              <a:rPr lang="cs-CZ" sz="3200" b="1" u="sng" dirty="0" smtClean="0">
                <a:solidFill>
                  <a:srgbClr val="C00000"/>
                </a:solidFill>
              </a:rPr>
              <a:t>Trestný čin</a:t>
            </a:r>
            <a:r>
              <a:rPr lang="cs-CZ" sz="3200" dirty="0"/>
              <a:t> </a:t>
            </a:r>
            <a:r>
              <a:rPr lang="cs-CZ" sz="2400" dirty="0" smtClean="0"/>
              <a:t>- jednání, které ohrožuje důležité hodnoty (zdraví, život svobodu, vlastnictví člověka) Takové jednání je nebezpečné a je nutné potrestat toho, kdo se ho dopustil.</a:t>
            </a:r>
          </a:p>
          <a:p>
            <a:endParaRPr lang="cs-CZ" sz="2400" dirty="0"/>
          </a:p>
          <a:p>
            <a:r>
              <a:rPr lang="cs-CZ" sz="2400" dirty="0" smtClean="0"/>
              <a:t>Jednotlivé trestné činy jsou popsány</a:t>
            </a:r>
          </a:p>
          <a:p>
            <a:r>
              <a:rPr lang="cs-CZ" sz="2400" dirty="0" smtClean="0"/>
              <a:t> v </a:t>
            </a:r>
            <a:r>
              <a:rPr lang="cs-CZ" sz="2400" b="1" dirty="0" smtClean="0"/>
              <a:t>trestním zákoně. </a:t>
            </a:r>
            <a:r>
              <a:rPr lang="cs-CZ" sz="2400" dirty="0" smtClean="0"/>
              <a:t>O udělení trestu</a:t>
            </a:r>
          </a:p>
          <a:p>
            <a:r>
              <a:rPr lang="cs-CZ" sz="2400" dirty="0" smtClean="0"/>
              <a:t>rozhoduje </a:t>
            </a:r>
            <a:r>
              <a:rPr lang="cs-CZ" sz="2400" b="1" dirty="0" smtClean="0"/>
              <a:t>soud.</a:t>
            </a:r>
            <a:endParaRPr lang="cs-CZ" sz="24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4196324"/>
            <a:ext cx="3240360" cy="2430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0768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7599" y="256292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solidFill>
                  <a:srgbClr val="C00000"/>
                </a:solidFill>
              </a:rPr>
              <a:t>Přestupek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3696" y="841067"/>
            <a:ext cx="793277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méně </a:t>
            </a:r>
            <a:r>
              <a:rPr lang="cs-CZ" sz="2400" dirty="0"/>
              <a:t>závažné porušení zákona</a:t>
            </a:r>
            <a:r>
              <a:rPr lang="cs-CZ" dirty="0" smtClean="0"/>
              <a:t>. </a:t>
            </a:r>
          </a:p>
          <a:p>
            <a:pPr marL="342900" indent="-342900">
              <a:buFontTx/>
              <a:buChar char="-"/>
            </a:pPr>
            <a:endParaRPr lang="cs-CZ" dirty="0" smtClean="0"/>
          </a:p>
          <a:p>
            <a:r>
              <a:rPr lang="cs-CZ" sz="2400" dirty="0"/>
              <a:t>Přestupku (ale i některých trestných činů) se může člověk dopustit neúmyslně. Za přestupky se obvykle udělují pokuty, o jejich udělení nerozhodují soudy, ale např. </a:t>
            </a:r>
            <a:r>
              <a:rPr lang="cs-CZ" sz="2400" b="1" dirty="0"/>
              <a:t>obecní úřady</a:t>
            </a:r>
            <a:r>
              <a:rPr lang="cs-CZ" sz="2400" dirty="0"/>
              <a:t>.  Pokuty za </a:t>
            </a:r>
            <a:r>
              <a:rPr lang="cs-CZ" sz="2400" dirty="0" smtClean="0"/>
              <a:t>dopravní</a:t>
            </a:r>
          </a:p>
          <a:p>
            <a:r>
              <a:rPr lang="cs-CZ" sz="2400" dirty="0" smtClean="0"/>
              <a:t>přestupky uděluje </a:t>
            </a:r>
            <a:r>
              <a:rPr lang="cs-CZ" sz="2400" b="1" dirty="0"/>
              <a:t>policie.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2734994"/>
            <a:ext cx="4896544" cy="3672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090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5184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>
                <a:solidFill>
                  <a:srgbClr val="C00000"/>
                </a:solidFill>
              </a:rPr>
              <a:t>Policie České republiky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75079" y="1178034"/>
            <a:ext cx="820891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je ozbrojený bezpečnostní sbor České republiky, státní policie s působností na celém území republiky.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400" u="sng" dirty="0" smtClean="0"/>
              <a:t>Policie plní zejména tyto úkoly: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>
                <a:effectLst/>
              </a:rPr>
              <a:t>chrání bezpečnost osob a majetku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pl-PL" sz="2400" dirty="0" smtClean="0"/>
              <a:t>odhaluje trestné činy, zjišťuje jejich pachatele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odhaluje přestupky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projednává některé přestupky (např. na úseku provozu na pozemních komunikacích)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dohlíží na bezpečnost a plynulost silničního provozu a spolupůsobí při jeho řízení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400" dirty="0" smtClean="0"/>
              <a:t>kontroluje doklady o pojištění odpovědnosti za škodu způsobenou provozem vozidla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2400" dirty="0" smtClean="0"/>
          </a:p>
          <a:p>
            <a:pPr marL="457200" indent="-457200">
              <a:buFont typeface="Arial" pitchFamily="34" charset="0"/>
              <a:buChar char="•"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132856"/>
            <a:ext cx="2508877" cy="18816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69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55649" y="404664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>
                <a:solidFill>
                  <a:srgbClr val="C00000"/>
                </a:solidFill>
              </a:rPr>
              <a:t>Soudy v Česku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5648" y="1268760"/>
            <a:ext cx="7428719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Soudy v Česku jsou nezávislé státní orgány vykonávající podle hlavy čtvrté Ústavy soudní moc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Soud v trestním řízení zjišťuje, jestli došlo k trestnému činu a jak má být viník potrestán. Soud postupuje podle trestního řádu. 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2996952"/>
            <a:ext cx="4572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958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84249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>
                <a:solidFill>
                  <a:srgbClr val="C00000"/>
                </a:solidFill>
              </a:rPr>
              <a:t>Trestná činnost nezletilých a mladistvých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77048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Stávající česká právní úprava umožňuje trestně stíhat za porušení zákona jen mladistvé, kteří v době spáchání činu </a:t>
            </a:r>
            <a:r>
              <a:rPr lang="cs-CZ" sz="2400" b="1" dirty="0" smtClean="0"/>
              <a:t>dovršili 15 let. </a:t>
            </a:r>
          </a:p>
          <a:p>
            <a:r>
              <a:rPr lang="cs-CZ" sz="2400" dirty="0" smtClean="0"/>
              <a:t>Mladiství (15 - 18 let) jsou trestně odpovědní, ale sankce, které jim jsou ukládány, jsou méně přísné než u dospělých.</a:t>
            </a:r>
          </a:p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Osobám mladším 15. let (děti</a:t>
            </a:r>
            <a:r>
              <a:rPr lang="cs-CZ" sz="2400" dirty="0"/>
              <a:t>)</a:t>
            </a:r>
            <a:r>
              <a:rPr lang="cs-CZ" sz="2400" dirty="0" smtClean="0"/>
              <a:t> může být místo trestní sankce uložena v rámci občansko-právního řízení tzv</a:t>
            </a:r>
            <a:r>
              <a:rPr lang="cs-CZ" sz="2400" b="1" dirty="0" smtClean="0"/>
              <a:t>. ochranná výchova,</a:t>
            </a:r>
            <a:r>
              <a:rPr lang="cs-CZ" sz="2400" dirty="0" smtClean="0"/>
              <a:t> tj. výchova ve státním zařízení, které náleží do resortu ministerstva školství. I když prověřování ukáže, že osoba mladší 15. let spáchala čin proti zákonu, trestní postih u ní není možný.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6169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42493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200" dirty="0" smtClean="0">
                <a:effectLst/>
              </a:rPr>
              <a:t>DIEGO GREZ. </a:t>
            </a:r>
            <a:r>
              <a:rPr lang="cs-CZ" sz="1200" i="1" dirty="0" smtClean="0">
                <a:effectLst/>
              </a:rPr>
              <a:t>Http://commons.wikimedia.org/wiki/File:IRFE_bull.png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2007</a:t>
            </a:r>
            <a:r>
              <a:rPr lang="cs-CZ" sz="1200" dirty="0" smtClean="0">
                <a:effectLst/>
              </a:rPr>
              <a:t> [online]. Tento soubor je licencován pod licencí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Attribution</a:t>
            </a:r>
            <a:r>
              <a:rPr lang="cs-CZ" sz="1200" dirty="0" smtClean="0">
                <a:effectLst/>
              </a:rPr>
              <a:t> 1.0 obecný. [cit. 2012-02-19]. </a:t>
            </a:r>
          </a:p>
          <a:p>
            <a:endParaRPr lang="cs-CZ" sz="1200" dirty="0"/>
          </a:p>
          <a:p>
            <a:r>
              <a:rPr lang="cs-CZ" sz="1200" dirty="0" smtClean="0">
                <a:effectLst/>
              </a:rPr>
              <a:t>DEZIDOR. </a:t>
            </a:r>
            <a:r>
              <a:rPr lang="cs-CZ" sz="1200" i="1" dirty="0" smtClean="0">
                <a:effectLst/>
              </a:rPr>
              <a:t>Http://commons.wikimedia.org/wiki/File:Policist%C3%A9_v_Libni.jpg?uselang=cs</a:t>
            </a:r>
            <a:r>
              <a:rPr lang="cs-CZ" sz="1200" dirty="0" smtClean="0">
                <a:effectLst/>
              </a:rPr>
              <a:t>: </a:t>
            </a:r>
            <a:r>
              <a:rPr lang="cs-CZ" sz="1200" i="1" dirty="0" smtClean="0">
                <a:effectLst/>
              </a:rPr>
              <a:t>2010</a:t>
            </a:r>
            <a:r>
              <a:rPr lang="cs-CZ" sz="1200" dirty="0" smtClean="0">
                <a:effectLst/>
              </a:rPr>
              <a:t> [online]. Tento soubor podléhá licenci </a:t>
            </a:r>
            <a:r>
              <a:rPr lang="cs-CZ" sz="1200" dirty="0" err="1" smtClean="0">
                <a:effectLst/>
              </a:rPr>
              <a:t>Creative</a:t>
            </a:r>
            <a:r>
              <a:rPr lang="cs-CZ" sz="1200" dirty="0" smtClean="0">
                <a:effectLst/>
              </a:rPr>
              <a:t> </a:t>
            </a:r>
            <a:r>
              <a:rPr lang="cs-CZ" sz="1200" dirty="0" err="1" smtClean="0">
                <a:effectLst/>
              </a:rPr>
              <a:t>Commons</a:t>
            </a:r>
            <a:r>
              <a:rPr lang="cs-CZ" sz="1200" dirty="0" smtClean="0">
                <a:effectLst/>
              </a:rPr>
              <a:t> Uveďte autora 3.0 </a:t>
            </a:r>
            <a:r>
              <a:rPr lang="cs-CZ" sz="1200" dirty="0" err="1" smtClean="0">
                <a:effectLst/>
              </a:rPr>
              <a:t>Unported</a:t>
            </a:r>
            <a:r>
              <a:rPr lang="cs-CZ" sz="1200" dirty="0" smtClean="0">
                <a:effectLst/>
              </a:rPr>
              <a:t>. [cit. 2012-02-19].</a:t>
            </a:r>
          </a:p>
          <a:p>
            <a:endParaRPr lang="cs-CZ" sz="1200" dirty="0"/>
          </a:p>
          <a:p>
            <a:r>
              <a:rPr lang="cs-CZ" sz="1000" dirty="0" smtClean="0">
                <a:effectLst/>
              </a:rPr>
              <a:t>DANIEL BARÁNEK. </a:t>
            </a:r>
            <a:r>
              <a:rPr lang="cs-CZ" sz="1000" i="1" dirty="0" smtClean="0">
                <a:effectLst/>
              </a:rPr>
              <a:t>Http://commons.wikimedia.org/wiki/File:Praha,_U_Pra%C5%A1n%C3%A9ho_mostu,_START_2010,_ostraha_03.jpg?uselang=cs</a:t>
            </a:r>
            <a:r>
              <a:rPr lang="cs-CZ" sz="1000" dirty="0" smtClean="0">
                <a:effectLst/>
              </a:rPr>
              <a:t>: </a:t>
            </a:r>
            <a:r>
              <a:rPr lang="cs-CZ" sz="1000" i="1" dirty="0" smtClean="0">
                <a:effectLst/>
              </a:rPr>
              <a:t>2010</a:t>
            </a:r>
            <a:r>
              <a:rPr lang="cs-CZ" sz="1000" dirty="0" smtClean="0">
                <a:effectLst/>
              </a:rPr>
              <a:t> [online]. Tento soubor podléhá licenci </a:t>
            </a:r>
            <a:r>
              <a:rPr lang="cs-CZ" sz="1000" dirty="0" err="1" smtClean="0">
                <a:effectLst/>
              </a:rPr>
              <a:t>Creative</a:t>
            </a:r>
            <a:r>
              <a:rPr lang="cs-CZ" sz="1000" dirty="0" smtClean="0">
                <a:effectLst/>
              </a:rPr>
              <a:t> </a:t>
            </a:r>
            <a:r>
              <a:rPr lang="cs-CZ" sz="1000" dirty="0" err="1" smtClean="0">
                <a:effectLst/>
              </a:rPr>
              <a:t>Commons</a:t>
            </a:r>
            <a:r>
              <a:rPr lang="cs-CZ" sz="1000" dirty="0" smtClean="0">
                <a:effectLst/>
              </a:rPr>
              <a:t> Uveďte autora-Zachovejte licenci 3.0 </a:t>
            </a:r>
            <a:r>
              <a:rPr lang="cs-CZ" sz="1000" dirty="0" err="1" smtClean="0">
                <a:effectLst/>
              </a:rPr>
              <a:t>Unported</a:t>
            </a:r>
            <a:r>
              <a:rPr lang="cs-CZ" sz="1000" dirty="0" smtClean="0">
                <a:effectLst/>
              </a:rPr>
              <a:t>. [cit. 2012-02-19]. </a:t>
            </a:r>
          </a:p>
          <a:p>
            <a:endParaRPr lang="cs-CZ" sz="1000" dirty="0" smtClean="0"/>
          </a:p>
          <a:p>
            <a:endParaRPr lang="cs-CZ" sz="1000" dirty="0"/>
          </a:p>
          <a:p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933905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25144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673068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131</TotalTime>
  <Words>544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Times New Roman</vt:lpstr>
      <vt:lpstr>Wingdings 2</vt:lpstr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Petra</cp:lastModifiedBy>
  <cp:revision>15</cp:revision>
  <dcterms:created xsi:type="dcterms:W3CDTF">2012-02-19T16:18:39Z</dcterms:created>
  <dcterms:modified xsi:type="dcterms:W3CDTF">2013-10-30T17:42:53Z</dcterms:modified>
</cp:coreProperties>
</file>