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CC99FF"/>
    <a:srgbClr val="FFFFCC"/>
    <a:srgbClr val="00FFCC"/>
    <a:srgbClr val="663300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FF84584-40A4-40D5-9F90-0FC621D3811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9AA0225-86C0-48DD-85EC-1569E6ABB92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6763" y="188640"/>
            <a:ext cx="882273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C00000"/>
                </a:solidFill>
              </a:rPr>
              <a:t>Naše město - Nový Jičín</a:t>
            </a:r>
          </a:p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(Znáte dobře svoje město?)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132855"/>
            <a:ext cx="6274570" cy="4353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43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8136904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u="sng" dirty="0" smtClean="0">
                <a:solidFill>
                  <a:srgbClr val="C00000"/>
                </a:solidFill>
              </a:rPr>
              <a:t>Znáš dobře svoji obec?</a:t>
            </a:r>
          </a:p>
          <a:p>
            <a:endParaRPr lang="cs-CZ" sz="2800" u="sng" dirty="0" smtClean="0">
              <a:solidFill>
                <a:srgbClr val="C0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Víš , kde je v našem městě radnice, městský úřad?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Jaké školy máme v našem městě?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Je v našem městě dětský domov, domov důchodců?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Jaká máme kulturní zařízení?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Jaké možnosti sportovního vyžití mají občané našeho města?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Je v našem městě zdravotnické zařízení, lékárna?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Jaké jsou v našem městě kulturní památky, hrad, zámek?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 smtClean="0">
                <a:solidFill>
                  <a:srgbClr val="C00000"/>
                </a:solidFill>
              </a:rPr>
              <a:t>Je v našem městě kostel?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339542"/>
            <a:ext cx="8712968" cy="769441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tx1">
                    <a:lumMod val="10000"/>
                  </a:schemeClr>
                </a:solidFill>
              </a:rPr>
              <a:t>Odpovědi najdeš na dalších snímcích.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66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47629"/>
            <a:ext cx="3888432" cy="259066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026" y="480849"/>
            <a:ext cx="3940151" cy="26251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74" y="3861048"/>
            <a:ext cx="3888432" cy="25906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71600" y="451505"/>
            <a:ext cx="3332406" cy="461665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Městský Úřad -radnice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02033" y="3030051"/>
            <a:ext cx="3665807" cy="830997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Městský úřad - odloučené pracoviště,  Divadelní ul.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27585" y="5617917"/>
            <a:ext cx="4104456" cy="830997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Městská policie, odloučené pracoviště </a:t>
            </a:r>
            <a:r>
              <a:rPr lang="cs-CZ" sz="2400" b="1" dirty="0" err="1" smtClean="0">
                <a:solidFill>
                  <a:schemeClr val="tx1">
                    <a:lumMod val="10000"/>
                  </a:schemeClr>
                </a:solidFill>
              </a:rPr>
              <a:t>MěÚ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32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676" y="169186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2.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999" y="442647"/>
            <a:ext cx="3829001" cy="25510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836712"/>
            <a:ext cx="3851920" cy="28889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57299" y="3111768"/>
            <a:ext cx="3600400" cy="461665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základní škola Tyršova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51512" y="442647"/>
            <a:ext cx="3960440" cy="461665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střední škola - gymnázium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84" y="3725652"/>
            <a:ext cx="6959600" cy="21209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691680" y="6021288"/>
            <a:ext cx="4680520" cy="461665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základní škola a mateřská škola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963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3515136"/>
            <a:ext cx="2156881" cy="461665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domov </a:t>
            </a:r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seniorů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88640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3.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77" y="214358"/>
            <a:ext cx="4171528" cy="312864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47864" y="373305"/>
            <a:ext cx="1944216" cy="461665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azylový dům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763" y="1001946"/>
            <a:ext cx="3063294" cy="21213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5" y="3501008"/>
            <a:ext cx="4376713" cy="303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03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4.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8640"/>
            <a:ext cx="4614597" cy="30744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3501008"/>
            <a:ext cx="4031765" cy="26861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886" y="3528927"/>
            <a:ext cx="3628043" cy="271989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19729" y="358497"/>
            <a:ext cx="273630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Beskydské divadlo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19096" y="3032283"/>
            <a:ext cx="864096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kino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4886" y="5795204"/>
            <a:ext cx="1584176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knihovna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58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959" y="260648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5.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55095" y="5661248"/>
            <a:ext cx="2656865" cy="461665"/>
          </a:xfrm>
          <a:prstGeom prst="rect">
            <a:avLst/>
          </a:prstGeom>
          <a:solidFill>
            <a:srgbClr val="CC99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zimní stadion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026" y="577668"/>
            <a:ext cx="4848173" cy="3357360"/>
          </a:xfrm>
          <a:prstGeom prst="rect">
            <a:avLst/>
          </a:prstGeom>
          <a:ln w="38100">
            <a:solidFill>
              <a:srgbClr val="CC99FF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076056" y="577668"/>
            <a:ext cx="3384376" cy="830997"/>
          </a:xfrm>
          <a:prstGeom prst="rect">
            <a:avLst/>
          </a:prstGeom>
          <a:solidFill>
            <a:srgbClr val="CC99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krytý bazén, venkovní bazén, sauna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212976"/>
            <a:ext cx="4619165" cy="3198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85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1103" y="379342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6.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8640"/>
            <a:ext cx="6090460" cy="405777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74660" y="4246409"/>
            <a:ext cx="3240360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Nemocnice Nový Jičín</a:t>
            </a:r>
            <a:endParaRPr lang="cs-CZ" sz="2400" b="1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816" y="3519942"/>
            <a:ext cx="4027982" cy="278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47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7.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295" y="1189548"/>
            <a:ext cx="2880320" cy="512816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284984"/>
            <a:ext cx="4822273" cy="271252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80431" y="1212525"/>
            <a:ext cx="3499881" cy="830997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Žerotínský zámek </a:t>
            </a:r>
          </a:p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a Muzeum Novojičínska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17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8.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636" y="1091645"/>
            <a:ext cx="3003727" cy="450840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688" y="1628800"/>
            <a:ext cx="4576656" cy="304919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600053"/>
            <a:ext cx="3150835" cy="830997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Kostel Nanebevzetí Panny Marie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5008219"/>
            <a:ext cx="3600400" cy="461665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10000"/>
                  </a:schemeClr>
                </a:solidFill>
              </a:rPr>
              <a:t>Kostel Nejsvětější Trojice</a:t>
            </a:r>
            <a:endParaRPr lang="cs-CZ" sz="2400" b="1" dirty="0">
              <a:solidFill>
                <a:schemeClr val="tx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59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53364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Které místo ve svém bydlišti máš nejraději?</a:t>
            </a:r>
          </a:p>
          <a:p>
            <a:endParaRPr lang="cs-CZ" sz="4800" dirty="0">
              <a:solidFill>
                <a:srgbClr val="C00000"/>
              </a:solidFill>
            </a:endParaRPr>
          </a:p>
          <a:p>
            <a:r>
              <a:rPr lang="cs-CZ" sz="4800" dirty="0" smtClean="0">
                <a:solidFill>
                  <a:srgbClr val="C00000"/>
                </a:solidFill>
              </a:rPr>
              <a:t>Kdyby k vám přijela návštěva z jiného města, která místa bys ji ukázal?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932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Zdroje:</a:t>
            </a:r>
          </a:p>
          <a:p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  <a:effectLst/>
              </a:rPr>
              <a:t>PALICKAP. </a:t>
            </a:r>
            <a:r>
              <a:rPr lang="cs-CZ" sz="1100" i="1" dirty="0" smtClean="0">
                <a:solidFill>
                  <a:schemeClr val="tx1">
                    <a:lumMod val="10000"/>
                  </a:schemeClr>
                </a:solidFill>
                <a:effectLst/>
              </a:rPr>
              <a:t>Http://commons.wikimedia.org/wiki/File:Nov%C3%BD_Ji%C4%8D%C3%ADn,_K_Nemocnici.jpg?uselang=cs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  <a:effectLst/>
              </a:rPr>
              <a:t>: </a:t>
            </a:r>
            <a:r>
              <a:rPr lang="cs-CZ" sz="1100" i="1" dirty="0" smtClean="0">
                <a:solidFill>
                  <a:schemeClr val="tx1">
                    <a:lumMod val="10000"/>
                  </a:schemeClr>
                </a:solidFill>
                <a:effectLst/>
              </a:rPr>
              <a:t>2011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  <a:effectLst/>
              </a:rPr>
              <a:t> [online]. Tento soubor podléhá licenci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  <a:effectLst/>
              </a:rPr>
              <a:t>Creative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  <a:effectLst/>
              </a:rPr>
              <a:t>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  <a:effectLst/>
              </a:rPr>
              <a:t>Commons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  <a:effectLst/>
              </a:rPr>
              <a:t> Uveďte autora 3.0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  <a:effectLst/>
              </a:rPr>
              <a:t>Unported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  <a:effectLst/>
              </a:rPr>
              <a:t>. [cit. 2012-03-10].</a:t>
            </a:r>
          </a:p>
          <a:p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PALICKAP. Http://commons.wikimedia.org/wiki/File:Gnj.JPG?uselang=cs [online]. Tento soubor podléhá licenci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</a:rPr>
              <a:t>Creative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</a:rPr>
              <a:t>Commons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 Uveďte autora-Zachovejte licenci 3.0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</a:rPr>
              <a:t>Unported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. [cit. 2012-03-10].</a:t>
            </a:r>
          </a:p>
          <a:p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PALICKAP. Http://commons.wikimedia.org/wiki/File:Nov%C3%BD_Ji%C4%8D%C3%ADn,_vila.jpg?uselang=cs: 2011 [online]. Tento soubor podléhá licenci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</a:rPr>
              <a:t>Creative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</a:rPr>
              <a:t>Commons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 Uveďte autora 3.0 </a:t>
            </a:r>
            <a:r>
              <a:rPr lang="cs-CZ" sz="1100" dirty="0" err="1" smtClean="0">
                <a:solidFill>
                  <a:schemeClr val="tx1">
                    <a:lumMod val="10000"/>
                  </a:schemeClr>
                </a:solidFill>
              </a:rPr>
              <a:t>Unported</a:t>
            </a:r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. [cit. 2012-03-10].</a:t>
            </a:r>
          </a:p>
          <a:p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BOSQUETE. Http://commons.wikimedia.org/wiki/File:ZerotinskyZamek1.JPG?uselang=cs [online]. Volné dílo. [cit. 2012-03-10]. </a:t>
            </a:r>
          </a:p>
          <a:p>
            <a:r>
              <a:rPr lang="cs-CZ" sz="1100" dirty="0" smtClean="0">
                <a:solidFill>
                  <a:schemeClr val="tx1">
                    <a:lumMod val="10000"/>
                  </a:schemeClr>
                </a:solidFill>
              </a:rPr>
              <a:t>OSQUETE. Http://commons.wikimedia.org/wiki/File:ZerotinskyZamek3.JPG?uselang=cs: 2009 [online]. Volné dílo. [cit. 2012-03-10]. </a:t>
            </a:r>
            <a:endParaRPr lang="cs-CZ" sz="1100" dirty="0">
              <a:solidFill>
                <a:schemeClr val="tx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45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25">
      <a:dk1>
        <a:srgbClr val="BFBFBF"/>
      </a:dk1>
      <a:lt1>
        <a:srgbClr val="D8D8D8"/>
      </a:lt1>
      <a:dk2>
        <a:srgbClr val="D8D8D8"/>
      </a:dk2>
      <a:lt2>
        <a:srgbClr val="E4E9EF"/>
      </a:lt2>
      <a:accent1>
        <a:srgbClr val="D8D8D8"/>
      </a:accent1>
      <a:accent2>
        <a:srgbClr val="D8D8D8"/>
      </a:accent2>
      <a:accent3>
        <a:srgbClr val="F2F2F2"/>
      </a:accent3>
      <a:accent4>
        <a:srgbClr val="F2F2F2"/>
      </a:accent4>
      <a:accent5>
        <a:srgbClr val="D8D8D8"/>
      </a:accent5>
      <a:accent6>
        <a:srgbClr val="BFBFBF"/>
      </a:accent6>
      <a:hlink>
        <a:srgbClr val="BFBFBF"/>
      </a:hlink>
      <a:folHlink>
        <a:srgbClr val="BFBFB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181</TotalTime>
  <Words>311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22</cp:revision>
  <dcterms:created xsi:type="dcterms:W3CDTF">2012-03-10T16:48:32Z</dcterms:created>
  <dcterms:modified xsi:type="dcterms:W3CDTF">2012-03-18T16:30:20Z</dcterms:modified>
</cp:coreProperties>
</file>