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8" r:id="rId2"/>
    <p:sldId id="259" r:id="rId3"/>
    <p:sldId id="260" r:id="rId4"/>
    <p:sldId id="278" r:id="rId5"/>
    <p:sldId id="274" r:id="rId6"/>
    <p:sldId id="276" r:id="rId7"/>
    <p:sldId id="281" r:id="rId8"/>
    <p:sldId id="282" r:id="rId9"/>
    <p:sldId id="283" r:id="rId10"/>
    <p:sldId id="28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32E224"/>
    <a:srgbClr val="0000FF"/>
    <a:srgbClr val="03F794"/>
    <a:srgbClr val="66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2941" autoAdjust="0"/>
    <p:restoredTop sz="94671" autoAdjust="0"/>
  </p:normalViewPr>
  <p:slideViewPr>
    <p:cSldViewPr>
      <p:cViewPr>
        <p:scale>
          <a:sx n="110" d="100"/>
          <a:sy n="110" d="100"/>
        </p:scale>
        <p:origin x="-84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A1D7F0-BC66-4520-B09C-4E3B9F3ACB9F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DBE9B2-2879-4901-A79E-5A3E73337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0399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EB341D-3D94-4EF8-8FBF-32D79400247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1893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DBE9B2-2879-4901-A79E-5A3E7333736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0562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DBE9B2-2879-4901-A79E-5A3E7333736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0562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DBE9B2-2879-4901-A79E-5A3E7333736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056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72147-7B49-4231-A150-54412F23CA3F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1BD1-931F-49BF-9FE9-385371808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639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72147-7B49-4231-A150-54412F23CA3F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1BD1-931F-49BF-9FE9-385371808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407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72147-7B49-4231-A150-54412F23CA3F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1BD1-931F-49BF-9FE9-385371808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838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72147-7B49-4231-A150-54412F23CA3F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1BD1-931F-49BF-9FE9-385371808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361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72147-7B49-4231-A150-54412F23CA3F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1BD1-931F-49BF-9FE9-385371808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6143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72147-7B49-4231-A150-54412F23CA3F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1BD1-931F-49BF-9FE9-385371808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917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72147-7B49-4231-A150-54412F23CA3F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1BD1-931F-49BF-9FE9-385371808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390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72147-7B49-4231-A150-54412F23CA3F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1BD1-931F-49BF-9FE9-385371808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28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72147-7B49-4231-A150-54412F23CA3F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1BD1-931F-49BF-9FE9-385371808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219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72147-7B49-4231-A150-54412F23CA3F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1BD1-931F-49BF-9FE9-385371808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874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72147-7B49-4231-A150-54412F23CA3F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1BD1-931F-49BF-9FE9-385371808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948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272147-7B49-4231-A150-54412F23CA3F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D1BD1-931F-49BF-9FE9-385371808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106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2.jpe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18" Type="http://schemas.openxmlformats.org/officeDocument/2006/relationships/image" Target="../media/image4.jpe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19" Type="http://schemas.openxmlformats.org/officeDocument/2006/relationships/image" Target="../media/image2.jpe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28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5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30.png"/><Relationship Id="rId7" Type="http://schemas.openxmlformats.org/officeDocument/2006/relationships/image" Target="../media/image26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2.jpeg"/><Relationship Id="rId4" Type="http://schemas.openxmlformats.org/officeDocument/2006/relationships/image" Target="../media/image4.jpeg"/><Relationship Id="rId9" Type="http://schemas.openxmlformats.org/officeDocument/2006/relationships/image" Target="../media/image3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43.png"/><Relationship Id="rId3" Type="http://schemas.openxmlformats.org/officeDocument/2006/relationships/image" Target="../media/image4.jpe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2.jpeg"/><Relationship Id="rId9" Type="http://schemas.openxmlformats.org/officeDocument/2006/relationships/image" Target="../media/image36.png"/><Relationship Id="rId14" Type="http://schemas.openxmlformats.org/officeDocument/2006/relationships/image" Target="../media/image4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39.png"/><Relationship Id="rId3" Type="http://schemas.openxmlformats.org/officeDocument/2006/relationships/image" Target="../media/image4.jpeg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50.png"/><Relationship Id="rId5" Type="http://schemas.openxmlformats.org/officeDocument/2006/relationships/image" Target="../media/image35.png"/><Relationship Id="rId10" Type="http://schemas.openxmlformats.org/officeDocument/2006/relationships/image" Target="../media/image49.png"/><Relationship Id="rId4" Type="http://schemas.openxmlformats.org/officeDocument/2006/relationships/image" Target="../media/image2.jpeg"/><Relationship Id="rId9" Type="http://schemas.openxmlformats.org/officeDocument/2006/relationships/image" Target="../media/image48.png"/><Relationship Id="rId14" Type="http://schemas.openxmlformats.org/officeDocument/2006/relationships/image" Target="../media/image4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4.jpeg"/><Relationship Id="rId7" Type="http://schemas.openxmlformats.org/officeDocument/2006/relationships/image" Target="../media/image54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2.jpeg"/><Relationship Id="rId9" Type="http://schemas.openxmlformats.org/officeDocument/2006/relationships/image" Target="../media/image5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59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2.jpeg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868354"/>
              </p:ext>
            </p:extLst>
          </p:nvPr>
        </p:nvGraphicFramePr>
        <p:xfrm>
          <a:off x="2354263" y="190500"/>
          <a:ext cx="4330700" cy="6305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Dokument" r:id="rId3" imgW="5889940" imgH="8611593" progId="Word.Document.12">
                  <p:embed/>
                </p:oleObj>
              </mc:Choice>
              <mc:Fallback>
                <p:oleObj name="Dokument" r:id="rId3" imgW="5889940" imgH="861159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54263" y="190500"/>
                        <a:ext cx="4330700" cy="6305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57082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88840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9888"/>
            <a:ext cx="3096344" cy="4102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08043" y="1126486"/>
            <a:ext cx="285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KUŽELOSEČKY</a:t>
            </a:r>
            <a:endParaRPr lang="cs-CZ" sz="36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0526" y="5229204"/>
            <a:ext cx="8662949" cy="1015663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6000" b="1" i="1" dirty="0">
                <a:solidFill>
                  <a:srgbClr val="0000FF"/>
                </a:solidFill>
              </a:rPr>
              <a:t>V</a:t>
            </a:r>
            <a:r>
              <a:rPr lang="cs-CZ" sz="6000" b="1" i="1" dirty="0" smtClean="0">
                <a:solidFill>
                  <a:srgbClr val="0000FF"/>
                </a:solidFill>
              </a:rPr>
              <a:t>rcholová </a:t>
            </a:r>
            <a:r>
              <a:rPr lang="cs-CZ" sz="4800" b="1" dirty="0" smtClean="0"/>
              <a:t>ROVNICE PARABOLY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053993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5386154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Vrcholová </a:t>
              </a:r>
              <a:r>
                <a:rPr lang="cs-CZ" sz="3200" b="1" dirty="0" smtClean="0"/>
                <a:t>ROVNICE PARABOLY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83568" y="3545310"/>
                <a:ext cx="3779881" cy="17919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𝒅𝑿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𝑭𝑿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>
                          <a:latin typeface="Cambria Math"/>
                        </a:rPr>
                        <m:t>𝒙</m:t>
                      </m:r>
                      <m:r>
                        <a:rPr lang="cs-CZ" b="1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</a:rPr>
                            <m:t>𝒑</m:t>
                          </m:r>
                        </m:num>
                        <m:den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cs-CZ" b="1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1" i="1" smtClean="0">
                                          <a:latin typeface="Cambria Math"/>
                                        </a:rPr>
                                        <m:t>𝒑</m:t>
                                      </m:r>
                                    </m:num>
                                    <m:den>
                                      <m:r>
                                        <a:rPr lang="cs-CZ" b="1" i="1" smtClean="0">
                                          <a:latin typeface="Cambria Math"/>
                                        </a:rPr>
                                        <m:t>𝟐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𝒑𝒙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𝒑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𝒑𝒙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𝒑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b="1" i="0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545310"/>
                <a:ext cx="3779881" cy="179190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752044" y="5517232"/>
                <a:ext cx="1494255" cy="37555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: 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</a:rPr>
                        <m:t>𝒑𝒙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044" y="5517232"/>
                <a:ext cx="1494255" cy="3755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72986" y="2284062"/>
                <a:ext cx="2347116" cy="568874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𝑽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, </m:t>
                      </m:r>
                      <m:r>
                        <a:rPr lang="cs-CZ" b="1" i="1" smtClean="0">
                          <a:latin typeface="Cambria Math"/>
                        </a:rPr>
                        <m:t>𝑭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</a:rPr>
                                <m:t>𝒑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b="1" i="1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2986" y="2284062"/>
                <a:ext cx="2347116" cy="56887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33032"/>
            <a:ext cx="3335409" cy="40915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83568" y="1412776"/>
            <a:ext cx="2468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Ukázka odvození: 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772986" y="2924944"/>
                <a:ext cx="15888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𝑭𝑽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𝐱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;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𝐱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b="1" dirty="0" smtClean="0"/>
                  <a:t> </a:t>
                </a:r>
                <a:endParaRPr lang="cs-CZ" b="1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2986" y="2924944"/>
                <a:ext cx="1588897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87015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75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5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75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/>
      <p:bldP spid="20" grpId="0" animBg="1"/>
      <p:bldP spid="24" grpId="0" animBg="1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17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03121"/>
            <a:ext cx="2155000" cy="2160000"/>
          </a:xfrm>
          <a:prstGeom prst="rect">
            <a:avLst/>
          </a:prstGeom>
          <a:ln w="12700">
            <a:solidFill>
              <a:schemeClr val="bg1">
                <a:lumMod val="65000"/>
              </a:schemeClr>
            </a:solidFill>
            <a:headEnd/>
            <a:tailEnd/>
          </a:ln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4509360"/>
            <a:ext cx="2190829" cy="2160000"/>
          </a:xfrm>
          <a:prstGeom prst="rect">
            <a:avLst/>
          </a:prstGeom>
          <a:ln w="12700">
            <a:solidFill>
              <a:schemeClr val="bg1">
                <a:lumMod val="65000"/>
              </a:schemeClr>
            </a:solidFill>
            <a:headEnd/>
            <a:tailEnd/>
          </a:ln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699" y="2205104"/>
            <a:ext cx="2175151" cy="2160000"/>
          </a:xfrm>
          <a:prstGeom prst="rect">
            <a:avLst/>
          </a:prstGeom>
          <a:ln w="12700">
            <a:solidFill>
              <a:schemeClr val="bg1">
                <a:lumMod val="65000"/>
              </a:schemeClr>
            </a:solidFill>
            <a:headEnd/>
            <a:tailEnd/>
          </a:ln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131840" y="1394192"/>
                <a:ext cx="1571328" cy="461665"/>
              </a:xfrm>
              <a:prstGeom prst="rect">
                <a:avLst/>
              </a:prstGeom>
              <a:solidFill>
                <a:srgbClr val="FFFF99"/>
              </a:solidFill>
              <a:ln w="28575">
                <a:solidFill>
                  <a:srgbClr val="FF0000"/>
                </a:solidFill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2400" b="1" i="1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1394192"/>
                <a:ext cx="1571328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28575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426743" y="1722580"/>
                <a:ext cx="1022844" cy="400110"/>
              </a:xfrm>
              <a:prstGeom prst="rect">
                <a:avLst/>
              </a:prstGeom>
              <a:ln w="12700">
                <a:solidFill>
                  <a:schemeClr val="bg1">
                    <a:lumMod val="65000"/>
                  </a:schemeClr>
                </a:solidFill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𝑽𝑭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𝒙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6743" y="1722580"/>
                <a:ext cx="1022844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 w="12700">
                <a:solidFill>
                  <a:schemeClr val="bg1">
                    <a:lumMod val="6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580112" y="1722580"/>
                <a:ext cx="1029256" cy="400110"/>
              </a:xfrm>
              <a:prstGeom prst="rect">
                <a:avLst/>
              </a:prstGeom>
              <a:ln w="12700">
                <a:solidFill>
                  <a:schemeClr val="bg1">
                    <a:lumMod val="65000"/>
                  </a:schemeClr>
                </a:solidFill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𝑽𝑭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𝒚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1722580"/>
                <a:ext cx="1029256" cy="400110"/>
              </a:xfrm>
              <a:prstGeom prst="rect">
                <a:avLst/>
              </a:prstGeom>
              <a:blipFill rotWithShape="1">
                <a:blip r:embed="rId8"/>
                <a:stretch>
                  <a:fillRect b="-7463"/>
                </a:stretch>
              </a:blipFill>
              <a:ln w="12700">
                <a:solidFill>
                  <a:schemeClr val="bg1">
                    <a:lumMod val="6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114" name="Picture 1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05104"/>
            <a:ext cx="2160000" cy="2160000"/>
          </a:xfrm>
          <a:prstGeom prst="rect">
            <a:avLst/>
          </a:prstGeom>
          <a:ln w="12700">
            <a:solidFill>
              <a:schemeClr val="bg1">
                <a:lumMod val="65000"/>
              </a:schemeClr>
            </a:solidFill>
            <a:headEnd/>
            <a:tailEnd/>
          </a:ln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755576" y="2204864"/>
                <a:ext cx="878574" cy="400110"/>
              </a:xfrm>
              <a:prstGeom prst="rect">
                <a:avLst/>
              </a:prstGeom>
              <a:solidFill>
                <a:schemeClr val="bg1"/>
              </a:solidFill>
              <a:ln w="12700"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𝒙</m:t>
                      </m:r>
                      <m:r>
                        <a:rPr lang="cs-CZ" sz="2000" b="1" i="1"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204864"/>
                <a:ext cx="878574" cy="4001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 w="127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755576" y="4509120"/>
                <a:ext cx="878574" cy="400110"/>
              </a:xfrm>
              <a:prstGeom prst="rect">
                <a:avLst/>
              </a:prstGeom>
              <a:solidFill>
                <a:schemeClr val="bg1"/>
              </a:solidFill>
              <a:ln w="12700"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𝒙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4509120"/>
                <a:ext cx="878574" cy="40011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 w="127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891096" y="2204864"/>
                <a:ext cx="884986" cy="400110"/>
              </a:xfrm>
              <a:prstGeom prst="rect">
                <a:avLst/>
              </a:prstGeom>
              <a:solidFill>
                <a:schemeClr val="bg1"/>
              </a:solidFill>
              <a:ln w="12700"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1096" y="2204864"/>
                <a:ext cx="884986" cy="400110"/>
              </a:xfrm>
              <a:prstGeom prst="rect">
                <a:avLst/>
              </a:prstGeom>
              <a:blipFill rotWithShape="1">
                <a:blip r:embed="rId12"/>
                <a:stretch>
                  <a:fillRect b="-9231"/>
                </a:stretch>
              </a:blipFill>
              <a:ln w="127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4860032" y="4509120"/>
                <a:ext cx="884986" cy="400110"/>
              </a:xfrm>
              <a:prstGeom prst="rect">
                <a:avLst/>
              </a:prstGeom>
              <a:solidFill>
                <a:schemeClr val="bg1"/>
              </a:solidFill>
              <a:ln w="12700"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4509120"/>
                <a:ext cx="884986" cy="400110"/>
              </a:xfrm>
              <a:prstGeom prst="rect">
                <a:avLst/>
              </a:prstGeom>
              <a:blipFill rotWithShape="1">
                <a:blip r:embed="rId13"/>
                <a:stretch>
                  <a:fillRect b="-9231"/>
                </a:stretch>
              </a:blipFill>
              <a:ln w="127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037237" y="3895104"/>
                <a:ext cx="1314014" cy="407099"/>
              </a:xfrm>
              <a:prstGeom prst="rect">
                <a:avLst/>
              </a:prstGeom>
              <a:solidFill>
                <a:srgbClr val="FFFF99"/>
              </a:solidFill>
              <a:ln w="12700"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𝒑𝒙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7237" y="3895104"/>
                <a:ext cx="1314014" cy="407099"/>
              </a:xfrm>
              <a:prstGeom prst="rect">
                <a:avLst/>
              </a:prstGeom>
              <a:blipFill rotWithShape="1">
                <a:blip r:embed="rId14"/>
                <a:stretch>
                  <a:fillRect b="-11594"/>
                </a:stretch>
              </a:blipFill>
              <a:ln w="127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961243" y="6199360"/>
                <a:ext cx="1506374" cy="407099"/>
              </a:xfrm>
              <a:prstGeom prst="rect">
                <a:avLst/>
              </a:prstGeom>
              <a:solidFill>
                <a:srgbClr val="FFFF99"/>
              </a:solidFill>
              <a:ln w="12700"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𝒑𝒙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1243" y="6199360"/>
                <a:ext cx="1506374" cy="407099"/>
              </a:xfrm>
              <a:prstGeom prst="rect">
                <a:avLst/>
              </a:prstGeom>
              <a:blipFill rotWithShape="1">
                <a:blip r:embed="rId15"/>
                <a:stretch>
                  <a:fillRect b="-11594"/>
                </a:stretch>
              </a:blipFill>
              <a:ln w="127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164288" y="3895104"/>
                <a:ext cx="1314014" cy="407099"/>
              </a:xfrm>
              <a:prstGeom prst="rect">
                <a:avLst/>
              </a:prstGeom>
              <a:solidFill>
                <a:srgbClr val="FFFF99"/>
              </a:solidFill>
              <a:ln w="12700"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𝒑𝒚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64288" y="3895104"/>
                <a:ext cx="1314014" cy="407099"/>
              </a:xfrm>
              <a:prstGeom prst="rect">
                <a:avLst/>
              </a:prstGeom>
              <a:blipFill rotWithShape="1">
                <a:blip r:embed="rId16"/>
                <a:stretch>
                  <a:fillRect b="-11594"/>
                </a:stretch>
              </a:blipFill>
              <a:ln w="127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151090" y="6199360"/>
                <a:ext cx="1506374" cy="407099"/>
              </a:xfrm>
              <a:prstGeom prst="rect">
                <a:avLst/>
              </a:prstGeom>
              <a:solidFill>
                <a:srgbClr val="FFFF99"/>
              </a:solidFill>
              <a:ln w="12700"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𝒑𝒚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1090" y="6199360"/>
                <a:ext cx="1506374" cy="407099"/>
              </a:xfrm>
              <a:prstGeom prst="rect">
                <a:avLst/>
              </a:prstGeom>
              <a:blipFill rotWithShape="1">
                <a:blip r:embed="rId17"/>
                <a:stretch>
                  <a:fillRect b="-11594"/>
                </a:stretch>
              </a:blipFill>
              <a:ln w="127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5" name="Skupina 34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6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0" name="Picture 9"/>
            <p:cNvPicPr>
              <a:picLocks noChangeAspect="1" noChangeArrowheads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41" name="Picture 2" descr="Zobrazit podrobnosti"/>
            <p:cNvPicPr>
              <a:picLocks noChangeAspect="1" noChangeArrowheads="1"/>
            </p:cNvPicPr>
            <p:nvPr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2" name="TextovéPole 41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44" name="Přímá spojnice 43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TextovéPole 44"/>
            <p:cNvSpPr txBox="1"/>
            <p:nvPr/>
          </p:nvSpPr>
          <p:spPr>
            <a:xfrm>
              <a:off x="323528" y="427311"/>
              <a:ext cx="5386154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Vrcholová </a:t>
              </a:r>
              <a:r>
                <a:rPr lang="cs-CZ" sz="3200" b="1" dirty="0" smtClean="0"/>
                <a:t>ROVNICE PARABOLY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78906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5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5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500"/>
                            </p:stCondLst>
                            <p:childTnLst>
                              <p:par>
                                <p:cTn id="77" presetID="22" presetClass="entr" presetSubtype="8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3" grpId="0" animBg="1"/>
      <p:bldP spid="3" grpId="1" animBg="1"/>
      <p:bldP spid="27" grpId="0" animBg="1"/>
      <p:bldP spid="27" grpId="1" animBg="1"/>
      <p:bldP spid="8" grpId="0" animBg="1"/>
      <p:bldP spid="37" grpId="0" animBg="1"/>
      <p:bldP spid="38" grpId="0" animBg="1"/>
      <p:bldP spid="39" grpId="0" animBg="1"/>
      <p:bldP spid="9" grpId="0" animBg="1"/>
      <p:bldP spid="43" grpId="0" animBg="1"/>
      <p:bldP spid="23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616395" y="1412776"/>
            <a:ext cx="4490435" cy="936104"/>
            <a:chOff x="616395" y="1412776"/>
            <a:chExt cx="4490435" cy="936104"/>
          </a:xfrm>
        </p:grpSpPr>
        <p:pic>
          <p:nvPicPr>
            <p:cNvPr id="2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395" y="1412776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582211" y="1412778"/>
              <a:ext cx="3524619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u="sng" dirty="0" smtClean="0"/>
                <a:t>Příklad 1</a:t>
              </a:r>
              <a:r>
                <a:rPr lang="cs-CZ" sz="1600" b="1" u="sng" dirty="0" smtClean="0"/>
                <a:t/>
              </a:r>
              <a:br>
                <a:rPr lang="cs-CZ" sz="1600" b="1" u="sng" dirty="0" smtClean="0"/>
              </a:br>
              <a:r>
                <a:rPr lang="cs-CZ" sz="2000" b="1" dirty="0" smtClean="0"/>
                <a:t>Urči rovnici zobrazené paraboly</a:t>
              </a:r>
              <a:endParaRPr lang="cs-CZ" sz="2000" b="1" dirty="0" smtClean="0">
                <a:ea typeface="Cambria Math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6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7" name="Picture 9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8" name="Picture 2" descr="Zobrazit podrobnosti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323528" y="427311"/>
              <a:ext cx="5386154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Vrcholová </a:t>
              </a:r>
              <a:r>
                <a:rPr lang="cs-CZ" sz="3200" b="1" dirty="0" smtClean="0"/>
                <a:t>ROVNICE PARABOLY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95" y="2492896"/>
            <a:ext cx="3861303" cy="38884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860032" y="2492896"/>
                <a:ext cx="3233706" cy="23379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𝑽𝑭</m:t>
                      </m:r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; </m:t>
                      </m:r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400" b="1" i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2800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8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𝒑𝒙</m:t>
                      </m:r>
                    </m:oMath>
                  </m:oMathPara>
                </a14:m>
                <a:endParaRPr lang="cs-CZ" sz="2800" b="1" i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endParaRPr lang="cs-CZ" sz="2800" b="1" i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𝟎</m:t>
                          </m:r>
                        </m:e>
                      </m:d>
                      <m:r>
                        <a:rPr lang="cs-CZ" sz="2400" b="1" i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 </m:t>
                      </m:r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𝑭</m:t>
                      </m:r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2400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2400" b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𝑽𝑭</m:t>
                          </m:r>
                        </m:e>
                      </m:d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𝒑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400" b="1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𝒑</m:t>
                      </m:r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𝟒</m:t>
                      </m:r>
                    </m:oMath>
                  </m:oMathPara>
                </a14:m>
                <a:endParaRPr lang="cs-CZ" sz="2400" b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2492896"/>
                <a:ext cx="3233706" cy="233794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5454529" y="5488322"/>
                <a:ext cx="1997791" cy="532966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latin typeface="Cambria Math"/>
                            </a:rPr>
                            <m:t>𝒑</m:t>
                          </m:r>
                          <m:r>
                            <a:rPr lang="cs-CZ" sz="2800" b="1" i="1" smtClean="0">
                              <a:latin typeface="Cambria Math"/>
                            </a:rPr>
                            <m:t>: </m:t>
                          </m:r>
                          <m:r>
                            <a:rPr lang="cs-CZ" sz="2800" b="1" i="1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28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>
                          <a:latin typeface="Cambria Math"/>
                        </a:rPr>
                        <m:t>=</m:t>
                      </m:r>
                      <m:r>
                        <a:rPr lang="cs-CZ" sz="2800" b="1" i="1">
                          <a:latin typeface="Cambria Math"/>
                        </a:rPr>
                        <m:t>𝟖</m:t>
                      </m:r>
                      <m:r>
                        <a:rPr lang="cs-CZ" sz="2800" b="1" i="1"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2800" b="1" i="1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4529" y="5488322"/>
                <a:ext cx="1997791" cy="53296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6619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uiExpand="1" build="p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95" y="1412776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582211" y="1412778"/>
                <a:ext cx="5361661" cy="10772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u="sng" dirty="0" smtClean="0"/>
                  <a:t>Příklad </a:t>
                </a:r>
                <a:r>
                  <a:rPr lang="cs-CZ" sz="2400" b="1" u="sng" dirty="0"/>
                  <a:t>2</a:t>
                </a:r>
                <a:r>
                  <a:rPr lang="cs-CZ" sz="1600" b="1" u="sng" dirty="0" smtClean="0"/>
                  <a:t/>
                </a:r>
                <a:br>
                  <a:rPr lang="cs-CZ" sz="1600" b="1" u="sng" dirty="0" smtClean="0"/>
                </a:br>
                <a:r>
                  <a:rPr lang="cs-CZ" sz="2000" b="1" dirty="0" smtClean="0"/>
                  <a:t>Urči rovnice parabol s vrcholem v počátku, které </a:t>
                </a:r>
              </a:p>
              <a:p>
                <a:r>
                  <a:rPr lang="cs-CZ" sz="2000" b="1" dirty="0" smtClean="0"/>
                  <a:t>procházejí bodem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</a:rPr>
                      <m:t> 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𝑿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;−</m:t>
                        </m:r>
                        <m: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𝟑</m:t>
                        </m:r>
                      </m:e>
                    </m:d>
                  </m:oMath>
                </a14:m>
                <a:r>
                  <a:rPr lang="cs-CZ" sz="2000" b="1" dirty="0" smtClean="0">
                    <a:ea typeface="Cambria Math"/>
                  </a:rPr>
                  <a:t>.</a:t>
                </a: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2211" y="1412778"/>
                <a:ext cx="5361661" cy="1077218"/>
              </a:xfrm>
              <a:prstGeom prst="rect">
                <a:avLst/>
              </a:prstGeom>
              <a:blipFill rotWithShape="1">
                <a:blip r:embed="rId3"/>
                <a:stretch>
                  <a:fillRect l="-1820" t="-4545" r="-228" b="-96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5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6" name="Picture 9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7" name="Picture 2" descr="Zobrazit podrobnosti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9" name="Přímá spojnice 8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323528" y="427311"/>
              <a:ext cx="5386154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Vrcholová </a:t>
              </a:r>
              <a:r>
                <a:rPr lang="cs-CZ" sz="3200" b="1" dirty="0" smtClean="0"/>
                <a:t>ROVNICE PARABOLY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51463" y="2698590"/>
                <a:ext cx="3254842" cy="4013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𝑽</m:t>
                    </m:r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</m:t>
                        </m:r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;</m:t>
                    </m:r>
                  </m:oMath>
                </a14:m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</a:rPr>
                      <m:t>𝑿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𝟔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𝟑</m:t>
                        </m:r>
                      </m:e>
                    </m:d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𝒑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463" y="2698590"/>
                <a:ext cx="3254842" cy="40132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501008"/>
            <a:ext cx="4593461" cy="25922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51463" y="3429000"/>
                <a:ext cx="3018775" cy="94198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latin typeface="Cambria Math"/>
                        </a:rPr>
                        <m:t>=−</m:t>
                      </m:r>
                      <m:r>
                        <a:rPr lang="cs-CZ" b="1" i="1">
                          <a:latin typeface="Cambria Math"/>
                        </a:rPr>
                        <m:t>𝟐</m:t>
                      </m:r>
                      <m:r>
                        <a:rPr lang="cs-CZ" b="1" i="1">
                          <a:latin typeface="Cambria Math"/>
                        </a:rPr>
                        <m:t>𝒑𝒚</m:t>
                      </m:r>
                    </m:oMath>
                  </m:oMathPara>
                </a14:m>
                <a:endParaRPr lang="cs-CZ" b="1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latin typeface="Cambria Math"/>
                                  <a:ea typeface="Cambria Math"/>
                                </a:rPr>
                                <m:t>𝟔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𝒑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𝟑</m:t>
                          </m:r>
                        </m:e>
                      </m:d>
                      <m:r>
                        <a:rPr lang="cs-CZ" b="1" i="1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𝒑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𝟔</m:t>
                      </m:r>
                    </m:oMath>
                  </m:oMathPara>
                </a14:m>
                <a:endParaRPr lang="cs-CZ" b="1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𝒑</m:t>
                              </m:r>
                            </m:e>
                            <m:sub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: 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=−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𝟏𝟐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</m:oMath>
                  </m:oMathPara>
                </a14:m>
                <a:endParaRPr lang="cs-CZ" b="1" i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463" y="3429000"/>
                <a:ext cx="3018775" cy="941989"/>
              </a:xfrm>
              <a:prstGeom prst="rect">
                <a:avLst/>
              </a:prstGeom>
              <a:blipFill rotWithShape="1">
                <a:blip r:embed="rId8"/>
                <a:stretch>
                  <a:fillRect b="-3205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39552" y="4647251"/>
                <a:ext cx="3018775" cy="143661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latin typeface="Cambria Math"/>
                        </a:rPr>
                        <m:t>=−</m:t>
                      </m:r>
                      <m:r>
                        <a:rPr lang="cs-CZ" b="1" i="1">
                          <a:latin typeface="Cambria Math"/>
                        </a:rPr>
                        <m:t>𝟐</m:t>
                      </m:r>
                      <m:r>
                        <a:rPr lang="cs-CZ" b="1" i="1">
                          <a:latin typeface="Cambria Math"/>
                        </a:rPr>
                        <m:t>𝒑𝒙</m:t>
                      </m:r>
                    </m:oMath>
                  </m:oMathPara>
                </a14:m>
                <a:endParaRPr lang="cs-CZ" b="1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𝒑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𝟔</m:t>
                          </m:r>
                        </m:e>
                      </m:d>
                      <m:r>
                        <a:rPr lang="cs-CZ" b="1" i="1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𝒑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b="1" dirty="0" smtClean="0">
                  <a:solidFill>
                    <a:srgbClr val="0000FF"/>
                  </a:solidFill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𝒑</m:t>
                              </m:r>
                            </m:e>
                            <m:sub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:</m:t>
                          </m:r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b="1" i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647251"/>
                <a:ext cx="3018775" cy="143661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45317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5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  <p:bldP spid="14" grpId="0" uiExpand="1" build="p" animBg="1"/>
      <p:bldP spid="16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16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17" name="Picture 9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18" name="Picture 2" descr="Zobrazit podrobnosti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20" name="Přímá spojnice 19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323528" y="427311"/>
              <a:ext cx="5386154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Vrcholová </a:t>
              </a:r>
              <a:r>
                <a:rPr lang="cs-CZ" sz="3200" b="1" dirty="0" smtClean="0"/>
                <a:t>ROVNICE PARABOLY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734904" y="1394192"/>
                <a:ext cx="1686744" cy="461665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𝒎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𝒏</m:t>
                          </m:r>
                        </m:e>
                      </m:d>
                    </m:oMath>
                  </m:oMathPara>
                </a14:m>
                <a:endParaRPr lang="cs-CZ" sz="2400" b="1" i="1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4904" y="1394192"/>
                <a:ext cx="1686744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4781688" y="1424709"/>
                <a:ext cx="1037272" cy="400110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𝑽𝑭</m:t>
                      </m:r>
                      <m:r>
                        <a:rPr lang="cs-CZ" sz="2000" b="1" i="1"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1688" y="1424709"/>
                <a:ext cx="1037272" cy="4001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1025247" y="5589241"/>
                <a:ext cx="2682657" cy="407099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(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)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𝒑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5247" y="5589241"/>
                <a:ext cx="2682657" cy="407099"/>
              </a:xfrm>
              <a:prstGeom prst="rect">
                <a:avLst/>
              </a:prstGeom>
              <a:blipFill rotWithShape="1">
                <a:blip r:embed="rId7"/>
                <a:stretch>
                  <a:fillRect b="-13043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7316" y="2402823"/>
            <a:ext cx="3081498" cy="306000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859" y="2402823"/>
            <a:ext cx="3096000" cy="309600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795155" y="1930152"/>
                <a:ext cx="1040541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𝑽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&lt;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𝑭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155" y="1930152"/>
                <a:ext cx="1040541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427396" y="1916832"/>
                <a:ext cx="1040541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𝑽</m:t>
                          </m:r>
                        </m:sub>
                      </m:sSub>
                      <m:r>
                        <a:rPr lang="cs-CZ" b="1" i="1">
                          <a:latin typeface="Cambria Math"/>
                          <a:ea typeface="Cambria Math"/>
                        </a:rPr>
                        <m:t>&gt;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𝑭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7396" y="1916832"/>
                <a:ext cx="1040541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580112" y="5589240"/>
                <a:ext cx="2875018" cy="407099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(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)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𝒑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5589240"/>
                <a:ext cx="2875018" cy="407099"/>
              </a:xfrm>
              <a:prstGeom prst="rect">
                <a:avLst/>
              </a:prstGeom>
              <a:blipFill rotWithShape="1">
                <a:blip r:embed="rId12"/>
                <a:stretch>
                  <a:fillRect b="-13043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57883" y="6093296"/>
                <a:ext cx="3751027" cy="36933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𝑭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𝒎</m:t>
                        </m:r>
                        <m:r>
                          <a:rPr lang="cs-CZ" b="1" i="1" smtClean="0">
                            <a:latin typeface="Cambria Math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</a:rPr>
                          <m:t>𝒑</m:t>
                        </m:r>
                        <m:r>
                          <a:rPr lang="cs-CZ" b="1" i="1" smtClean="0">
                            <a:latin typeface="Cambria Math"/>
                          </a:rPr>
                          <m:t>/</m:t>
                        </m:r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;  </m:t>
                    </m:r>
                    <m:r>
                      <a:rPr lang="cs-CZ" b="1" i="1" smtClean="0">
                        <a:latin typeface="Cambria Math"/>
                      </a:rPr>
                      <m:t>𝒅</m:t>
                    </m:r>
                    <m:r>
                      <a:rPr lang="cs-CZ" b="1" i="1" smtClean="0">
                        <a:latin typeface="Cambria Math"/>
                      </a:rPr>
                      <m:t>:</m:t>
                    </m:r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𝒎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𝒑</m:t>
                    </m:r>
                    <m:r>
                      <a:rPr lang="cs-CZ" b="1" i="1" smtClean="0">
                        <a:latin typeface="Cambria Math"/>
                      </a:rPr>
                      <m:t>/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</m:oMath>
                </a14:m>
                <a:r>
                  <a:rPr lang="cs-CZ" b="1" dirty="0" smtClean="0"/>
                  <a:t> </a:t>
                </a:r>
                <a:endParaRPr lang="cs-CZ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883" y="6093296"/>
                <a:ext cx="3751027" cy="369332"/>
              </a:xfrm>
              <a:prstGeom prst="rect">
                <a:avLst/>
              </a:prstGeom>
              <a:blipFill rotWithShape="1">
                <a:blip r:embed="rId13"/>
                <a:stretch>
                  <a:fillRect b="-1333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310411" y="6093296"/>
                <a:ext cx="3751027" cy="36933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𝑭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𝒎</m:t>
                        </m:r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</a:rPr>
                          <m:t>𝒑</m:t>
                        </m:r>
                        <m:r>
                          <a:rPr lang="cs-CZ" b="1" i="1" smtClean="0">
                            <a:latin typeface="Cambria Math"/>
                          </a:rPr>
                          <m:t>/</m:t>
                        </m:r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;  </m:t>
                    </m:r>
                    <m:r>
                      <a:rPr lang="cs-CZ" b="1" i="1" smtClean="0">
                        <a:latin typeface="Cambria Math"/>
                      </a:rPr>
                      <m:t>𝒅</m:t>
                    </m:r>
                    <m:r>
                      <a:rPr lang="cs-CZ" b="1" i="1" smtClean="0">
                        <a:latin typeface="Cambria Math"/>
                      </a:rPr>
                      <m:t>:</m:t>
                    </m:r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𝒎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𝒑</m:t>
                    </m:r>
                    <m:r>
                      <a:rPr lang="cs-CZ" b="1" i="1" smtClean="0">
                        <a:latin typeface="Cambria Math"/>
                      </a:rPr>
                      <m:t>/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</m:oMath>
                </a14:m>
                <a:r>
                  <a:rPr lang="cs-CZ" b="1" dirty="0" smtClean="0"/>
                  <a:t> </a:t>
                </a:r>
                <a:endParaRPr lang="cs-CZ" b="1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0411" y="6093296"/>
                <a:ext cx="3751027" cy="369332"/>
              </a:xfrm>
              <a:prstGeom prst="rect">
                <a:avLst/>
              </a:prstGeom>
              <a:blipFill rotWithShape="1">
                <a:blip r:embed="rId14"/>
                <a:stretch>
                  <a:fillRect b="-1333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2411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7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75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75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3" grpId="0" animBg="1"/>
      <p:bldP spid="43" grpId="0" animBg="1"/>
      <p:bldP spid="2" grpId="0"/>
      <p:bldP spid="26" grpId="0"/>
      <p:bldP spid="28" grpId="0" animBg="1"/>
      <p:bldP spid="4" grpId="0" animBg="1"/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16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17" name="Picture 9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18" name="Picture 2" descr="Zobrazit podrobnosti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20" name="Přímá spojnice 19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323528" y="427311"/>
              <a:ext cx="5386154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Vrcholová </a:t>
              </a:r>
              <a:r>
                <a:rPr lang="cs-CZ" sz="3200" b="1" dirty="0" smtClean="0"/>
                <a:t>ROVNICE PARABOLY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734904" y="1394192"/>
                <a:ext cx="1686744" cy="461665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𝑽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𝒎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𝒏</m:t>
                          </m:r>
                        </m:e>
                      </m:d>
                    </m:oMath>
                  </m:oMathPara>
                </a14:m>
                <a:endParaRPr lang="cs-CZ" sz="2400" b="1" i="1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4904" y="1394192"/>
                <a:ext cx="1686744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4781688" y="1424709"/>
                <a:ext cx="1043684" cy="400110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𝑽𝑭</m:t>
                      </m:r>
                      <m:r>
                        <a:rPr lang="cs-CZ" sz="2000" b="1" i="1"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1688" y="1424709"/>
                <a:ext cx="1043684" cy="400110"/>
              </a:xfrm>
              <a:prstGeom prst="rect">
                <a:avLst/>
              </a:prstGeom>
              <a:blipFill rotWithShape="1">
                <a:blip r:embed="rId6"/>
                <a:stretch>
                  <a:fillRect b="-5797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953239" y="5589241"/>
                <a:ext cx="2682657" cy="407099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(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𝒎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)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𝒑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𝒏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3239" y="5589241"/>
                <a:ext cx="2682657" cy="407099"/>
              </a:xfrm>
              <a:prstGeom prst="rect">
                <a:avLst/>
              </a:prstGeom>
              <a:blipFill rotWithShape="1">
                <a:blip r:embed="rId7"/>
                <a:stretch>
                  <a:fillRect b="-13043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795155" y="1930152"/>
                <a:ext cx="1050159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𝑽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&lt;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𝑭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155" y="1930152"/>
                <a:ext cx="1050159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6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427396" y="1916832"/>
                <a:ext cx="1050159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𝑽</m:t>
                          </m:r>
                        </m:sub>
                      </m:sSub>
                      <m:r>
                        <a:rPr lang="cs-CZ" b="1" i="1">
                          <a:latin typeface="Cambria Math"/>
                          <a:ea typeface="Cambria Math"/>
                        </a:rPr>
                        <m:t>&gt;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𝑭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7396" y="1916832"/>
                <a:ext cx="1050159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491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508104" y="5589240"/>
                <a:ext cx="2875018" cy="407099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(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𝒎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)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𝒑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𝒏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5589240"/>
                <a:ext cx="2875018" cy="407099"/>
              </a:xfrm>
              <a:prstGeom prst="rect">
                <a:avLst/>
              </a:prstGeom>
              <a:blipFill rotWithShape="1">
                <a:blip r:embed="rId10"/>
                <a:stretch>
                  <a:fillRect b="-13043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57883" y="6093296"/>
                <a:ext cx="3690113" cy="36933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𝑭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𝒎</m:t>
                        </m:r>
                        <m:r>
                          <a:rPr lang="cs-CZ" b="1" i="1" smtClean="0">
                            <a:latin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  <m:r>
                          <a:rPr lang="cs-CZ" b="1" i="1" smtClean="0">
                            <a:latin typeface="Cambria Math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</a:rPr>
                          <m:t>𝒑</m:t>
                        </m:r>
                        <m:r>
                          <a:rPr lang="cs-CZ" b="1" i="1" smtClean="0">
                            <a:latin typeface="Cambria Math"/>
                          </a:rPr>
                          <m:t>/</m:t>
                        </m:r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;  </m:t>
                    </m:r>
                    <m:r>
                      <a:rPr lang="cs-CZ" b="1" i="1" smtClean="0">
                        <a:latin typeface="Cambria Math"/>
                      </a:rPr>
                      <m:t>𝒅</m:t>
                    </m:r>
                    <m:r>
                      <a:rPr lang="cs-CZ" b="1" i="1" smtClean="0">
                        <a:latin typeface="Cambria Math"/>
                      </a:rPr>
                      <m:t>:</m:t>
                    </m:r>
                    <m:r>
                      <a:rPr lang="cs-CZ" b="1" i="1" smtClean="0">
                        <a:latin typeface="Cambria Math"/>
                      </a:rPr>
                      <m:t>𝒚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𝒏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𝒑</m:t>
                    </m:r>
                    <m:r>
                      <a:rPr lang="cs-CZ" b="1" i="1" smtClean="0">
                        <a:latin typeface="Cambria Math"/>
                      </a:rPr>
                      <m:t>/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</m:oMath>
                </a14:m>
                <a:r>
                  <a:rPr lang="cs-CZ" b="1" dirty="0" smtClean="0"/>
                  <a:t> </a:t>
                </a:r>
                <a:endParaRPr lang="cs-CZ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883" y="6093296"/>
                <a:ext cx="3690113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1333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310411" y="6093296"/>
                <a:ext cx="3690113" cy="36933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𝑭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𝒎</m:t>
                        </m:r>
                        <m:r>
                          <a:rPr lang="cs-CZ" b="1" i="1" smtClean="0">
                            <a:latin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</a:rPr>
                          <m:t>𝒑</m:t>
                        </m:r>
                        <m:r>
                          <a:rPr lang="cs-CZ" b="1" i="1" smtClean="0">
                            <a:latin typeface="Cambria Math"/>
                          </a:rPr>
                          <m:t>/</m:t>
                        </m:r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;  </m:t>
                    </m:r>
                    <m:r>
                      <a:rPr lang="cs-CZ" b="1" i="1" smtClean="0">
                        <a:latin typeface="Cambria Math"/>
                      </a:rPr>
                      <m:t>𝒅</m:t>
                    </m:r>
                    <m:r>
                      <a:rPr lang="cs-CZ" b="1" i="1" smtClean="0">
                        <a:latin typeface="Cambria Math"/>
                      </a:rPr>
                      <m:t>:</m:t>
                    </m:r>
                    <m:r>
                      <a:rPr lang="cs-CZ" b="1" i="1" smtClean="0">
                        <a:latin typeface="Cambria Math"/>
                      </a:rPr>
                      <m:t>𝒚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𝒏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𝒑</m:t>
                    </m:r>
                    <m:r>
                      <a:rPr lang="cs-CZ" b="1" i="1" smtClean="0">
                        <a:latin typeface="Cambria Math"/>
                      </a:rPr>
                      <m:t>/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</m:oMath>
                </a14:m>
                <a:r>
                  <a:rPr lang="cs-CZ" b="1" dirty="0" smtClean="0"/>
                  <a:t> </a:t>
                </a:r>
                <a:endParaRPr lang="cs-CZ" b="1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0411" y="6093296"/>
                <a:ext cx="3690113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333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2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55" y="2402823"/>
            <a:ext cx="3060000" cy="3060000"/>
          </a:xfrm>
          <a:prstGeom prst="rect">
            <a:avLst/>
          </a:prstGeom>
          <a:noFill/>
          <a:ln w="28575">
            <a:solidFill>
              <a:schemeClr val="bg1">
                <a:lumMod val="6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9976" y="2402823"/>
            <a:ext cx="3067166" cy="3060000"/>
          </a:xfrm>
          <a:prstGeom prst="rect">
            <a:avLst/>
          </a:prstGeom>
          <a:noFill/>
          <a:ln w="28575">
            <a:solidFill>
              <a:schemeClr val="bg1">
                <a:lumMod val="6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6309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5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3" grpId="0" animBg="1"/>
      <p:bldP spid="3" grpId="1" animBg="1"/>
      <p:bldP spid="43" grpId="0" animBg="1"/>
      <p:bldP spid="2" grpId="0"/>
      <p:bldP spid="26" grpId="0"/>
      <p:bldP spid="28" grpId="0" animBg="1"/>
      <p:bldP spid="4" grpId="0" animBg="1"/>
      <p:bldP spid="2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95" y="1412776"/>
            <a:ext cx="715245" cy="73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82211" y="1344538"/>
            <a:ext cx="362919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Příklad 3 </a:t>
            </a:r>
            <a:r>
              <a:rPr lang="cs-CZ" sz="1600" b="1" u="sng" dirty="0" smtClean="0"/>
              <a:t/>
            </a:r>
            <a:br>
              <a:rPr lang="cs-CZ" sz="1600" b="1" u="sng" dirty="0" smtClean="0"/>
            </a:br>
            <a:r>
              <a:rPr lang="cs-CZ" sz="2000" b="1" dirty="0" smtClean="0"/>
              <a:t>Urči </a:t>
            </a:r>
            <a:r>
              <a:rPr lang="cs-CZ" sz="2000" b="1" dirty="0" smtClean="0"/>
              <a:t>rovnici  zobrazené paraboly</a:t>
            </a:r>
            <a:endParaRPr lang="cs-CZ" sz="2000" b="1" dirty="0" smtClean="0">
              <a:ea typeface="Cambria Math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5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6" name="Picture 9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7" name="Picture 2" descr="Zobrazit podrobnosti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9" name="Přímá spojnice 8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323528" y="427311"/>
              <a:ext cx="5386154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Vrcholová </a:t>
              </a:r>
              <a:r>
                <a:rPr lang="cs-CZ" sz="3200" b="1" dirty="0" smtClean="0"/>
                <a:t>ROVNICE PARABOLY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64" y="2276872"/>
            <a:ext cx="3940457" cy="371656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4973143" y="3573016"/>
                <a:ext cx="2939907" cy="62183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𝑽𝑭</m:t>
                          </m:r>
                        </m:e>
                      </m:d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 smtClean="0">
                              <a:latin typeface="Cambria Math"/>
                            </a:rPr>
                            <m:t>𝒑</m:t>
                          </m:r>
                        </m:num>
                        <m:den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</a:rPr>
                        <m:t>𝟏</m:t>
                      </m:r>
                      <m:r>
                        <a:rPr lang="cs-CZ" sz="2000" b="1" i="1" smtClean="0">
                          <a:latin typeface="Cambria Math"/>
                        </a:rPr>
                        <m:t> ⇒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𝒑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𝟒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3143" y="3573016"/>
                <a:ext cx="2939907" cy="6218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4973143" y="2913279"/>
                <a:ext cx="240553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</a:rPr>
                            <m:t>𝑽</m:t>
                          </m:r>
                        </m:sub>
                      </m:sSub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</a:rPr>
                            <m:t>𝑭</m:t>
                          </m:r>
                        </m:sub>
                      </m:sSub>
                      <m:r>
                        <a:rPr lang="cs-CZ" sz="2000" b="1" i="1" smtClean="0">
                          <a:latin typeface="Cambria Math"/>
                        </a:rPr>
                        <m:t> 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∧ </m:t>
                      </m:r>
                      <m:sSub>
                        <m:sSub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</a:rPr>
                            <m:t>𝑽</m:t>
                          </m:r>
                        </m:sub>
                      </m:sSub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&lt;</m:t>
                      </m:r>
                      <m:sSub>
                        <m:sSub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</a:rPr>
                            <m:t>𝑭</m:t>
                          </m:r>
                        </m:sub>
                      </m:sSub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3143" y="2913279"/>
                <a:ext cx="2405530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4973143" y="2298645"/>
                <a:ext cx="2931893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>
                          <a:latin typeface="Cambria Math"/>
                        </a:rPr>
                        <m:t>𝑽</m:t>
                      </m:r>
                      <m:r>
                        <a:rPr lang="cs-CZ" sz="2000" b="1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1"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>
                              <a:latin typeface="Cambria Math"/>
                            </a:rPr>
                            <m:t>𝟑</m:t>
                          </m:r>
                          <m:r>
                            <a:rPr lang="cs-CZ" sz="2000" b="1" i="1">
                              <a:latin typeface="Cambria Math"/>
                            </a:rPr>
                            <m:t>;</m:t>
                          </m:r>
                          <m:r>
                            <a:rPr lang="cs-CZ" sz="2000" b="1" i="1"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sz="2000" b="1" i="1">
                          <a:latin typeface="Cambria Math"/>
                        </a:rPr>
                        <m:t>;</m:t>
                      </m:r>
                      <m:r>
                        <a:rPr lang="cs-CZ" sz="2000" b="1" i="1">
                          <a:latin typeface="Cambria Math"/>
                        </a:rPr>
                        <m:t>𝑭</m:t>
                      </m:r>
                      <m:r>
                        <a:rPr lang="cs-CZ" sz="2000" b="1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1"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>
                              <a:latin typeface="Cambria Math"/>
                            </a:rPr>
                            <m:t>𝟑</m:t>
                          </m:r>
                          <m:r>
                            <a:rPr lang="cs-CZ" sz="2000" b="1" i="1">
                              <a:latin typeface="Cambria Math"/>
                            </a:rPr>
                            <m:t>;</m:t>
                          </m:r>
                          <m:r>
                            <a:rPr lang="cs-CZ" sz="2000" b="1" i="1">
                              <a:latin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3143" y="2298645"/>
                <a:ext cx="2931893" cy="4001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4957201" y="5432280"/>
                <a:ext cx="3334054" cy="51700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𝒑</m:t>
                      </m:r>
                      <m:r>
                        <a:rPr lang="cs-CZ" sz="2400" b="1" i="1" smtClean="0"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0" smtClean="0"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latin typeface="Cambria Math"/>
                        </a:rPr>
                        <m:t>𝟒</m:t>
                      </m:r>
                      <m:r>
                        <a:rPr lang="cs-CZ" sz="2400" b="1" i="0" smtClean="0">
                          <a:latin typeface="Cambria Math"/>
                        </a:rPr>
                        <m:t>(</m:t>
                      </m:r>
                      <m:r>
                        <a:rPr lang="cs-CZ" sz="2400" b="1" i="0" smtClean="0">
                          <a:latin typeface="Cambria Math"/>
                        </a:rPr>
                        <m:t>𝐲</m:t>
                      </m:r>
                      <m:r>
                        <a:rPr lang="cs-CZ" sz="2400" b="1" i="0" smtClean="0">
                          <a:latin typeface="Cambria Math"/>
                        </a:rPr>
                        <m:t>−</m:t>
                      </m:r>
                      <m:r>
                        <a:rPr lang="cs-CZ" sz="2400" b="1" i="0" smtClean="0">
                          <a:latin typeface="Cambria Math"/>
                        </a:rPr>
                        <m:t>𝟐</m:t>
                      </m:r>
                      <m:r>
                        <a:rPr lang="cs-CZ" sz="2400" b="1" i="0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7201" y="5432280"/>
                <a:ext cx="3334054" cy="51700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46873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3" grpId="0"/>
      <p:bldP spid="14" grpId="0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95" y="1412776"/>
            <a:ext cx="715245" cy="73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1582211" y="1344538"/>
                <a:ext cx="5774017" cy="11035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:r>
                  <a:rPr lang="cs-CZ" sz="2400" b="1" u="sng" dirty="0" smtClean="0"/>
                  <a:t>Příklad 4 </a:t>
                </a:r>
                <a:r>
                  <a:rPr lang="cs-CZ" sz="1600" b="1" u="sng" dirty="0" smtClean="0"/>
                  <a:t/>
                </a:r>
                <a:br>
                  <a:rPr lang="cs-CZ" sz="1600" b="1" u="sng" dirty="0" smtClean="0"/>
                </a:br>
                <a:r>
                  <a:rPr lang="cs-CZ" sz="2000" b="1" dirty="0" smtClean="0"/>
                  <a:t>Urči </a:t>
                </a:r>
                <a:r>
                  <a:rPr lang="cs-CZ" sz="2000" b="1" dirty="0" smtClean="0"/>
                  <a:t>vrchol, ohnisko, řídící přímku a narýsuj parabolu</a:t>
                </a:r>
                <a:br>
                  <a:rPr lang="cs-CZ" sz="2000" b="1" dirty="0" smtClean="0"/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𝒑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000" b="1" dirty="0" smtClean="0">
                  <a:ea typeface="Cambria Math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2211" y="1344538"/>
                <a:ext cx="5774017" cy="1103572"/>
              </a:xfrm>
              <a:prstGeom prst="rect">
                <a:avLst/>
              </a:prstGeom>
              <a:blipFill rotWithShape="1">
                <a:blip r:embed="rId3"/>
                <a:stretch>
                  <a:fillRect l="-1690" t="-4420" r="-422" b="-33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5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6" name="Picture 9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7" name="Picture 2" descr="Zobrazit podrobnosti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9" name="Přímá spojnice 8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323528" y="427311"/>
              <a:ext cx="5386154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Vrcholová </a:t>
              </a:r>
              <a:r>
                <a:rPr lang="cs-CZ" sz="3200" b="1" dirty="0" smtClean="0"/>
                <a:t>ROVNICE PARABOLY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647564" y="2924944"/>
                <a:ext cx="3063403" cy="32614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𝑽𝑭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∥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;  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𝒙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𝑭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</a:rPr>
                      <m:t>&lt;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𝒙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𝑽</m:t>
                        </m:r>
                      </m:sub>
                    </m:sSub>
                  </m:oMath>
                </a14:m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</a:rPr>
                      <m:t>∧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  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𝒚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𝑭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</a:rPr>
                      <m:t>=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𝒚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𝑽</m:t>
                        </m:r>
                      </m:sub>
                    </m:sSub>
                  </m:oMath>
                </a14:m>
                <a:r>
                  <a:rPr lang="cs-CZ" b="1" dirty="0" smtClean="0"/>
                  <a:t> </a:t>
                </a:r>
              </a:p>
              <a:p>
                <a:r>
                  <a:rPr lang="cs-CZ" b="1" dirty="0" smtClean="0"/>
                  <a:t> 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𝑽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𝟐</m:t>
                    </m:r>
                    <m:r>
                      <a:rPr lang="cs-CZ" b="1" i="1" smtClean="0">
                        <a:latin typeface="Cambria Math"/>
                      </a:rPr>
                      <m:t>𝒑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𝟏𝟐</m:t>
                    </m:r>
                  </m:oMath>
                </a14:m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</a:rPr>
                      <m:t>⇒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𝐩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𝟔</m:t>
                    </m:r>
                  </m:oMath>
                </a14:m>
                <a:endParaRPr lang="cs-CZ" b="1" dirty="0" smtClean="0">
                  <a:ea typeface="Cambria Math"/>
                </a:endParaRPr>
              </a:p>
              <a:p>
                <a:endParaRPr lang="cs-CZ" b="1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𝑭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</a:rPr>
                                <m:t>𝑽</m:t>
                              </m:r>
                            </m:sub>
                          </m:sSub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</a:rPr>
                                <m:t>𝒑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</a:rPr>
                                <m:t>𝑽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𝑭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𝟓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b="1" dirty="0" smtClean="0">
                  <a:solidFill>
                    <a:srgbClr val="C00000"/>
                  </a:solidFill>
                </a:endParaRPr>
              </a:p>
              <a:p>
                <a:pPr/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𝒅</m:t>
                      </m:r>
                      <m:r>
                        <a:rPr lang="cs-CZ" b="1" i="1" smtClean="0">
                          <a:latin typeface="Cambria Math"/>
                        </a:rPr>
                        <m:t>:  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𝑽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𝒑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𝒅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4" y="2924944"/>
                <a:ext cx="3063403" cy="3261406"/>
              </a:xfrm>
              <a:prstGeom prst="rect">
                <a:avLst/>
              </a:prstGeom>
              <a:blipFill rotWithShape="1">
                <a:blip r:embed="rId6"/>
                <a:stretch>
                  <a:fillRect l="-3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684" y="2715149"/>
            <a:ext cx="3736051" cy="368099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451185" y="6192255"/>
            <a:ext cx="588623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END</a:t>
            </a:r>
            <a:endParaRPr lang="cs-CZ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333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500"/>
                            </p:stCondLst>
                            <p:childTnLst>
                              <p:par>
                                <p:cTn id="49" presetID="2" presetClass="entr" presetSubtype="1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 uiExpand="1" build="p"/>
      <p:bldP spid="13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5444</TotalTime>
  <Words>644</Words>
  <Application>Microsoft Office PowerPoint</Application>
  <PresentationFormat>Předvádění na obrazovce (4:3)</PresentationFormat>
  <Paragraphs>89</Paragraphs>
  <Slides>10</Slides>
  <Notes>4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111</cp:revision>
  <dcterms:created xsi:type="dcterms:W3CDTF">2013-10-25T07:06:46Z</dcterms:created>
  <dcterms:modified xsi:type="dcterms:W3CDTF">2013-10-29T20:31:41Z</dcterms:modified>
</cp:coreProperties>
</file>