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50" d="100"/>
          <a:sy n="150" d="100"/>
        </p:scale>
        <p:origin x="-504" y="16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AC6DD-4DD2-4A67-AC96-6152657FFF00}" type="datetimeFigureOut">
              <a:rPr lang="cs-CZ" smtClean="0"/>
              <a:pPr/>
              <a:t>28.10.2013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F3F041-B863-4BA3-A749-70960551E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AC6DD-4DD2-4A67-AC96-6152657FFF00}" type="datetimeFigureOut">
              <a:rPr lang="cs-CZ" smtClean="0"/>
              <a:pPr/>
              <a:t>28.10.2013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F3F041-B863-4BA3-A749-70960551E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AC6DD-4DD2-4A67-AC96-6152657FFF00}" type="datetimeFigureOut">
              <a:rPr lang="cs-CZ" smtClean="0"/>
              <a:pPr/>
              <a:t>28.10.2013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3F041-B863-4BA3-A749-70960551EB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AC6DD-4DD2-4A67-AC96-6152657FFF00}" type="datetimeFigureOut">
              <a:rPr lang="cs-CZ" smtClean="0"/>
              <a:pPr/>
              <a:t>28.10.2013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3F041-B863-4BA3-A749-70960551E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AC6DD-4DD2-4A67-AC96-6152657FFF00}" type="datetimeFigureOut">
              <a:rPr lang="cs-CZ" smtClean="0"/>
              <a:pPr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F3F041-B863-4BA3-A749-70960551EB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AC6DD-4DD2-4A67-AC96-6152657FFF00}" type="datetimeFigureOut">
              <a:rPr lang="cs-CZ" smtClean="0"/>
              <a:pPr/>
              <a:t>28.10.2013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3F041-B863-4BA3-A749-70960551E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AC6DD-4DD2-4A67-AC96-6152657FFF00}" type="datetimeFigureOut">
              <a:rPr lang="cs-CZ" smtClean="0"/>
              <a:pPr/>
              <a:t>28.10.2013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3F041-B863-4BA3-A749-70960551E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AC6DD-4DD2-4A67-AC96-6152657FFF00}" type="datetimeFigureOut">
              <a:rPr lang="cs-CZ" smtClean="0"/>
              <a:pPr/>
              <a:t>28.10.2013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3F041-B863-4BA3-A749-70960551E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AC6DD-4DD2-4A67-AC96-6152657FFF00}" type="datetimeFigureOut">
              <a:rPr lang="cs-CZ" smtClean="0"/>
              <a:pPr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3F041-B863-4BA3-A749-70960551EB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AC6DD-4DD2-4A67-AC96-6152657FFF00}" type="datetimeFigureOut">
              <a:rPr lang="cs-CZ" smtClean="0"/>
              <a:pPr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3F041-B863-4BA3-A749-70960551E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AC6DD-4DD2-4A67-AC96-6152657FFF00}" type="datetimeFigureOut">
              <a:rPr lang="cs-CZ" smtClean="0"/>
              <a:pPr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3F041-B863-4BA3-A749-70960551E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3BAC6DD-4DD2-4A67-AC96-6152657FFF00}" type="datetimeFigureOut">
              <a:rPr lang="cs-CZ" smtClean="0"/>
              <a:pPr/>
              <a:t>28.10.2013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CF3F041-B863-4BA3-A749-70960551EB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Alkoholické nápoje - víno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Piskačová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3990064957"/>
              </p:ext>
            </p:extLst>
          </p:nvPr>
        </p:nvGraphicFramePr>
        <p:xfrm>
          <a:off x="304800" y="1700807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232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VY_12_INOVACE_OV58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II.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Nápoje – alkoholické, víno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6.8.2012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s výrobou a tržními druhy vína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517232"/>
            <a:ext cx="7704856" cy="1172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víno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Víno</a:t>
            </a:r>
          </a:p>
          <a:p>
            <a:pPr algn="just"/>
            <a:r>
              <a:rPr lang="cs-CZ" dirty="0" smtClean="0"/>
              <a:t>= alkoholický nápoj vzniklý alkoholickým kvašením moštu nebo rmutu plodů hroznového vína nebo ovoce.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= všechna vína musí být označena podle platných zákonů a předpisů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víno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Kvalita vína závisí na odrůdě vína, druhu vinné révy, přírodních podmínkách – půda, podnebí, sluneční svit ….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víno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Rozdělení vína podle barvy:</a:t>
            </a:r>
          </a:p>
          <a:p>
            <a:pPr algn="just"/>
            <a:r>
              <a:rPr lang="cs-CZ" i="1" dirty="0" smtClean="0"/>
              <a:t>Bílé víno </a:t>
            </a:r>
            <a:r>
              <a:rPr lang="cs-CZ" dirty="0" smtClean="0"/>
              <a:t>– nesmí obsahovat přírodní červené přírodní barvivo, které je obsaženo ve slupkách.</a:t>
            </a:r>
          </a:p>
          <a:p>
            <a:pPr algn="just"/>
            <a:r>
              <a:rPr lang="cs-CZ" i="1" dirty="0" smtClean="0"/>
              <a:t>Červené víno </a:t>
            </a:r>
            <a:r>
              <a:rPr lang="cs-CZ" dirty="0" smtClean="0"/>
              <a:t>– z modrých hroznů, barvu poskytují slupky z vinných bobulí</a:t>
            </a:r>
          </a:p>
          <a:p>
            <a:pPr algn="just"/>
            <a:r>
              <a:rPr lang="cs-CZ" i="1" dirty="0" smtClean="0"/>
              <a:t>Růžové víno </a:t>
            </a:r>
            <a:r>
              <a:rPr lang="cs-CZ" dirty="0" smtClean="0"/>
              <a:t>– z bílých nebo červených hroznů bez nakvašení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víno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Rozdělení vína podle obsahu cukru: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Suché víno – 4-9 g zbytkového cukru v 1litru</a:t>
            </a:r>
          </a:p>
          <a:p>
            <a:pPr algn="just"/>
            <a:r>
              <a:rPr lang="cs-CZ" dirty="0" smtClean="0"/>
              <a:t>Polosuché – 12 – 18 g</a:t>
            </a:r>
          </a:p>
          <a:p>
            <a:pPr algn="just"/>
            <a:r>
              <a:rPr lang="cs-CZ" dirty="0" err="1" smtClean="0"/>
              <a:t>Polosladké</a:t>
            </a:r>
            <a:r>
              <a:rPr lang="cs-CZ" dirty="0" smtClean="0"/>
              <a:t> – 45 g</a:t>
            </a:r>
          </a:p>
          <a:p>
            <a:pPr algn="just"/>
            <a:r>
              <a:rPr lang="cs-CZ" dirty="0" smtClean="0"/>
              <a:t>Sladké – min. 45 g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Alkoholické nápoje - víno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>
            <a:normAutofit lnSpcReduction="10000"/>
          </a:bodyPr>
          <a:lstStyle/>
          <a:p>
            <a:pPr algn="just"/>
            <a:r>
              <a:rPr lang="cs-CZ" b="1" dirty="0" smtClean="0"/>
              <a:t>Rozdělení vína podle způsobu zpracování:</a:t>
            </a:r>
          </a:p>
          <a:p>
            <a:pPr algn="just"/>
            <a:r>
              <a:rPr lang="cs-CZ" dirty="0" smtClean="0"/>
              <a:t>Stolní víno                                    </a:t>
            </a:r>
          </a:p>
          <a:p>
            <a:pPr algn="just"/>
            <a:r>
              <a:rPr lang="cs-CZ" dirty="0" smtClean="0"/>
              <a:t>Jakostní víno</a:t>
            </a:r>
          </a:p>
          <a:p>
            <a:pPr algn="just"/>
            <a:r>
              <a:rPr lang="cs-CZ" dirty="0" smtClean="0"/>
              <a:t>Víno s přívlastkem</a:t>
            </a:r>
          </a:p>
          <a:p>
            <a:pPr algn="just"/>
            <a:r>
              <a:rPr lang="cs-CZ" dirty="0" smtClean="0"/>
              <a:t>Šumivé víno</a:t>
            </a:r>
          </a:p>
          <a:p>
            <a:pPr algn="just"/>
            <a:r>
              <a:rPr lang="cs-CZ" dirty="0" smtClean="0"/>
              <a:t>Perlivé víno</a:t>
            </a:r>
          </a:p>
          <a:p>
            <a:pPr algn="just"/>
            <a:r>
              <a:rPr lang="cs-CZ" dirty="0" smtClean="0"/>
              <a:t>Aromatizované víno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víno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Stolní víno </a:t>
            </a:r>
            <a:r>
              <a:rPr lang="cs-CZ" dirty="0" smtClean="0"/>
              <a:t>– smí být vyráběno jen z hroznů stolních a moštových odrůd vinné révy, sklizených na území České republiky.</a:t>
            </a:r>
          </a:p>
          <a:p>
            <a:pPr algn="just"/>
            <a:r>
              <a:rPr lang="cs-CZ" b="1" dirty="0" smtClean="0"/>
              <a:t>Jakostní víno </a:t>
            </a:r>
            <a:r>
              <a:rPr lang="cs-CZ" dirty="0" smtClean="0"/>
              <a:t>– vyrobeno z hroznů registrovaných moštových odrůd, které byly sklizeny v České republice. Cukernatost je nejméně 15 stupňů. </a:t>
            </a:r>
          </a:p>
          <a:p>
            <a:pPr algn="just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víno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b="1" dirty="0" smtClean="0"/>
          </a:p>
          <a:p>
            <a:pPr algn="just"/>
            <a:r>
              <a:rPr lang="cs-CZ" b="1" dirty="0" smtClean="0"/>
              <a:t>Víno s přívlastkem </a:t>
            </a:r>
            <a:r>
              <a:rPr lang="cs-CZ" dirty="0" smtClean="0"/>
              <a:t>– slámové, kabinet, pozdní sběr, ledové, výběr s hroznů.</a:t>
            </a:r>
          </a:p>
          <a:p>
            <a:pPr algn="just">
              <a:buNone/>
            </a:pPr>
            <a:r>
              <a:rPr lang="cs-CZ" dirty="0" smtClean="0"/>
              <a:t>   Vyrobeno pouze z jedné odrůdy hroznů vinné révy, musí dosáhnout nejméně 19 – 27 stupňů cukernatosti.</a:t>
            </a:r>
          </a:p>
          <a:p>
            <a:pPr algn="just">
              <a:buNone/>
            </a:pPr>
            <a:r>
              <a:rPr lang="cs-CZ" dirty="0" smtClean="0"/>
              <a:t>   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víno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Šumivé víno </a:t>
            </a:r>
            <a:r>
              <a:rPr lang="cs-CZ" dirty="0" smtClean="0"/>
              <a:t>– obsahuje oxid uhličitý, který     z vína po nalití do pohárů vytváří pěnu a za šumění pozvolna uniká.</a:t>
            </a:r>
          </a:p>
          <a:p>
            <a:pPr algn="just"/>
            <a:r>
              <a:rPr lang="cs-CZ" dirty="0" smtClean="0"/>
              <a:t>Dle obsahu cukru: </a:t>
            </a:r>
            <a:r>
              <a:rPr lang="cs-CZ" dirty="0" err="1" smtClean="0"/>
              <a:t>brut</a:t>
            </a:r>
            <a:r>
              <a:rPr lang="cs-CZ" dirty="0" smtClean="0"/>
              <a:t> </a:t>
            </a:r>
            <a:r>
              <a:rPr lang="cs-CZ" dirty="0" err="1" smtClean="0"/>
              <a:t>natur</a:t>
            </a:r>
            <a:r>
              <a:rPr lang="cs-CZ" dirty="0" smtClean="0"/>
              <a:t>, </a:t>
            </a:r>
            <a:r>
              <a:rPr lang="cs-CZ" dirty="0" err="1" smtClean="0"/>
              <a:t>brut</a:t>
            </a:r>
            <a:r>
              <a:rPr lang="cs-CZ" dirty="0" smtClean="0"/>
              <a:t>, extra </a:t>
            </a:r>
            <a:r>
              <a:rPr lang="cs-CZ" dirty="0" err="1" smtClean="0"/>
              <a:t>dry</a:t>
            </a:r>
            <a:r>
              <a:rPr lang="cs-CZ" dirty="0" smtClean="0"/>
              <a:t>, sec, </a:t>
            </a:r>
            <a:r>
              <a:rPr lang="cs-CZ" dirty="0" err="1" smtClean="0"/>
              <a:t>demi</a:t>
            </a:r>
            <a:r>
              <a:rPr lang="cs-CZ" dirty="0" smtClean="0"/>
              <a:t> sec, </a:t>
            </a:r>
            <a:r>
              <a:rPr lang="cs-CZ" dirty="0" err="1" smtClean="0"/>
              <a:t>doux</a:t>
            </a:r>
            <a:endParaRPr lang="cs-CZ" dirty="0" smtClean="0"/>
          </a:p>
          <a:p>
            <a:pPr algn="just"/>
            <a:r>
              <a:rPr lang="cs-CZ" dirty="0" smtClean="0"/>
              <a:t>„Šampaňské“ – pouze z francouzského regionu </a:t>
            </a:r>
            <a:r>
              <a:rPr lang="cs-CZ" dirty="0" err="1" smtClean="0"/>
              <a:t>Champagne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víno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dirty="0" smtClean="0"/>
              <a:t>Aromatizované víno </a:t>
            </a:r>
            <a:r>
              <a:rPr lang="cs-CZ" dirty="0" smtClean="0"/>
              <a:t>– vyrábí se hroznového nebo nakvašeného </a:t>
            </a:r>
            <a:r>
              <a:rPr lang="cs-CZ" dirty="0" smtClean="0"/>
              <a:t>moštu, z vína nebo směsi s přídavkem vody nejvýše 15% a ochucuje se přírodními </a:t>
            </a:r>
            <a:r>
              <a:rPr lang="cs-CZ" dirty="0" err="1" smtClean="0"/>
              <a:t>aromaty</a:t>
            </a:r>
            <a:r>
              <a:rPr lang="cs-CZ" dirty="0" smtClean="0"/>
              <a:t> – extrakty, bylinkami, kořením.</a:t>
            </a:r>
          </a:p>
          <a:p>
            <a:pPr algn="just"/>
            <a:r>
              <a:rPr lang="cs-CZ" dirty="0" smtClean="0"/>
              <a:t>Martini, </a:t>
            </a:r>
            <a:r>
              <a:rPr lang="cs-CZ" dirty="0" err="1" smtClean="0"/>
              <a:t>Cinzano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víno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Vady vína:</a:t>
            </a:r>
          </a:p>
          <a:p>
            <a:r>
              <a:rPr lang="cs-CZ" dirty="0" smtClean="0"/>
              <a:t>- druhotné kvašení</a:t>
            </a:r>
          </a:p>
          <a:p>
            <a:r>
              <a:rPr lang="cs-CZ" dirty="0" smtClean="0"/>
              <a:t>-  </a:t>
            </a:r>
            <a:r>
              <a:rPr lang="cs-CZ" dirty="0" err="1" smtClean="0"/>
              <a:t>křísovatění</a:t>
            </a:r>
            <a:endParaRPr lang="cs-CZ" dirty="0" smtClean="0"/>
          </a:p>
          <a:p>
            <a:r>
              <a:rPr lang="cs-CZ" dirty="0" smtClean="0"/>
              <a:t>-  vinný kámen</a:t>
            </a:r>
          </a:p>
          <a:p>
            <a:r>
              <a:rPr lang="cs-CZ" dirty="0" smtClean="0"/>
              <a:t>-  změny barvy</a:t>
            </a:r>
          </a:p>
          <a:p>
            <a:r>
              <a:rPr lang="cs-CZ" dirty="0" smtClean="0"/>
              <a:t>-  změny chuti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Alkoholické nápoje - víno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Skladování vína: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Sudová vína – ve vinných sklepích při vhodně udržované teplotě.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Lahvová vína – podle druhu +5°- +15°C, lahve s korkem na ležato. 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1.) Jak rozlišujeme víno ?</a:t>
            </a:r>
          </a:p>
          <a:p>
            <a:endParaRPr lang="cs-CZ" dirty="0" smtClean="0"/>
          </a:p>
          <a:p>
            <a:r>
              <a:rPr lang="cs-CZ" dirty="0" smtClean="0"/>
              <a:t>2.) Jaké druhy vína znáš ?</a:t>
            </a:r>
          </a:p>
          <a:p>
            <a:endParaRPr lang="cs-CZ" dirty="0" smtClean="0"/>
          </a:p>
          <a:p>
            <a:r>
              <a:rPr lang="cs-CZ" dirty="0" smtClean="0"/>
              <a:t>3.) Jaké jsou vady vína 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94</TotalTime>
  <Words>492</Words>
  <Application>Microsoft Office PowerPoint</Application>
  <PresentationFormat>Předvádění na obrazovce (4:3)</PresentationFormat>
  <Paragraphs>88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Alkoholické nápoje - víno</vt:lpstr>
      <vt:lpstr>DIGITÁLNÍ UČEBNÍ MATERIÁL</vt:lpstr>
      <vt:lpstr>Alkoholické nápoje - víno</vt:lpstr>
      <vt:lpstr>Alkoholické nápoje - víno</vt:lpstr>
      <vt:lpstr>Alkoholické nápoje - víno</vt:lpstr>
      <vt:lpstr>Alkoholické nápoje - víno</vt:lpstr>
      <vt:lpstr>Alkoholické nápoje - víno</vt:lpstr>
      <vt:lpstr>Alkoholické nápoje - víno</vt:lpstr>
      <vt:lpstr>Alkoholické nápoje - víno</vt:lpstr>
      <vt:lpstr>Alkoholické nápoje - víno</vt:lpstr>
      <vt:lpstr>Alkoholické nápoje - víno</vt:lpstr>
      <vt:lpstr>Alkoholické nápoje - víno</vt:lpstr>
      <vt:lpstr>Alkoholické nápoje - víno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Alkoholické nápoje - víno</dc:title>
  <dc:creator>Lenka Bombera Piskačová</dc:creator>
  <cp:lastModifiedBy>Lenka Bombera Piskačová</cp:lastModifiedBy>
  <cp:revision>11</cp:revision>
  <dcterms:created xsi:type="dcterms:W3CDTF">2013-10-27T21:34:04Z</dcterms:created>
  <dcterms:modified xsi:type="dcterms:W3CDTF">2013-10-28T16:36:30Z</dcterms:modified>
</cp:coreProperties>
</file>