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96" y="-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71CC-6A09-43FC-928B-132E966A0ED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C471-132F-435B-AED0-3701C2B84E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71CC-6A09-43FC-928B-132E966A0ED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C471-132F-435B-AED0-3701C2B84E8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71CC-6A09-43FC-928B-132E966A0ED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C471-132F-435B-AED0-3701C2B84E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71CC-6A09-43FC-928B-132E966A0ED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C471-132F-435B-AED0-3701C2B84E8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71CC-6A09-43FC-928B-132E966A0ED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C471-132F-435B-AED0-3701C2B84E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71CC-6A09-43FC-928B-132E966A0ED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C471-132F-435B-AED0-3701C2B84E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71CC-6A09-43FC-928B-132E966A0ED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C471-132F-435B-AED0-3701C2B84E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71CC-6A09-43FC-928B-132E966A0ED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C471-132F-435B-AED0-3701C2B84E8D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71CC-6A09-43FC-928B-132E966A0ED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C471-132F-435B-AED0-3701C2B84E8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71CC-6A09-43FC-928B-132E966A0ED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C471-132F-435B-AED0-3701C2B84E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71CC-6A09-43FC-928B-132E966A0ED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5C471-132F-435B-AED0-3701C2B84E8D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83E071CC-6A09-43FC-928B-132E966A0ED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DD5C471-132F-435B-AED0-3701C2B84E8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B900295988.jpg" TargetMode="External"/><Relationship Id="rId2" Type="http://schemas.openxmlformats.org/officeDocument/2006/relationships/hyperlink" Target="http://officeimg.vo.msecnd.net/en-us/images/MH90036095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img.vo.msecnd.net/en-us/images/MR900217912.jpg" TargetMode="External"/><Relationship Id="rId4" Type="http://schemas.openxmlformats.org/officeDocument/2006/relationships/hyperlink" Target="http://officeimg.vo.msecnd.net/en-us/images/MR90021789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/>
          <a:lstStyle/>
          <a:p>
            <a:pPr marL="0" lvl="0" indent="0" algn="ctr">
              <a:buClr>
                <a:srgbClr val="D16349"/>
              </a:buClr>
              <a:buSzPct val="85000"/>
              <a:buNone/>
            </a:pPr>
            <a:r>
              <a:rPr lang="cs-CZ" sz="3600" dirty="0">
                <a:solidFill>
                  <a:prstClr val="black"/>
                </a:solidFill>
                <a:latin typeface="Calibri"/>
              </a:rPr>
              <a:t>DIGITÁLNÍ UČEBNÍ 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MATERIÁL</a:t>
            </a:r>
          </a:p>
          <a:p>
            <a:pPr marL="0" lvl="0" indent="0" algn="ctr">
              <a:buClr>
                <a:srgbClr val="D16349"/>
              </a:buClr>
              <a:buSzPct val="85000"/>
              <a:buNone/>
            </a:pP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548704"/>
            <a:ext cx="6789440" cy="1728168"/>
          </a:xfrm>
        </p:spPr>
        <p:txBody>
          <a:bodyPr>
            <a:normAutofit/>
          </a:bodyPr>
          <a:lstStyle/>
          <a:p>
            <a:pPr algn="l"/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příspěvková organizace</a:t>
            </a:r>
            <a:r>
              <a:rPr lang="cs-CZ" sz="3200" dirty="0">
                <a:solidFill>
                  <a:prstClr val="black">
                    <a:tint val="75000"/>
                  </a:prstClr>
                </a:solidFill>
                <a:latin typeface="Calibri"/>
              </a:rPr>
              <a:t/>
            </a:r>
            <a:br>
              <a:rPr lang="cs-CZ" sz="3200" dirty="0">
                <a:solidFill>
                  <a:prstClr val="black">
                    <a:tint val="75000"/>
                  </a:prstClr>
                </a:solidFill>
                <a:latin typeface="Calibri"/>
              </a:rPr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22925298"/>
              </p:ext>
            </p:extLst>
          </p:nvPr>
        </p:nvGraphicFramePr>
        <p:xfrm>
          <a:off x="251520" y="2420888"/>
          <a:ext cx="8640960" cy="3411362"/>
        </p:xfrm>
        <a:graphic>
          <a:graphicData uri="http://schemas.openxmlformats.org/drawingml/2006/table">
            <a:tbl>
              <a:tblPr/>
              <a:tblGrid>
                <a:gridCol w="2335041"/>
                <a:gridCol w="6305919"/>
              </a:tblGrid>
              <a:tr h="27782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30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_INOVACE_OV22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PROVOZ OBCHODU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ČLENĚNÍ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VELKOBCHODNÍCH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PODNIKŮ PODLE FOREM ČINNOSTI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ZÁŘÍ 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011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 členěním velkoobchodních podniků podle forem činnosti.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1.ročníku obor  prodavačské práce, prodavač.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5465" y="6021288"/>
            <a:ext cx="4792663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334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600200"/>
            <a:ext cx="8784976" cy="2476872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/>
              <a:t>ČLENĚNÍ VELKOOBCHODNÍCH PODNIKŮ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5085184"/>
            <a:ext cx="8496944" cy="864096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PODLE   FOREM  ČINNOSTI</a:t>
            </a:r>
            <a:endParaRPr lang="cs-CZ" sz="4800" dirty="0">
              <a:solidFill>
                <a:srgbClr val="C0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212976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212976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5021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19" y="1844824"/>
            <a:ext cx="8640961" cy="468052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DODÁVKOVÝ VELKOOBCHOD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AGENTURNÍ – TRAŤOVÝ VELKOOBCHOD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SAMOOBSLUŽNÝ VELKOOBCHOD (Cash and </a:t>
            </a:r>
            <a:r>
              <a:rPr lang="cs-CZ" dirty="0" err="1" smtClean="0"/>
              <a:t>Carra</a:t>
            </a:r>
            <a:r>
              <a:rPr lang="cs-CZ" dirty="0" smtClean="0"/>
              <a:t>)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REGÁLOVÝ VELKOOBCHOD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POJÍZDNÝ VELKOOBCHOD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PRODEJNÍ SKLADY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FORMY  ČINNOSTÍ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593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555828"/>
            <a:ext cx="3095625" cy="2267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916832"/>
            <a:ext cx="8568951" cy="4824536"/>
          </a:xfrm>
        </p:spPr>
        <p:txBody>
          <a:bodyPr>
            <a:normAutofit/>
          </a:bodyPr>
          <a:lstStyle/>
          <a:p>
            <a:r>
              <a:rPr lang="cs-CZ" dirty="0" smtClean="0"/>
              <a:t>NEJBĚŽNĚJŠÍ TYP VELKOOBCHODU</a:t>
            </a:r>
          </a:p>
          <a:p>
            <a:r>
              <a:rPr lang="cs-CZ" dirty="0" smtClean="0"/>
              <a:t>UDRŽUJE ZÁSOBY ZBOŽÍ, KTERÉ NA ZÁKLADĚ OBJEDNÁVEK KOMPLETUJE A ROZVÁŽÍ ODBĚRATELŮM</a:t>
            </a:r>
          </a:p>
          <a:p>
            <a:r>
              <a:rPr lang="cs-CZ" dirty="0" smtClean="0"/>
              <a:t>JE URČEN PRO VELKÉ ODBĚRATELE</a:t>
            </a:r>
          </a:p>
          <a:p>
            <a:r>
              <a:rPr lang="cs-CZ" dirty="0" smtClean="0"/>
              <a:t>NABÍZÍ POTRAVINÁŘSKÉ I NEPOTRAVINÁŘSKÉ ZBOŽÍ</a:t>
            </a:r>
          </a:p>
          <a:p>
            <a:r>
              <a:rPr lang="cs-CZ" dirty="0" smtClean="0"/>
              <a:t>SOUČÁSTÍ JE I </a:t>
            </a:r>
            <a:r>
              <a:rPr lang="cs-CZ" u="sng" dirty="0" smtClean="0"/>
              <a:t>VLASTNÍ DOPRAVA</a:t>
            </a:r>
          </a:p>
          <a:p>
            <a:r>
              <a:rPr lang="cs-CZ" dirty="0" smtClean="0"/>
              <a:t>NĚKTERÉ PLNÍ FUNKCI DISTRIBUČNÍHO SKLADU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i="1" u="sng" dirty="0" smtClean="0">
                <a:solidFill>
                  <a:srgbClr val="C00000"/>
                </a:solidFill>
              </a:rPr>
              <a:t>JE V NAŠEM MĚSTĚ DODÁVKOVÝ VELKOOBCHOD? </a:t>
            </a:r>
            <a:r>
              <a:rPr lang="cs-CZ" b="1" i="1" u="sng" dirty="0">
                <a:solidFill>
                  <a:srgbClr val="C00000"/>
                </a:solidFill>
              </a:rPr>
              <a:t>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DODÁVKOVÝ  VELKOOBCHOD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0045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844824"/>
            <a:ext cx="9144000" cy="4896544"/>
          </a:xfrm>
        </p:spPr>
        <p:txBody>
          <a:bodyPr>
            <a:normAutofit/>
          </a:bodyPr>
          <a:lstStyle/>
          <a:p>
            <a:r>
              <a:rPr lang="cs-CZ" dirty="0" smtClean="0"/>
              <a:t>NEZAJIŠˇUJE POHYB ZBOŽÍ PŘES VLASTNÍ SKLAD</a:t>
            </a:r>
          </a:p>
          <a:p>
            <a:r>
              <a:rPr lang="cs-CZ" dirty="0" smtClean="0"/>
              <a:t>ZPROSTŘEDKOVÁVÁ DODÁVKY PŘÍMO Z VÝROBY ODBĚATELŮM – MALOOBCHODU</a:t>
            </a:r>
          </a:p>
          <a:p>
            <a:r>
              <a:rPr lang="cs-CZ" dirty="0" smtClean="0"/>
              <a:t>NEJČASTĚJI SE JEDNÁ O DODÁVKU JEDNOHO DRUHU ZBOŽÍ O VELKÉM OBJEMU</a:t>
            </a:r>
          </a:p>
          <a:p>
            <a:r>
              <a:rPr lang="cs-CZ" dirty="0" smtClean="0"/>
              <a:t>VÝHODOU JSOU NIŽŠÍ CENY (odpadají náklady na skladování zboží)</a:t>
            </a:r>
          </a:p>
          <a:p>
            <a:r>
              <a:rPr lang="cs-CZ" dirty="0" smtClean="0"/>
              <a:t>NABÍZÍ SLUŽBY VELKÝM ODBĚRATELŮ (SUPER , HYPERMARKET…)</a:t>
            </a:r>
          </a:p>
          <a:p>
            <a:pPr marL="0" indent="0">
              <a:buNone/>
            </a:pPr>
            <a:r>
              <a:rPr lang="cs-CZ" b="1" i="1" u="sng" dirty="0" smtClean="0">
                <a:solidFill>
                  <a:srgbClr val="C00000"/>
                </a:solidFill>
              </a:rPr>
              <a:t>JMENUJTE NĚKTERÉ VELKÉ ODBĚRATELE.</a:t>
            </a:r>
          </a:p>
          <a:p>
            <a:pPr marL="0" indent="0">
              <a:buNone/>
            </a:pPr>
            <a:endParaRPr lang="cs-CZ" b="1" i="1" u="sng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rgbClr val="C00000"/>
                </a:solidFill>
              </a:rPr>
              <a:t>                             KAUFLAND, TESCO, INTERSPAR, PENNY</a:t>
            </a:r>
          </a:p>
          <a:p>
            <a:pPr marL="0" indent="0">
              <a:buNone/>
            </a:pPr>
            <a:r>
              <a:rPr lang="cs-CZ" b="1" i="1" u="sng" dirty="0">
                <a:solidFill>
                  <a:srgbClr val="C00000"/>
                </a:solidFill>
              </a:rPr>
              <a:t>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AGENTURNÍ – TRAŤOVÝ VELKOOBCHOD</a:t>
            </a:r>
            <a:endParaRPr lang="cs-CZ" dirty="0"/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1279848" y="5517232"/>
            <a:ext cx="6120680" cy="695424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ODPOVĚDI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30160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060848"/>
            <a:ext cx="8568951" cy="453650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URČEN PRO MENŠÍ ODBĚRY ZBOŽÍ</a:t>
            </a:r>
          </a:p>
          <a:p>
            <a:r>
              <a:rPr lang="cs-CZ" dirty="0" smtClean="0"/>
              <a:t>PLATBA PROBÍHÁ V HOTOVOSTI</a:t>
            </a:r>
          </a:p>
          <a:p>
            <a:r>
              <a:rPr lang="cs-CZ" dirty="0" smtClean="0"/>
              <a:t>ODVOZ NEZAJIŠŤUJE</a:t>
            </a:r>
          </a:p>
          <a:p>
            <a:r>
              <a:rPr lang="cs-CZ" dirty="0" smtClean="0"/>
              <a:t>PRODEJ POTRAVINÁŘSKÉHO I NEPOTRAVINÁŘSKÉHO ZBOŽÍ FORMOU SAMOOBSLUHY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C00000"/>
                </a:solidFill>
              </a:rPr>
              <a:t>VÝHODY PRO ODBĚRATELE:</a:t>
            </a:r>
          </a:p>
          <a:p>
            <a:pPr marL="457200" indent="-457200">
              <a:buFont typeface="+mj-lt"/>
              <a:buAutoNum type="arabicPeriod"/>
            </a:pPr>
            <a:r>
              <a:rPr lang="cs-CZ" i="1" dirty="0" smtClean="0">
                <a:solidFill>
                  <a:srgbClr val="C00000"/>
                </a:solidFill>
              </a:rPr>
              <a:t>nižší cena, množstevní slevy</a:t>
            </a:r>
          </a:p>
          <a:p>
            <a:pPr marL="457200" indent="-457200">
              <a:buFont typeface="+mj-lt"/>
              <a:buAutoNum type="arabicPeriod"/>
            </a:pPr>
            <a:r>
              <a:rPr lang="cs-CZ" i="1" dirty="0" smtClean="0">
                <a:solidFill>
                  <a:srgbClr val="C00000"/>
                </a:solidFill>
              </a:rPr>
              <a:t>nákup dle potřeby, jakékoliv množství, kdykoliv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C00000"/>
                </a:solidFill>
              </a:rPr>
              <a:t>VÝHODY PRO VELKOOBCHOD:</a:t>
            </a:r>
          </a:p>
          <a:p>
            <a:pPr marL="457200" indent="-457200">
              <a:buFont typeface="+mj-lt"/>
              <a:buAutoNum type="arabicPeriod"/>
            </a:pPr>
            <a:r>
              <a:rPr lang="cs-CZ" i="1" dirty="0" smtClean="0">
                <a:solidFill>
                  <a:srgbClr val="C00000"/>
                </a:solidFill>
              </a:rPr>
              <a:t>konkurence schopnost</a:t>
            </a:r>
          </a:p>
          <a:p>
            <a:pPr marL="457200" indent="-457200">
              <a:buFont typeface="+mj-lt"/>
              <a:buAutoNum type="arabicPeriod"/>
            </a:pPr>
            <a:r>
              <a:rPr lang="cs-CZ" i="1" dirty="0" smtClean="0">
                <a:solidFill>
                  <a:srgbClr val="C00000"/>
                </a:solidFill>
              </a:rPr>
              <a:t>platba v hotovosti</a:t>
            </a:r>
          </a:p>
          <a:p>
            <a:pPr marL="457200" indent="-457200">
              <a:buFont typeface="+mj-lt"/>
              <a:buAutoNum type="arabicPeriod"/>
            </a:pPr>
            <a:r>
              <a:rPr lang="cs-CZ" i="1" dirty="0" smtClean="0">
                <a:solidFill>
                  <a:srgbClr val="C00000"/>
                </a:solidFill>
              </a:rPr>
              <a:t>nezajišťuje dopravu</a:t>
            </a:r>
          </a:p>
          <a:p>
            <a:pPr marL="457200" indent="-457200">
              <a:buFont typeface="+mj-lt"/>
              <a:buAutoNum type="arabicPeriod"/>
            </a:pPr>
            <a:endParaRPr lang="cs-CZ" i="1" dirty="0" smtClean="0">
              <a:solidFill>
                <a:srgbClr val="C00000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i="1" dirty="0" smtClean="0">
              <a:solidFill>
                <a:srgbClr val="C00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SAMOOBSLUŽNÝ VELKOOBCHOD Cash and Carry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343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6065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132856"/>
            <a:ext cx="8568951" cy="453650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PRODEJNA NA RIZIKO VELKOOBCHODU PRODÁVÁ VE </a:t>
            </a:r>
            <a:r>
              <a:rPr lang="cs-CZ" b="1" dirty="0" smtClean="0"/>
              <a:t>VYMEZENÉM REGÁLE </a:t>
            </a:r>
            <a:r>
              <a:rPr lang="cs-CZ" dirty="0" smtClean="0"/>
              <a:t>OMEZENÝ SORTIMENT ZBOŽÍ (KÁVA, CUKROVINKY, HOTOVÉ POLÉVKY…)</a:t>
            </a:r>
          </a:p>
          <a:p>
            <a:r>
              <a:rPr lang="cs-CZ" dirty="0" smtClean="0"/>
              <a:t>VELKOOBCHOD DODÁ REGÁL</a:t>
            </a:r>
            <a:endParaRPr lang="cs-CZ" dirty="0"/>
          </a:p>
          <a:p>
            <a:r>
              <a:rPr lang="cs-CZ" dirty="0" smtClean="0"/>
              <a:t>PRAVIDELNĚ SÁM DOPLŇUJE ZBOŽÍ</a:t>
            </a:r>
          </a:p>
          <a:p>
            <a:r>
              <a:rPr lang="cs-CZ" dirty="0" smtClean="0"/>
              <a:t>ODPOVÍDÁ ZA JAKOST TOHOTO ZBOŽÍ</a:t>
            </a:r>
          </a:p>
          <a:p>
            <a:r>
              <a:rPr lang="cs-CZ" dirty="0" smtClean="0"/>
              <a:t>URČUJE SI CENY</a:t>
            </a:r>
          </a:p>
          <a:p>
            <a:r>
              <a:rPr lang="cs-CZ" dirty="0" smtClean="0"/>
              <a:t>PRODEJNĚ POSKYTUJE RABAT </a:t>
            </a:r>
          </a:p>
          <a:p>
            <a:pPr marL="0" indent="0">
              <a:buNone/>
            </a:pPr>
            <a:r>
              <a:rPr lang="cs-CZ" b="1" i="1" u="sng" dirty="0" smtClean="0">
                <a:solidFill>
                  <a:srgbClr val="C00000"/>
                </a:solidFill>
              </a:rPr>
              <a:t>VYJMENUJTE DALŠÍ SORTIMENT ZBOŽÍ, KTERÝ SE PRODÁVÁ TÍMTO ZPŮSOBEM.</a:t>
            </a:r>
          </a:p>
          <a:p>
            <a:pPr marL="0" indent="0">
              <a:buNone/>
            </a:pPr>
            <a:r>
              <a:rPr lang="cs-CZ" b="1" i="1" u="sng" dirty="0" smtClean="0">
                <a:solidFill>
                  <a:srgbClr val="C00000"/>
                </a:solidFill>
              </a:rPr>
              <a:t>CO JE TO RABAT? </a:t>
            </a:r>
            <a:endParaRPr lang="cs-CZ" b="1" i="1" u="sng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REGÁLOVÝ  VELKOOBCHOD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14096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793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700808"/>
            <a:ext cx="8640959" cy="4824536"/>
          </a:xfrm>
        </p:spPr>
        <p:txBody>
          <a:bodyPr/>
          <a:lstStyle/>
          <a:p>
            <a:r>
              <a:rPr lang="cs-CZ" dirty="0" smtClean="0"/>
              <a:t>NABÍZÍ A PRODÁVÁ ZBOŽÍ PŘÍMO PRODEJNÁM ZE SVÉHO DODÁVKOVÉHO AUTOMOBILU</a:t>
            </a:r>
          </a:p>
          <a:p>
            <a:r>
              <a:rPr lang="cs-CZ" dirty="0" smtClean="0"/>
              <a:t>PO VÝBĚRU VYPÍŠE FAKTURU  A PŘEDÁ ZBOŽÍ</a:t>
            </a:r>
          </a:p>
          <a:p>
            <a:r>
              <a:rPr lang="cs-CZ" dirty="0" smtClean="0"/>
              <a:t>PRODÁVÁ ZA HOTOVÉ</a:t>
            </a:r>
          </a:p>
          <a:p>
            <a:r>
              <a:rPr lang="cs-CZ" dirty="0" smtClean="0"/>
              <a:t>SORTIMENT OMEZENÝ</a:t>
            </a:r>
          </a:p>
          <a:p>
            <a:r>
              <a:rPr lang="cs-CZ" dirty="0" smtClean="0"/>
              <a:t>PŘÍKLADY NABÍZENÉHO ZBOŽÍ – KÁVA, MRAŽENÉ VÝROBKY, TEXTILNÍ GALANTERIE …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i="1" u="sng" dirty="0" smtClean="0">
                <a:solidFill>
                  <a:srgbClr val="C00000"/>
                </a:solidFill>
              </a:rPr>
              <a:t>UVEĎTE DALŠÍ PŘÍKLADY  NABÍZENÉHO ZBOŽÍ.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                            ODĚVY, KOŘENÍ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POJÍZDNÝ  VELKOOBCHODNÍK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652960" y="5517232"/>
            <a:ext cx="3600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ODPOVĚDI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391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916832"/>
            <a:ext cx="8568951" cy="4209331"/>
          </a:xfrm>
        </p:spPr>
        <p:txBody>
          <a:bodyPr/>
          <a:lstStyle/>
          <a:p>
            <a:r>
              <a:rPr lang="cs-CZ" dirty="0" smtClean="0"/>
              <a:t>PRODÁVÁ ZBOŽÍ, KTERÉ SE OBTÍŽNE PRODÁVÁ V MALOOBCHODĚ</a:t>
            </a:r>
          </a:p>
          <a:p>
            <a:r>
              <a:rPr lang="cs-CZ" dirty="0" smtClean="0"/>
              <a:t>JSOU URČENÉ PRO KONEČNÉHO SPOTŘEBITELE</a:t>
            </a:r>
          </a:p>
          <a:p>
            <a:r>
              <a:rPr lang="cs-CZ" dirty="0" smtClean="0"/>
              <a:t>PŘÍKLADY – stavebniny, palivo….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u="sng" dirty="0" smtClean="0">
                <a:solidFill>
                  <a:srgbClr val="C00000"/>
                </a:solidFill>
              </a:rPr>
              <a:t>UVEĎTE DALŠÍ PŘÍKLADY ZBOŽÍ, KTERÉ SE PRODÁVÁ PŘÍMO ZE SKLADU.</a:t>
            </a:r>
            <a:endParaRPr lang="cs-CZ" b="1" u="sng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u="sng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rgbClr val="C00000"/>
                </a:solidFill>
              </a:rPr>
              <a:t>                                DŘEVO, UHLÍ, ŠTĚRK..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5"/>
            </a:pPr>
            <a:r>
              <a:rPr lang="cs-CZ" dirty="0" smtClean="0"/>
              <a:t>PRODEJNÍ  SKLADY</a:t>
            </a:r>
            <a:endParaRPr lang="cs-CZ" dirty="0"/>
          </a:p>
        </p:txBody>
      </p:sp>
      <p:sp>
        <p:nvSpPr>
          <p:cNvPr id="4" name="Obdélník s odříznutým rohem na stejné straně 3"/>
          <p:cNvSpPr/>
          <p:nvPr/>
        </p:nvSpPr>
        <p:spPr>
          <a:xfrm>
            <a:off x="1899072" y="5116264"/>
            <a:ext cx="3816424" cy="914400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ODPOVĚDI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46028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"/>
              </a:rPr>
              <a:t>KAPLOVÁ Františka, </a:t>
            </a:r>
            <a:r>
              <a:rPr lang="cs-CZ" sz="1600" i="1" dirty="0" smtClean="0">
                <a:solidFill>
                  <a:srgbClr val="000000"/>
                </a:solidFill>
                <a:latin typeface="arial"/>
              </a:rPr>
              <a:t>OBCHODNÍ PROVOZ pro </a:t>
            </a:r>
            <a:r>
              <a:rPr lang="cs-CZ" sz="1600" i="1" dirty="0">
                <a:solidFill>
                  <a:srgbClr val="000000"/>
                </a:solidFill>
                <a:latin typeface="arial"/>
              </a:rPr>
              <a:t>střední odborná učiliště</a:t>
            </a:r>
            <a:r>
              <a:rPr lang="cs-CZ" sz="1600" dirty="0" smtClean="0">
                <a:solidFill>
                  <a:srgbClr val="000000"/>
                </a:solidFill>
                <a:latin typeface="arial"/>
              </a:rPr>
              <a:t>. Nakladatelství Olomouc  </a:t>
            </a:r>
            <a:r>
              <a:rPr lang="cs-CZ" sz="1600" dirty="0" err="1" smtClean="0">
                <a:solidFill>
                  <a:srgbClr val="000000"/>
                </a:solidFill>
                <a:latin typeface="arial"/>
              </a:rPr>
              <a:t>s.r.o</a:t>
            </a:r>
            <a:r>
              <a:rPr lang="cs-CZ" sz="1600" dirty="0">
                <a:solidFill>
                  <a:srgbClr val="000000"/>
                </a:solidFill>
                <a:latin typeface="arial"/>
              </a:rPr>
              <a:t>, 2001. ISBN 80-7182-131-4</a:t>
            </a:r>
            <a:r>
              <a:rPr lang="cs-CZ" sz="1600" dirty="0" smtClean="0">
                <a:solidFill>
                  <a:srgbClr val="000000"/>
                </a:solidFill>
                <a:latin typeface="arial"/>
              </a:rPr>
              <a:t>.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officeimg.vo.msecnd.net/en-us/images/MH900360952.jpg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officeimg.vo.msecnd.net/en-us/images/MB900295988.jpg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officeimg.vo.msecnd.net/en-us/images/MR900217890.jpg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officeimg.vo.msecnd.net/en-us/images/MR900217912.jpg</a:t>
            </a:r>
            <a:endParaRPr lang="cs-CZ" sz="1600" dirty="0" smtClean="0"/>
          </a:p>
          <a:p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8422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78</TotalTime>
  <Words>439</Words>
  <Application>Microsoft Office PowerPoint</Application>
  <PresentationFormat>Předvádění na obrazovce (4:3)</PresentationFormat>
  <Paragraphs>104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Střední průmyslová škola a Střední odborná škola gastronomie a služeb, Most,  příspěvková organizace </vt:lpstr>
      <vt:lpstr>ČLENĚNÍ VELKOOBCHODNÍCH PODNIKŮ</vt:lpstr>
      <vt:lpstr>FORMY  ČINNOSTÍ</vt:lpstr>
      <vt:lpstr>DODÁVKOVÝ  VELKOOBCHOD</vt:lpstr>
      <vt:lpstr>AGENTURNÍ – TRAŤOVÝ VELKOOBCHOD</vt:lpstr>
      <vt:lpstr>SAMOOBSLUŽNÝ VELKOOBCHOD Cash and Carry</vt:lpstr>
      <vt:lpstr>REGÁLOVÝ  VELKOOBCHOD</vt:lpstr>
      <vt:lpstr>POJÍZDNÝ  VELKOOBCHODNÍK</vt:lpstr>
      <vt:lpstr>PRODEJNÍ  SKLADY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12</cp:revision>
  <dcterms:created xsi:type="dcterms:W3CDTF">2013-10-28T18:25:04Z</dcterms:created>
  <dcterms:modified xsi:type="dcterms:W3CDTF">2013-10-29T23:40:25Z</dcterms:modified>
</cp:coreProperties>
</file>