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7AF90-730D-445F-9A81-6CDCCFD7F1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86065-97E2-46AE-8B06-9F330851BF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7AF90-730D-445F-9A81-6CDCCFD7F1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86065-97E2-46AE-8B06-9F330851BF5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7AF90-730D-445F-9A81-6CDCCFD7F1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86065-97E2-46AE-8B06-9F330851BF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7AF90-730D-445F-9A81-6CDCCFD7F1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86065-97E2-46AE-8B06-9F330851BF5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7AF90-730D-445F-9A81-6CDCCFD7F1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86065-97E2-46AE-8B06-9F330851BF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7AF90-730D-445F-9A81-6CDCCFD7F1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86065-97E2-46AE-8B06-9F330851BF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7AF90-730D-445F-9A81-6CDCCFD7F1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86065-97E2-46AE-8B06-9F330851BF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7AF90-730D-445F-9A81-6CDCCFD7F1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86065-97E2-46AE-8B06-9F330851BF55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7AF90-730D-445F-9A81-6CDCCFD7F1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86065-97E2-46AE-8B06-9F330851BF5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7AF90-730D-445F-9A81-6CDCCFD7F1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86065-97E2-46AE-8B06-9F330851BF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7AF90-730D-445F-9A81-6CDCCFD7F1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86065-97E2-46AE-8B06-9F330851BF55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A97AF90-730D-445F-9A81-6CDCCFD7F1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EC86065-97E2-46AE-8B06-9F330851BF5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R900217912.jpg" TargetMode="External"/><Relationship Id="rId7" Type="http://schemas.openxmlformats.org/officeDocument/2006/relationships/hyperlink" Target="http://officeimg.vo.msecnd.net/en-us/images/MH900361988.jpg" TargetMode="External"/><Relationship Id="rId2" Type="http://schemas.openxmlformats.org/officeDocument/2006/relationships/hyperlink" Target="http://officeimg.vo.msecnd.net/en-us/images/MR90021789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B900227717.jpg" TargetMode="External"/><Relationship Id="rId5" Type="http://schemas.openxmlformats.org/officeDocument/2006/relationships/hyperlink" Target="http://officeimg.vo.msecnd.net/en-us/images/MH900282472.jpg" TargetMode="External"/><Relationship Id="rId4" Type="http://schemas.openxmlformats.org/officeDocument/2006/relationships/hyperlink" Target="http://officeimg.vo.msecnd.net/en-us/images/MH90023272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96943" cy="4497363"/>
          </a:xfrm>
        </p:spPr>
        <p:txBody>
          <a:bodyPr/>
          <a:lstStyle/>
          <a:p>
            <a:pPr marL="0" lvl="0" indent="0" algn="ctr">
              <a:buClr>
                <a:srgbClr val="D16349"/>
              </a:buClr>
              <a:buSzPct val="85000"/>
              <a:buNone/>
            </a:pPr>
            <a:r>
              <a:rPr lang="cs-CZ" sz="3600" dirty="0">
                <a:solidFill>
                  <a:prstClr val="black"/>
                </a:solidFill>
                <a:latin typeface="Calibri"/>
              </a:rPr>
              <a:t>DIGITÁLNÍ UČEBNÍ MATERIÁL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260648"/>
            <a:ext cx="6347048" cy="1866536"/>
          </a:xfrm>
        </p:spPr>
        <p:txBody>
          <a:bodyPr>
            <a:normAutofit/>
          </a:bodyPr>
          <a:lstStyle/>
          <a:p>
            <a:pPr algn="l"/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příspěvková organizace</a:t>
            </a:r>
            <a:r>
              <a:rPr lang="cs-CZ" sz="3200" dirty="0">
                <a:solidFill>
                  <a:prstClr val="black">
                    <a:tint val="75000"/>
                  </a:prstClr>
                </a:solidFill>
                <a:latin typeface="Calibri"/>
              </a:rPr>
              <a:t/>
            </a:r>
            <a:br>
              <a:rPr lang="cs-CZ" sz="3200" dirty="0">
                <a:solidFill>
                  <a:prstClr val="black">
                    <a:tint val="75000"/>
                  </a:prstClr>
                </a:solidFill>
                <a:latin typeface="Calibri"/>
              </a:rPr>
            </a:b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1958346"/>
              </p:ext>
            </p:extLst>
          </p:nvPr>
        </p:nvGraphicFramePr>
        <p:xfrm>
          <a:off x="251520" y="2420888"/>
          <a:ext cx="8640960" cy="3411362"/>
        </p:xfrm>
        <a:graphic>
          <a:graphicData uri="http://schemas.openxmlformats.org/drawingml/2006/table">
            <a:tbl>
              <a:tblPr/>
              <a:tblGrid>
                <a:gridCol w="2335041"/>
                <a:gridCol w="6305919"/>
              </a:tblGrid>
              <a:tr h="27782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30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</a:t>
                      </a:r>
                      <a:r>
                        <a:rPr lang="cs-CZ" sz="1200" dirty="0" smtClean="0"/>
                        <a:t>INOVACE_OV23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PROVOZ OBCHODU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ČLENĚNÍ VELKOBCHODNÍC PODNIKŮ Z HLEDISKA SORTIMENTU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ZÁŘÍ 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011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členěním velkoobchodních podniků z hlediska sortimentu.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1.ročníku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obor 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prodavačské práce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, prodavač.</a:t>
                      </a:r>
                      <a:endParaRPr kumimoji="0" lang="cs-CZ" sz="12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6093296"/>
            <a:ext cx="479742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169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/>
              <a:t>ČLENĚNÍ VELKOOBCHODNÍCH PODNIKŮ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6792" y="4221088"/>
            <a:ext cx="6400800" cy="736105"/>
          </a:xfrm>
        </p:spPr>
        <p:txBody>
          <a:bodyPr>
            <a:normAutofit lnSpcReduction="10000"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Z HLEDISKA SORTIMENTU</a:t>
            </a:r>
            <a:endParaRPr lang="cs-CZ" sz="4400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146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1120" y="25146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1700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4400" dirty="0" smtClean="0"/>
              <a:t>SORTIMENTNÍHO ZBOŽÍ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4400" dirty="0" smtClean="0"/>
              <a:t>SPECIALIZOVANÉHO ZBOŽÍ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4400" dirty="0" smtClean="0"/>
              <a:t>UNIVERZÁLNÍHO ZBOŽÍ</a:t>
            </a:r>
            <a:endParaRPr lang="cs-CZ" sz="4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ČLENĚNÍ Z HLEDISKA SORTIMENTU: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2607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921885"/>
          </a:xfrm>
        </p:spPr>
        <p:txBody>
          <a:bodyPr/>
          <a:lstStyle/>
          <a:p>
            <a:r>
              <a:rPr lang="cs-CZ" dirty="0" smtClean="0"/>
              <a:t>NABÍZÍ ZBOŽÍ JEDNOHO SORTIMENTU V CELÉ HLOUBCE A ŠÍŘCE</a:t>
            </a:r>
          </a:p>
          <a:p>
            <a:r>
              <a:rPr lang="cs-CZ" dirty="0" smtClean="0"/>
              <a:t>NAPŘÍKLAD – </a:t>
            </a:r>
            <a:r>
              <a:rPr lang="cs-CZ" i="1" dirty="0" smtClean="0"/>
              <a:t>HRAČKY, ODĚVY, POTRAVINY, PAPÍRNICTVÍ …</a:t>
            </a:r>
          </a:p>
          <a:p>
            <a:pPr marL="0" indent="0">
              <a:buNone/>
            </a:pPr>
            <a:endParaRPr lang="cs-CZ" i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b="1" i="1" dirty="0" smtClean="0">
                <a:solidFill>
                  <a:srgbClr val="C00000"/>
                </a:solidFill>
              </a:rPr>
              <a:t>VYSVĚTLETE HLOUBKU SORTIMENTU NA PŘÍKLADECHZBOŽÍ.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i="1" dirty="0" smtClean="0">
                <a:solidFill>
                  <a:srgbClr val="C00000"/>
                </a:solidFill>
              </a:rPr>
              <a:t>VYSVĚTLETE ŠÍŘKU SORTIMENTU NA PŘÍKLADECH ZBOŽÍ.</a:t>
            </a:r>
            <a:endParaRPr lang="cs-CZ" b="1" i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SORTIMENTNÍ ZBOŽÍ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49530"/>
            <a:ext cx="3095625" cy="827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000" y="1621538"/>
            <a:ext cx="3095625" cy="683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753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060848"/>
            <a:ext cx="8784975" cy="4065315"/>
          </a:xfrm>
        </p:spPr>
        <p:txBody>
          <a:bodyPr/>
          <a:lstStyle/>
          <a:p>
            <a:r>
              <a:rPr lang="cs-CZ" dirty="0" smtClean="0"/>
              <a:t>NABÍZÍ ÚZKÝ SORTIMENT ZBOŽÍ</a:t>
            </a:r>
          </a:p>
          <a:p>
            <a:r>
              <a:rPr lang="cs-CZ" dirty="0" smtClean="0"/>
              <a:t>SKLADY JSOU PŘIZPŮSOBENÉ DRUHY ZBOŽÍ (dozrávárny ovoce  …)</a:t>
            </a:r>
          </a:p>
          <a:p>
            <a:endParaRPr lang="cs-CZ" dirty="0" smtClean="0"/>
          </a:p>
          <a:p>
            <a:r>
              <a:rPr lang="cs-CZ" dirty="0" smtClean="0"/>
              <a:t>NAPŘÍKLAD – káva, koření, ovoce a zelenina….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i="1" dirty="0" smtClean="0">
                <a:solidFill>
                  <a:srgbClr val="C00000"/>
                </a:solidFill>
              </a:rPr>
              <a:t>UVEĎTE DALŠÍ DRUHY PŘIZPŮSOBENÝCH  SKLADŮ PRO ZBOŽÍ.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SPECIALIZOVANÉ ZBOŽÍ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744" y="500176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015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348880"/>
            <a:ext cx="8640959" cy="4176464"/>
          </a:xfrm>
        </p:spPr>
        <p:txBody>
          <a:bodyPr/>
          <a:lstStyle/>
          <a:p>
            <a:r>
              <a:rPr lang="cs-CZ" dirty="0" smtClean="0"/>
              <a:t>NABÍZÍ POTRAVINÁŘSKÉ I NEPOTRAVINÁŘSKÉ ZBOŽÍ</a:t>
            </a:r>
          </a:p>
          <a:p>
            <a:r>
              <a:rPr lang="cs-CZ" dirty="0" smtClean="0"/>
              <a:t>JEDNÁ SE O ŠIROKÝ SORTIMENT </a:t>
            </a:r>
          </a:p>
          <a:p>
            <a:r>
              <a:rPr lang="cs-CZ" dirty="0" smtClean="0"/>
              <a:t>NĚKTERÉ TVOŘÍ DISTRIBUČNÍ ZÁKLADNY PRO PRODEJNY STEJNÉHO PODNIKU /</a:t>
            </a:r>
            <a:r>
              <a:rPr lang="cs-CZ" i="1" dirty="0" smtClean="0"/>
              <a:t>KAUFLAND…/</a:t>
            </a:r>
            <a:endParaRPr lang="cs-CZ" dirty="0" smtClean="0"/>
          </a:p>
          <a:p>
            <a:r>
              <a:rPr lang="cs-CZ" dirty="0" smtClean="0"/>
              <a:t>ZBOŽÍ DODÁVÁ </a:t>
            </a:r>
            <a:r>
              <a:rPr lang="cs-CZ" i="1" dirty="0" smtClean="0"/>
              <a:t>OBCHODNÍM DOMŮM, NÁKUPNÍM STŘEDISKŮM, SUPERMARKETŮM……</a:t>
            </a:r>
          </a:p>
          <a:p>
            <a:endParaRPr lang="cs-CZ" i="1" dirty="0"/>
          </a:p>
          <a:p>
            <a:pPr marL="0" indent="0">
              <a:buNone/>
            </a:pPr>
            <a:r>
              <a:rPr lang="cs-CZ" b="1" i="1" dirty="0" smtClean="0">
                <a:solidFill>
                  <a:srgbClr val="C00000"/>
                </a:solidFill>
              </a:rPr>
              <a:t>KTERÉ ZNÁTE DALŠÍ VELKÉ OBCHODY?</a:t>
            </a:r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UNIVERZÁLNÍHO  ZBOŽÍ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797152"/>
            <a:ext cx="3095625" cy="176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179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JAK ROZDĚLUJEME SKLADY PODLE SKLADOVANÉHO SORTIMENTU?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 KTERÉHO SKLADU JE ZÁSOBOVÁNA VAŠE PRODEJNA, KDE JSTE NA PRAXI?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716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31B6FD"/>
              </a:buClr>
            </a:pPr>
            <a:endParaRPr lang="cs-CZ" sz="1600" dirty="0" smtClean="0">
              <a:solidFill>
                <a:srgbClr val="073E87"/>
              </a:solidFill>
              <a:hlinkClick r:id="rId2"/>
            </a:endParaRPr>
          </a:p>
          <a:p>
            <a:pPr lvl="0">
              <a:buClr>
                <a:srgbClr val="31B6FD"/>
              </a:buClr>
            </a:pPr>
            <a:r>
              <a:rPr lang="cs-CZ" sz="1600" dirty="0">
                <a:solidFill>
                  <a:srgbClr val="000000"/>
                </a:solidFill>
                <a:latin typeface="arial"/>
              </a:rPr>
              <a:t>KAPLOVÁ Františka, </a:t>
            </a:r>
            <a:r>
              <a:rPr lang="cs-CZ" sz="1600" i="1" dirty="0">
                <a:solidFill>
                  <a:srgbClr val="000000"/>
                </a:solidFill>
                <a:latin typeface="arial"/>
              </a:rPr>
              <a:t>OBCHODNÍ PROVOZ pro střední odborná učiliště</a:t>
            </a:r>
            <a:r>
              <a:rPr lang="cs-CZ" sz="1600" dirty="0">
                <a:solidFill>
                  <a:srgbClr val="000000"/>
                </a:solidFill>
                <a:latin typeface="arial"/>
              </a:rPr>
              <a:t>. Nakladatelství Olomouc  </a:t>
            </a:r>
            <a:r>
              <a:rPr lang="cs-CZ" sz="1600" dirty="0" err="1">
                <a:solidFill>
                  <a:srgbClr val="000000"/>
                </a:solidFill>
                <a:latin typeface="arial"/>
              </a:rPr>
              <a:t>s.r.o</a:t>
            </a:r>
            <a:r>
              <a:rPr lang="cs-CZ" sz="1600" dirty="0">
                <a:solidFill>
                  <a:srgbClr val="000000"/>
                </a:solidFill>
                <a:latin typeface="arial"/>
              </a:rPr>
              <a:t>, 2001. ISBN 80-7182-131-4</a:t>
            </a:r>
            <a:r>
              <a:rPr lang="cs-CZ" sz="1600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sz="1600" dirty="0">
              <a:solidFill>
                <a:srgbClr val="073E87"/>
              </a:solidFill>
              <a:hlinkClick r:id="rId2"/>
            </a:endParaRPr>
          </a:p>
          <a:p>
            <a:pPr lvl="0">
              <a:buClr>
                <a:srgbClr val="31B6FD"/>
              </a:buClr>
            </a:pPr>
            <a:r>
              <a:rPr lang="cs-CZ" sz="1600" dirty="0" smtClean="0">
                <a:solidFill>
                  <a:srgbClr val="073E87"/>
                </a:solidFill>
                <a:hlinkClick r:id="rId2"/>
              </a:rPr>
              <a:t>http</a:t>
            </a:r>
            <a:r>
              <a:rPr lang="cs-CZ" sz="1600" dirty="0">
                <a:solidFill>
                  <a:srgbClr val="073E87"/>
                </a:solidFill>
                <a:hlinkClick r:id="rId2"/>
              </a:rPr>
              <a:t>://</a:t>
            </a:r>
            <a:r>
              <a:rPr lang="cs-CZ" sz="1600" dirty="0" smtClean="0">
                <a:solidFill>
                  <a:srgbClr val="073E87"/>
                </a:solidFill>
                <a:hlinkClick r:id="rId2"/>
              </a:rPr>
              <a:t>officeimg.vo.msecnd.net/en-us/images/MR900217890.jpg</a:t>
            </a:r>
            <a:endParaRPr lang="cs-CZ" sz="1600" dirty="0">
              <a:solidFill>
                <a:srgbClr val="073E87"/>
              </a:solidFill>
            </a:endParaRPr>
          </a:p>
          <a:p>
            <a:pPr lvl="0">
              <a:buClr>
                <a:srgbClr val="31B6FD"/>
              </a:buClr>
            </a:pPr>
            <a:r>
              <a:rPr lang="cs-CZ" sz="1600" dirty="0">
                <a:solidFill>
                  <a:srgbClr val="073E87"/>
                </a:solidFill>
                <a:hlinkClick r:id="rId3"/>
              </a:rPr>
              <a:t>http://officeimg.vo.msecnd.net/en-us/images/MR900217912.jpg</a:t>
            </a:r>
            <a:endParaRPr lang="cs-CZ" sz="1600" dirty="0">
              <a:solidFill>
                <a:srgbClr val="073E87"/>
              </a:solidFill>
            </a:endParaRPr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officeimg.vo.msecnd.net/en-us/images/MH900232723.jpg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officeimg.vo.msecnd.net/en-us/images/MH900282472.jpg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officeimg.vo.msecnd.net/en-us/images/MB900227717.jpg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officeimg.vo.msecnd.net/en-us/images/MH900361988.jpg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3818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120</TotalTime>
  <Words>257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Střední průmyslová škola a Střední odborná škola gastronomie a služeb, Most,  příspěvková organizace </vt:lpstr>
      <vt:lpstr>ČLENĚNÍ VELKOOBCHODNÍCH PODNIKŮ</vt:lpstr>
      <vt:lpstr>ČLENĚNÍ Z HLEDISKA SORTIMENTU:</vt:lpstr>
      <vt:lpstr>SORTIMENTNÍ ZBOŽÍ</vt:lpstr>
      <vt:lpstr>SPECIALIZOVANÉ ZBOŽÍ</vt:lpstr>
      <vt:lpstr>UNIVERZÁLNÍHO  ZBOŽÍ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 příspěvková organizace </dc:title>
  <dc:creator>Pepe</dc:creator>
  <cp:lastModifiedBy>Pepe</cp:lastModifiedBy>
  <cp:revision>7</cp:revision>
  <dcterms:created xsi:type="dcterms:W3CDTF">2013-10-29T12:11:56Z</dcterms:created>
  <dcterms:modified xsi:type="dcterms:W3CDTF">2013-10-29T23:15:43Z</dcterms:modified>
</cp:coreProperties>
</file>