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08F35518-18A2-4AA0-BB1F-0DEB0617F2D6}" type="datetimeFigureOut">
              <a:rPr lang="cs-CZ" smtClean="0"/>
              <a:pPr/>
              <a:t>24.10.2013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5A82F4BC-50BF-49F8-84E3-A7131C8B1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5518-18A2-4AA0-BB1F-0DEB0617F2D6}" type="datetimeFigureOut">
              <a:rPr lang="cs-CZ" smtClean="0"/>
              <a:pPr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2F4BC-50BF-49F8-84E3-A7131C8B1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5518-18A2-4AA0-BB1F-0DEB0617F2D6}" type="datetimeFigureOut">
              <a:rPr lang="cs-CZ" smtClean="0"/>
              <a:pPr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2F4BC-50BF-49F8-84E3-A7131C8B1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5518-18A2-4AA0-BB1F-0DEB0617F2D6}" type="datetimeFigureOut">
              <a:rPr lang="cs-CZ" smtClean="0"/>
              <a:pPr/>
              <a:t>24.10.2013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2F4BC-50BF-49F8-84E3-A7131C8B1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08F35518-18A2-4AA0-BB1F-0DEB0617F2D6}" type="datetimeFigureOut">
              <a:rPr lang="cs-CZ" smtClean="0"/>
              <a:pPr/>
              <a:t>24.10.2013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5A82F4BC-50BF-49F8-84E3-A7131C8B1968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08F35518-18A2-4AA0-BB1F-0DEB0617F2D6}" type="datetimeFigureOut">
              <a:rPr lang="cs-CZ" smtClean="0"/>
              <a:pPr/>
              <a:t>24.10.2013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5A82F4BC-50BF-49F8-84E3-A7131C8B1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5518-18A2-4AA0-BB1F-0DEB0617F2D6}" type="datetimeFigureOut">
              <a:rPr lang="cs-CZ" smtClean="0"/>
              <a:pPr/>
              <a:t>24.10.2013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2F4BC-50BF-49F8-84E3-A7131C8B1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5518-18A2-4AA0-BB1F-0DEB0617F2D6}" type="datetimeFigureOut">
              <a:rPr lang="cs-CZ" smtClean="0"/>
              <a:pPr/>
              <a:t>24.10.2013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2F4BC-50BF-49F8-84E3-A7131C8B1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5518-18A2-4AA0-BB1F-0DEB0617F2D6}" type="datetimeFigureOut">
              <a:rPr lang="cs-CZ" smtClean="0"/>
              <a:pPr/>
              <a:t>24.10.2013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2F4BC-50BF-49F8-84E3-A7131C8B1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5518-18A2-4AA0-BB1F-0DEB0617F2D6}" type="datetimeFigureOut">
              <a:rPr lang="cs-CZ" smtClean="0"/>
              <a:pPr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2F4BC-50BF-49F8-84E3-A7131C8B1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35518-18A2-4AA0-BB1F-0DEB0617F2D6}" type="datetimeFigureOut">
              <a:rPr lang="cs-CZ" smtClean="0"/>
              <a:pPr/>
              <a:t>24.10.2013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82F4BC-50BF-49F8-84E3-A7131C8B1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08F35518-18A2-4AA0-BB1F-0DEB0617F2D6}" type="datetimeFigureOut">
              <a:rPr lang="cs-CZ" smtClean="0"/>
              <a:pPr/>
              <a:t>24.10.2013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5A82F4BC-50BF-49F8-84E3-A7131C8B1968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/>
          <p:cNvSpPr txBox="1">
            <a:spLocks noChangeArrowheads="1"/>
          </p:cNvSpPr>
          <p:nvPr/>
        </p:nvSpPr>
        <p:spPr>
          <a:xfrm>
            <a:off x="571472" y="714356"/>
            <a:ext cx="8099425" cy="5324475"/>
          </a:xfrm>
          <a:prstGeom prst="rect">
            <a:avLst/>
          </a:prstGeom>
        </p:spPr>
        <p:txBody>
          <a:bodyPr vert="horz" lIns="0" tIns="0" rIns="0" bIns="0" anchor="ctr">
            <a:normAutofit/>
          </a:bodyPr>
          <a:lstStyle/>
          <a:p>
            <a:pPr marL="274320" marR="0" lvl="0" indent="-339725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0000"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339725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0000"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339725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0000"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kumimoji="0" lang="ru-RU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339725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0000"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Integrovaná střední škola v Semilech</a:t>
            </a:r>
            <a:b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28. října 607</a:t>
            </a:r>
            <a:r>
              <a:rPr kumimoji="0" lang="cs-CZ" sz="2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,</a:t>
            </a:r>
            <a:r>
              <a:rPr kumimoji="0" lang="ru-RU" sz="2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ru-RU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 513 01  Semily</a:t>
            </a:r>
          </a:p>
          <a:p>
            <a:pPr marL="274320" marR="0" lvl="0" indent="-339725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0000"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339725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0000"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274320" marR="0" lvl="0" indent="-339725" algn="ctr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Tx/>
              <a:buSzPct val="70000"/>
              <a:buFontTx/>
              <a:buNone/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endParaRPr kumimoji="0" lang="ru-RU" sz="2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74660" y="1074718"/>
            <a:ext cx="7929562" cy="16891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3610" y="3954443"/>
            <a:ext cx="1800225" cy="2143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Group 2"/>
          <p:cNvGraphicFramePr>
            <a:graphicFrameLocks noGrp="1"/>
          </p:cNvGraphicFramePr>
          <p:nvPr/>
        </p:nvGraphicFramePr>
        <p:xfrm>
          <a:off x="762000" y="563563"/>
          <a:ext cx="7721600" cy="4875897"/>
        </p:xfrm>
        <a:graphic>
          <a:graphicData uri="http://schemas.openxmlformats.org/drawingml/2006/table">
            <a:tbl>
              <a:tblPr/>
              <a:tblGrid>
                <a:gridCol w="3849688"/>
                <a:gridCol w="3871912"/>
              </a:tblGrid>
              <a:tr h="345157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Číslo projektu</a:t>
                      </a:r>
                    </a:p>
                  </a:txBody>
                  <a:tcPr marL="90000" marR="90000" marT="140040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CZ.1.07/1.5.00/34.0240</a:t>
                      </a:r>
                    </a:p>
                  </a:txBody>
                  <a:tcPr marL="90000" marR="90000" marT="125424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7080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Číslo materiálu</a:t>
                      </a:r>
                    </a:p>
                  </a:txBody>
                  <a:tcPr marL="90000" marR="90000" marT="140040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VY_32_INOVACE_10_1_16/20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Lucida Sans Unicode" charset="0"/>
                      </a:endParaRPr>
                    </a:p>
                  </a:txBody>
                  <a:tcPr marL="90000" marR="90000" marT="140040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5417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Název školy</a:t>
                      </a:r>
                    </a:p>
                  </a:txBody>
                  <a:tcPr marL="90000" marR="90000" marT="140040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Integrovaná střední škola v Semilech </a:t>
                      </a:r>
                      <a:b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</a:br>
                      <a:r>
                        <a:rPr kumimoji="0" lang="en-US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28. října 607  513 01 Semily</a:t>
                      </a:r>
                    </a:p>
                  </a:txBody>
                  <a:tcPr marL="90000" marR="90000" marT="135252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83063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Autor</a:t>
                      </a:r>
                    </a:p>
                  </a:txBody>
                  <a:tcPr marL="90000" marR="90000" marT="140040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Bc. Jana Strouhalová</a:t>
                      </a:r>
                    </a:p>
                  </a:txBody>
                  <a:tcPr marL="90000" marR="90000" marT="125424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1592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Tematický celek</a:t>
                      </a:r>
                    </a:p>
                  </a:txBody>
                  <a:tcPr marL="90000" marR="90000" marT="140040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AJ —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Physical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 </a:t>
                      </a:r>
                      <a:r>
                        <a:rPr kumimoji="0" lang="cs-CZ" sz="14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description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Lucida Sans Unicode" charset="0"/>
                      </a:endParaRPr>
                    </a:p>
                  </a:txBody>
                  <a:tcPr marL="90000" marR="90000" marT="125424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76238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Ročník</a:t>
                      </a:r>
                    </a:p>
                  </a:txBody>
                  <a:tcPr marL="90000" marR="90000" marT="140040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Všechny ročníky SOU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 i SŠ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Lucida Sans Unicode" charset="0"/>
                      </a:endParaRPr>
                    </a:p>
                  </a:txBody>
                  <a:tcPr marL="90000" marR="90000" marT="125424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50825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Datum tvorby</a:t>
                      </a:r>
                    </a:p>
                  </a:txBody>
                  <a:tcPr marL="90000" marR="90000" marT="140040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5.7.2013</a:t>
                      </a:r>
                      <a:endParaRPr kumimoji="0" lang="ru-RU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Lucida Sans Unicode" charset="0"/>
                      </a:endParaRPr>
                    </a:p>
                  </a:txBody>
                  <a:tcPr marL="90000" marR="90000" marT="140040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7620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Anotace</a:t>
                      </a:r>
                    </a:p>
                  </a:txBody>
                  <a:tcPr marL="90000" marR="90000" marT="140040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Materiál slouží k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procvičení konverzačního tématu „Popis osoby- fyzický vzhled“. Vysvětluje studentům různé možnosti popisu fyzického vzhledu osoby, popis postavy, vlasů a očí. Součástí jsou příkladové věty </a:t>
                      </a:r>
                      <a:r>
                        <a:rPr kumimoji="0" lang="cs-CZ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věnované danému. V </a:t>
                      </a: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závěru výukového materiálu je uvedeno překladové cvičení, vztahující se k dané tematice, jehož součástí jsou i správná řešení.</a:t>
                      </a: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Lucida Sans Unicode" charset="0"/>
                      </a:endParaRPr>
                    </a:p>
                  </a:txBody>
                  <a:tcPr marL="90000" marR="90000" marT="125424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215900"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Lucida Sans Unicode" charset="0"/>
                        </a:rPr>
                        <a:t>Metodický pokyn</a:t>
                      </a:r>
                    </a:p>
                  </a:txBody>
                  <a:tcPr marL="90000" marR="90000" marT="135252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49263" rtl="0" eaLnBrk="1" fontAlgn="base" latinLnBrk="0" hangingPunct="1">
                        <a:lnSpc>
                          <a:spcPct val="8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endParaRPr kumimoji="0" lang="ru-RU" sz="1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cs typeface="Lucida Sans Unicode" charset="0"/>
                      </a:endParaRPr>
                    </a:p>
                  </a:txBody>
                  <a:tcPr marL="90000" marR="90000" marT="135252" marB="46800" horzOverflow="overflow">
                    <a:lnL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6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3" name="Group 68"/>
          <p:cNvGraphicFramePr>
            <a:graphicFrameLocks noGrp="1"/>
          </p:cNvGraphicFramePr>
          <p:nvPr/>
        </p:nvGraphicFramePr>
        <p:xfrm>
          <a:off x="720725" y="6021288"/>
          <a:ext cx="7280299" cy="432048"/>
        </p:xfrm>
        <a:graphic>
          <a:graphicData uri="http://schemas.openxmlformats.org/drawingml/2006/table">
            <a:tbl>
              <a:tblPr/>
              <a:tblGrid>
                <a:gridCol w="7280299"/>
              </a:tblGrid>
              <a:tr h="432048">
                <a:tc>
                  <a:txBody>
                    <a:bodyPr/>
                    <a:lstStyle/>
                    <a:p>
                      <a:pPr marL="0" marR="0" lvl="0" indent="0" algn="ctr" defTabSz="449263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>
                          <a:tab pos="0" algn="l"/>
                          <a:tab pos="447675" algn="l"/>
                          <a:tab pos="896938" algn="l"/>
                          <a:tab pos="1346200" algn="l"/>
                          <a:tab pos="1795463" algn="l"/>
                          <a:tab pos="2244725" algn="l"/>
                          <a:tab pos="2693988" algn="l"/>
                          <a:tab pos="3143250" algn="l"/>
                          <a:tab pos="3592513" algn="l"/>
                          <a:tab pos="4041775" algn="l"/>
                          <a:tab pos="4491038" algn="l"/>
                          <a:tab pos="4940300" algn="l"/>
                          <a:tab pos="5389563" algn="l"/>
                          <a:tab pos="5838825" algn="l"/>
                          <a:tab pos="6288088" algn="l"/>
                          <a:tab pos="6737350" algn="l"/>
                          <a:tab pos="7186613" algn="l"/>
                          <a:tab pos="7635875" algn="l"/>
                          <a:tab pos="8085138" algn="l"/>
                          <a:tab pos="8534400" algn="l"/>
                          <a:tab pos="8983663" algn="l"/>
                        </a:tabLst>
                      </a:pPr>
                      <a:r>
                        <a:rPr kumimoji="0" lang="ru-RU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NewRoman" pitchFamily="16" charset="0"/>
                          <a:cs typeface="Lucida Sans Unicode" charset="0"/>
                        </a:rPr>
                        <a:t>Pokud není uvedeno jinak, uvedený materiál je z vlastních zdrojů autora</a:t>
                      </a:r>
                    </a:p>
                  </a:txBody>
                  <a:tcPr marL="36000" marR="36000" marT="62640" marB="3600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357430"/>
            <a:ext cx="7772400" cy="2519370"/>
          </a:xfrm>
        </p:spPr>
        <p:txBody>
          <a:bodyPr>
            <a:normAutofit/>
          </a:bodyPr>
          <a:lstStyle/>
          <a:p>
            <a:pPr algn="ctr"/>
            <a:r>
              <a:rPr lang="cs-CZ" sz="3600" b="1" dirty="0" smtClean="0"/>
              <a:t>PHYSICAL DESCRIPTION</a:t>
            </a:r>
          </a:p>
          <a:p>
            <a:pPr algn="ctr"/>
            <a:endParaRPr lang="cs-CZ" sz="3600" b="1" dirty="0" smtClean="0"/>
          </a:p>
          <a:p>
            <a:pPr algn="ctr"/>
            <a:r>
              <a:rPr lang="cs-CZ" sz="3600" b="1" dirty="0" smtClean="0"/>
              <a:t>POPIS OSOBY</a:t>
            </a:r>
            <a:endParaRPr lang="cs-C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714348" y="1357298"/>
            <a:ext cx="7786742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POZOR – rozlišujeme:</a:t>
            </a:r>
          </a:p>
          <a:p>
            <a:endParaRPr lang="cs-CZ" sz="2400" dirty="0"/>
          </a:p>
          <a:p>
            <a:r>
              <a:rPr lang="cs-CZ" sz="2400" b="1" dirty="0" smtClean="0"/>
              <a:t>WHAT IS HE LIKE? </a:t>
            </a:r>
            <a:r>
              <a:rPr lang="cs-CZ" sz="2400" dirty="0" smtClean="0"/>
              <a:t>– Jaký je? 		       (Ptáme se na povahu)</a:t>
            </a:r>
          </a:p>
          <a:p>
            <a:r>
              <a:rPr lang="cs-CZ" sz="2400" dirty="0" smtClean="0"/>
              <a:t>-&gt; He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shy</a:t>
            </a:r>
            <a:r>
              <a:rPr lang="cs-CZ" sz="2400" dirty="0"/>
              <a:t>/</a:t>
            </a:r>
            <a:r>
              <a:rPr lang="cs-CZ" sz="2400" dirty="0" smtClean="0"/>
              <a:t> </a:t>
            </a:r>
            <a:r>
              <a:rPr lang="cs-CZ" sz="2400" dirty="0" err="1" smtClean="0"/>
              <a:t>kind</a:t>
            </a:r>
            <a:r>
              <a:rPr lang="cs-CZ" sz="2400" dirty="0"/>
              <a:t>/</a:t>
            </a:r>
            <a:r>
              <a:rPr lang="cs-CZ" sz="2400" dirty="0" smtClean="0"/>
              <a:t> </a:t>
            </a:r>
            <a:r>
              <a:rPr lang="cs-CZ" sz="2400" dirty="0" err="1" smtClean="0"/>
              <a:t>selfish</a:t>
            </a:r>
            <a:r>
              <a:rPr lang="cs-CZ" sz="2400" dirty="0" smtClean="0"/>
              <a:t>…..</a:t>
            </a:r>
          </a:p>
          <a:p>
            <a:endParaRPr lang="cs-CZ" sz="2400" dirty="0"/>
          </a:p>
          <a:p>
            <a:r>
              <a:rPr lang="cs-CZ" sz="2400" dirty="0" smtClean="0"/>
              <a:t>X</a:t>
            </a:r>
          </a:p>
          <a:p>
            <a:endParaRPr lang="cs-CZ" sz="2400" dirty="0"/>
          </a:p>
          <a:p>
            <a:r>
              <a:rPr lang="cs-CZ" sz="2400" b="1" dirty="0" smtClean="0"/>
              <a:t>WHAT DOES HE LOOK LIKE? </a:t>
            </a:r>
            <a:r>
              <a:rPr lang="cs-CZ" sz="2400" dirty="0" smtClean="0"/>
              <a:t>– Jak vypadá? (Ptáme se na vzhled)</a:t>
            </a:r>
          </a:p>
          <a:p>
            <a:r>
              <a:rPr lang="cs-CZ" sz="2400" dirty="0" smtClean="0"/>
              <a:t>-&gt; He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tall</a:t>
            </a:r>
            <a:r>
              <a:rPr lang="cs-CZ" sz="2400" dirty="0"/>
              <a:t>/</a:t>
            </a:r>
            <a:r>
              <a:rPr lang="cs-CZ" sz="2400" dirty="0" smtClean="0"/>
              <a:t> </a:t>
            </a:r>
            <a:r>
              <a:rPr lang="cs-CZ" sz="2400" dirty="0" err="1" smtClean="0"/>
              <a:t>slim</a:t>
            </a:r>
            <a:r>
              <a:rPr lang="cs-CZ" sz="2400" dirty="0"/>
              <a:t>/</a:t>
            </a:r>
            <a:r>
              <a:rPr lang="cs-CZ" sz="2400" dirty="0" smtClean="0"/>
              <a:t> </a:t>
            </a:r>
            <a:r>
              <a:rPr lang="cs-CZ" sz="2400" dirty="0" err="1" smtClean="0"/>
              <a:t>good</a:t>
            </a:r>
            <a:r>
              <a:rPr lang="cs-CZ" sz="2400" dirty="0" smtClean="0"/>
              <a:t>-</a:t>
            </a:r>
            <a:r>
              <a:rPr lang="cs-CZ" sz="2400" dirty="0" err="1" smtClean="0"/>
              <a:t>looking</a:t>
            </a:r>
            <a:r>
              <a:rPr lang="cs-CZ" sz="2400" dirty="0" smtClean="0"/>
              <a:t>…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2910" y="857232"/>
            <a:ext cx="35719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err="1" smtClean="0"/>
              <a:t>Appearance</a:t>
            </a:r>
            <a:r>
              <a:rPr lang="cs-CZ" b="1" u="sng" dirty="0" smtClean="0"/>
              <a:t>: </a:t>
            </a:r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	</a:t>
            </a:r>
            <a:r>
              <a:rPr lang="cs-CZ" dirty="0" err="1" smtClean="0"/>
              <a:t>ugly</a:t>
            </a:r>
            <a:endParaRPr lang="cs-CZ" dirty="0" smtClean="0"/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/>
              <a:t>	</a:t>
            </a:r>
            <a:r>
              <a:rPr lang="cs-CZ" dirty="0" err="1" smtClean="0"/>
              <a:t>good</a:t>
            </a:r>
            <a:r>
              <a:rPr lang="cs-CZ" dirty="0" smtClean="0"/>
              <a:t>-</a:t>
            </a:r>
            <a:r>
              <a:rPr lang="cs-CZ" dirty="0" err="1" smtClean="0"/>
              <a:t>looking</a:t>
            </a:r>
            <a:endParaRPr lang="cs-CZ" dirty="0" smtClean="0"/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/>
              <a:t>	</a:t>
            </a:r>
            <a:r>
              <a:rPr lang="cs-CZ" dirty="0" err="1" smtClean="0"/>
              <a:t>attractive</a:t>
            </a:r>
            <a:endParaRPr lang="cs-CZ" dirty="0" smtClean="0"/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	</a:t>
            </a:r>
            <a:r>
              <a:rPr lang="cs-CZ" dirty="0" err="1" smtClean="0"/>
              <a:t>gorgeous</a:t>
            </a:r>
            <a:endParaRPr lang="cs-CZ" dirty="0" smtClean="0"/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	</a:t>
            </a:r>
            <a:r>
              <a:rPr lang="cs-CZ" dirty="0" err="1" smtClean="0"/>
              <a:t>pretty</a:t>
            </a:r>
            <a:r>
              <a:rPr lang="cs-CZ" dirty="0" smtClean="0"/>
              <a:t> </a:t>
            </a:r>
            <a:r>
              <a:rPr lang="cs-CZ" i="1" dirty="0" smtClean="0"/>
              <a:t>(</a:t>
            </a:r>
            <a:r>
              <a:rPr lang="cs-CZ" i="1" dirty="0" err="1" smtClean="0"/>
              <a:t>women</a:t>
            </a:r>
            <a:r>
              <a:rPr lang="cs-CZ" i="1" dirty="0" smtClean="0"/>
              <a:t>)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/>
              <a:t>	</a:t>
            </a:r>
            <a:r>
              <a:rPr lang="cs-CZ" dirty="0" err="1" smtClean="0"/>
              <a:t>beautiful</a:t>
            </a:r>
            <a:r>
              <a:rPr lang="cs-CZ" dirty="0" smtClean="0"/>
              <a:t> </a:t>
            </a:r>
            <a:r>
              <a:rPr lang="cs-CZ" i="1" dirty="0" smtClean="0"/>
              <a:t>(</a:t>
            </a:r>
            <a:r>
              <a:rPr lang="cs-CZ" i="1" dirty="0" err="1" smtClean="0"/>
              <a:t>women</a:t>
            </a:r>
            <a:r>
              <a:rPr lang="cs-CZ" i="1" dirty="0" smtClean="0"/>
              <a:t>)</a:t>
            </a:r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/>
              <a:t>	</a:t>
            </a:r>
            <a:r>
              <a:rPr lang="cs-CZ" dirty="0" err="1" smtClean="0"/>
              <a:t>handsome</a:t>
            </a:r>
            <a:r>
              <a:rPr lang="cs-CZ" dirty="0" smtClean="0"/>
              <a:t> </a:t>
            </a:r>
            <a:r>
              <a:rPr lang="cs-CZ" i="1" dirty="0" smtClean="0"/>
              <a:t>(</a:t>
            </a:r>
            <a:r>
              <a:rPr lang="cs-CZ" i="1" dirty="0" err="1" smtClean="0"/>
              <a:t>men</a:t>
            </a:r>
            <a:r>
              <a:rPr lang="cs-CZ" i="1" dirty="0" smtClean="0"/>
              <a:t>)</a:t>
            </a:r>
          </a:p>
          <a:p>
            <a:endParaRPr lang="cs-CZ" dirty="0" smtClean="0"/>
          </a:p>
          <a:p>
            <a:endParaRPr lang="cs-CZ" dirty="0"/>
          </a:p>
          <a:p>
            <a:r>
              <a:rPr lang="cs-CZ" b="1" u="sng" dirty="0" smtClean="0"/>
              <a:t>Body:</a:t>
            </a:r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	</a:t>
            </a:r>
            <a:r>
              <a:rPr lang="cs-CZ" dirty="0" err="1" smtClean="0"/>
              <a:t>tall</a:t>
            </a:r>
            <a:endParaRPr lang="cs-CZ" dirty="0" smtClean="0"/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/>
              <a:t>	</a:t>
            </a:r>
            <a:r>
              <a:rPr lang="cs-CZ" dirty="0" err="1" smtClean="0"/>
              <a:t>short</a:t>
            </a:r>
            <a:endParaRPr lang="cs-CZ" dirty="0" smtClean="0"/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	</a:t>
            </a:r>
            <a:r>
              <a:rPr lang="cs-CZ" dirty="0" err="1" smtClean="0"/>
              <a:t>stocky</a:t>
            </a:r>
            <a:endParaRPr lang="cs-CZ" dirty="0" smtClean="0"/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/>
              <a:t>	</a:t>
            </a:r>
            <a:r>
              <a:rPr lang="cs-CZ" dirty="0" err="1" smtClean="0"/>
              <a:t>thin</a:t>
            </a:r>
            <a:endParaRPr lang="cs-CZ" dirty="0" smtClean="0"/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/>
              <a:t>	</a:t>
            </a:r>
            <a:r>
              <a:rPr lang="cs-CZ" dirty="0" err="1" smtClean="0"/>
              <a:t>slim</a:t>
            </a:r>
            <a:endParaRPr lang="cs-CZ" dirty="0" smtClean="0"/>
          </a:p>
          <a:p>
            <a:r>
              <a:rPr lang="cs-CZ" dirty="0" smtClean="0"/>
              <a:t>He </a:t>
            </a:r>
            <a:r>
              <a:rPr lang="cs-CZ" dirty="0" err="1" smtClean="0"/>
              <a:t>is</a:t>
            </a:r>
            <a:r>
              <a:rPr lang="cs-CZ" dirty="0" smtClean="0"/>
              <a:t> </a:t>
            </a:r>
            <a:r>
              <a:rPr lang="cs-CZ" dirty="0"/>
              <a:t>	</a:t>
            </a:r>
            <a:r>
              <a:rPr lang="cs-CZ" dirty="0" err="1" smtClean="0"/>
              <a:t>fat</a:t>
            </a:r>
            <a:r>
              <a:rPr lang="cs-CZ" dirty="0"/>
              <a:t>	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5000628" y="857232"/>
            <a:ext cx="357190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/>
              <a:t>Vzhled:</a:t>
            </a:r>
          </a:p>
          <a:p>
            <a:r>
              <a:rPr lang="cs-CZ" dirty="0" smtClean="0"/>
              <a:t>On je	ošklivý</a:t>
            </a:r>
          </a:p>
          <a:p>
            <a:r>
              <a:rPr lang="cs-CZ" dirty="0" smtClean="0"/>
              <a:t>On je	hezký</a:t>
            </a:r>
          </a:p>
          <a:p>
            <a:r>
              <a:rPr lang="cs-CZ" dirty="0" smtClean="0"/>
              <a:t>On je</a:t>
            </a:r>
            <a:r>
              <a:rPr lang="cs-CZ" dirty="0"/>
              <a:t>	</a:t>
            </a:r>
            <a:r>
              <a:rPr lang="cs-CZ" dirty="0" smtClean="0"/>
              <a:t>atraktivní</a:t>
            </a:r>
          </a:p>
          <a:p>
            <a:r>
              <a:rPr lang="cs-CZ" dirty="0" smtClean="0"/>
              <a:t>On je</a:t>
            </a:r>
            <a:r>
              <a:rPr lang="cs-CZ" dirty="0"/>
              <a:t>	</a:t>
            </a:r>
            <a:r>
              <a:rPr lang="cs-CZ" dirty="0" smtClean="0"/>
              <a:t>nádherný</a:t>
            </a:r>
          </a:p>
          <a:p>
            <a:r>
              <a:rPr lang="cs-CZ" dirty="0" smtClean="0"/>
              <a:t>Ona je 	hezká </a:t>
            </a:r>
            <a:r>
              <a:rPr lang="cs-CZ" i="1" dirty="0" smtClean="0"/>
              <a:t>(o ženách)</a:t>
            </a:r>
          </a:p>
          <a:p>
            <a:r>
              <a:rPr lang="cs-CZ" dirty="0" smtClean="0"/>
              <a:t>Ona je	krásná </a:t>
            </a:r>
            <a:r>
              <a:rPr lang="cs-CZ" i="1" dirty="0" smtClean="0"/>
              <a:t>(o ženách)</a:t>
            </a:r>
          </a:p>
          <a:p>
            <a:r>
              <a:rPr lang="cs-CZ" dirty="0" smtClean="0"/>
              <a:t>On je 	hezký </a:t>
            </a:r>
            <a:r>
              <a:rPr lang="cs-CZ" i="1" dirty="0" smtClean="0"/>
              <a:t>(o mužích)</a:t>
            </a:r>
          </a:p>
          <a:p>
            <a:endParaRPr lang="cs-CZ" u="sng" dirty="0" smtClean="0"/>
          </a:p>
          <a:p>
            <a:endParaRPr lang="cs-CZ" u="sng" dirty="0"/>
          </a:p>
          <a:p>
            <a:r>
              <a:rPr lang="cs-CZ" b="1" u="sng" dirty="0" smtClean="0"/>
              <a:t>Postava:</a:t>
            </a:r>
          </a:p>
          <a:p>
            <a:r>
              <a:rPr lang="cs-CZ" dirty="0" smtClean="0"/>
              <a:t>On je	vysoký</a:t>
            </a:r>
          </a:p>
          <a:p>
            <a:r>
              <a:rPr lang="cs-CZ" dirty="0" smtClean="0"/>
              <a:t>On je</a:t>
            </a:r>
            <a:r>
              <a:rPr lang="cs-CZ" dirty="0"/>
              <a:t>	</a:t>
            </a:r>
            <a:r>
              <a:rPr lang="cs-CZ" dirty="0" smtClean="0"/>
              <a:t>malý (postavou)</a:t>
            </a:r>
          </a:p>
          <a:p>
            <a:r>
              <a:rPr lang="cs-CZ" dirty="0" smtClean="0"/>
              <a:t>On je </a:t>
            </a:r>
            <a:r>
              <a:rPr lang="cs-CZ" dirty="0"/>
              <a:t>	</a:t>
            </a:r>
            <a:r>
              <a:rPr lang="cs-CZ" dirty="0" smtClean="0"/>
              <a:t>podsaditý</a:t>
            </a:r>
          </a:p>
          <a:p>
            <a:r>
              <a:rPr lang="cs-CZ" dirty="0" smtClean="0"/>
              <a:t>On je </a:t>
            </a:r>
            <a:r>
              <a:rPr lang="cs-CZ" dirty="0"/>
              <a:t>	</a:t>
            </a:r>
            <a:r>
              <a:rPr lang="cs-CZ" dirty="0" smtClean="0"/>
              <a:t>tenký</a:t>
            </a:r>
          </a:p>
          <a:p>
            <a:r>
              <a:rPr lang="cs-CZ" dirty="0" smtClean="0"/>
              <a:t>On je </a:t>
            </a:r>
            <a:r>
              <a:rPr lang="cs-CZ" dirty="0"/>
              <a:t>	</a:t>
            </a:r>
            <a:r>
              <a:rPr lang="cs-CZ" dirty="0" smtClean="0"/>
              <a:t>štíhlý</a:t>
            </a:r>
          </a:p>
          <a:p>
            <a:r>
              <a:rPr lang="cs-CZ" dirty="0" smtClean="0"/>
              <a:t>On je </a:t>
            </a:r>
            <a:r>
              <a:rPr lang="cs-CZ" dirty="0"/>
              <a:t>	</a:t>
            </a:r>
            <a:r>
              <a:rPr lang="cs-CZ" dirty="0" smtClean="0"/>
              <a:t>silný, tlustý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2910" y="857232"/>
            <a:ext cx="357190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b="1" u="sng" dirty="0" smtClean="0"/>
          </a:p>
          <a:p>
            <a:r>
              <a:rPr lang="cs-CZ" sz="2000" b="1" u="sng" dirty="0" err="1" smtClean="0"/>
              <a:t>Hair</a:t>
            </a:r>
            <a:r>
              <a:rPr lang="cs-CZ" sz="2000" b="1" u="sng" dirty="0" smtClean="0"/>
              <a:t>: 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has </a:t>
            </a:r>
            <a:r>
              <a:rPr lang="cs-CZ" dirty="0" err="1" smtClean="0"/>
              <a:t>got</a:t>
            </a:r>
            <a:r>
              <a:rPr lang="cs-CZ" dirty="0" smtClean="0"/>
              <a:t>	</a:t>
            </a:r>
            <a:r>
              <a:rPr lang="cs-CZ" dirty="0" err="1" smtClean="0"/>
              <a:t>long</a:t>
            </a:r>
            <a:r>
              <a:rPr lang="cs-CZ" dirty="0" smtClean="0"/>
              <a:t>	</a:t>
            </a:r>
            <a:r>
              <a:rPr lang="cs-CZ" dirty="0" err="1" smtClean="0"/>
              <a:t>hair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has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/>
              <a:t>	</a:t>
            </a:r>
            <a:r>
              <a:rPr lang="cs-CZ" dirty="0" err="1" smtClean="0"/>
              <a:t>short</a:t>
            </a:r>
            <a:r>
              <a:rPr lang="cs-CZ" dirty="0" smtClean="0"/>
              <a:t>	 </a:t>
            </a:r>
            <a:r>
              <a:rPr lang="cs-CZ" dirty="0" err="1" smtClean="0"/>
              <a:t>hair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has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/>
              <a:t>	</a:t>
            </a:r>
            <a:r>
              <a:rPr lang="cs-CZ" dirty="0" err="1" smtClean="0"/>
              <a:t>curly</a:t>
            </a:r>
            <a:r>
              <a:rPr lang="cs-CZ" dirty="0" smtClean="0"/>
              <a:t>	 </a:t>
            </a:r>
            <a:r>
              <a:rPr lang="cs-CZ" dirty="0" err="1" smtClean="0"/>
              <a:t>hair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has </a:t>
            </a:r>
            <a:r>
              <a:rPr lang="cs-CZ" dirty="0" err="1" smtClean="0"/>
              <a:t>got</a:t>
            </a:r>
            <a:r>
              <a:rPr lang="cs-CZ" dirty="0" smtClean="0"/>
              <a:t> 	</a:t>
            </a:r>
            <a:r>
              <a:rPr lang="cs-CZ" dirty="0" err="1" smtClean="0"/>
              <a:t>wavy</a:t>
            </a:r>
            <a:r>
              <a:rPr lang="cs-CZ" dirty="0" smtClean="0"/>
              <a:t>	 </a:t>
            </a:r>
            <a:r>
              <a:rPr lang="cs-CZ" dirty="0" err="1" smtClean="0"/>
              <a:t>hair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has </a:t>
            </a:r>
            <a:r>
              <a:rPr lang="cs-CZ" dirty="0" err="1" smtClean="0"/>
              <a:t>got</a:t>
            </a:r>
            <a:r>
              <a:rPr lang="cs-CZ" dirty="0" smtClean="0"/>
              <a:t> </a:t>
            </a:r>
            <a:r>
              <a:rPr lang="cs-CZ" dirty="0"/>
              <a:t>	</a:t>
            </a:r>
            <a:r>
              <a:rPr lang="cs-CZ" dirty="0" err="1" smtClean="0"/>
              <a:t>straight</a:t>
            </a:r>
            <a:r>
              <a:rPr lang="cs-CZ" dirty="0" smtClean="0"/>
              <a:t>	 </a:t>
            </a:r>
            <a:r>
              <a:rPr lang="cs-CZ" dirty="0" err="1" smtClean="0"/>
              <a:t>hair</a:t>
            </a:r>
            <a:r>
              <a:rPr lang="cs-CZ" dirty="0" smtClean="0"/>
              <a:t>.</a:t>
            </a:r>
          </a:p>
          <a:p>
            <a:r>
              <a:rPr lang="cs-CZ" dirty="0" err="1" smtClean="0"/>
              <a:t>She</a:t>
            </a:r>
            <a:r>
              <a:rPr lang="cs-CZ" dirty="0" smtClean="0"/>
              <a:t> has </a:t>
            </a:r>
            <a:r>
              <a:rPr lang="cs-CZ" dirty="0" err="1" smtClean="0"/>
              <a:t>got</a:t>
            </a:r>
            <a:r>
              <a:rPr lang="cs-CZ" dirty="0" smtClean="0"/>
              <a:t> 	</a:t>
            </a:r>
            <a:r>
              <a:rPr lang="cs-CZ" dirty="0" err="1" smtClean="0"/>
              <a:t>red</a:t>
            </a:r>
            <a:r>
              <a:rPr lang="cs-CZ" dirty="0" smtClean="0"/>
              <a:t>	 </a:t>
            </a:r>
            <a:r>
              <a:rPr lang="cs-CZ" dirty="0" err="1" smtClean="0"/>
              <a:t>hair</a:t>
            </a:r>
            <a:r>
              <a:rPr lang="cs-CZ" dirty="0" smtClean="0"/>
              <a:t>. 		</a:t>
            </a:r>
          </a:p>
          <a:p>
            <a:endParaRPr lang="cs-CZ" dirty="0"/>
          </a:p>
          <a:p>
            <a:r>
              <a:rPr lang="cs-CZ" sz="2000" b="1" u="sng" dirty="0" err="1" smtClean="0"/>
              <a:t>Eyes</a:t>
            </a:r>
            <a:r>
              <a:rPr lang="cs-CZ" sz="2000" b="1" u="sng" dirty="0" smtClean="0"/>
              <a:t>:</a:t>
            </a:r>
          </a:p>
          <a:p>
            <a:r>
              <a:rPr lang="cs-CZ" dirty="0" smtClean="0"/>
              <a:t>He has </a:t>
            </a:r>
            <a:r>
              <a:rPr lang="cs-CZ" dirty="0" err="1" smtClean="0"/>
              <a:t>got</a:t>
            </a:r>
            <a:r>
              <a:rPr lang="cs-CZ" dirty="0" smtClean="0"/>
              <a:t>	</a:t>
            </a:r>
            <a:r>
              <a:rPr lang="cs-CZ" dirty="0" err="1" smtClean="0"/>
              <a:t>blue</a:t>
            </a:r>
            <a:r>
              <a:rPr lang="cs-CZ" dirty="0" smtClean="0"/>
              <a:t>	</a:t>
            </a:r>
            <a:r>
              <a:rPr lang="cs-CZ" dirty="0" err="1" smtClean="0"/>
              <a:t>eyes</a:t>
            </a:r>
            <a:r>
              <a:rPr lang="cs-CZ" dirty="0" smtClean="0"/>
              <a:t>.</a:t>
            </a:r>
          </a:p>
          <a:p>
            <a:r>
              <a:rPr lang="cs-CZ" dirty="0" smtClean="0"/>
              <a:t>He has </a:t>
            </a:r>
            <a:r>
              <a:rPr lang="cs-CZ" dirty="0" err="1" smtClean="0"/>
              <a:t>got</a:t>
            </a:r>
            <a:r>
              <a:rPr lang="cs-CZ" dirty="0" smtClean="0"/>
              <a:t> 	green	 </a:t>
            </a:r>
            <a:r>
              <a:rPr lang="cs-CZ" dirty="0" err="1" smtClean="0"/>
              <a:t>eyes</a:t>
            </a:r>
            <a:r>
              <a:rPr lang="cs-CZ" dirty="0" smtClean="0"/>
              <a:t>.</a:t>
            </a:r>
          </a:p>
          <a:p>
            <a:r>
              <a:rPr lang="cs-CZ" dirty="0" smtClean="0"/>
              <a:t>He has </a:t>
            </a:r>
            <a:r>
              <a:rPr lang="cs-CZ" dirty="0" err="1" smtClean="0"/>
              <a:t>got</a:t>
            </a:r>
            <a:r>
              <a:rPr lang="cs-CZ" dirty="0" smtClean="0"/>
              <a:t> 	</a:t>
            </a:r>
            <a:r>
              <a:rPr lang="cs-CZ" dirty="0" err="1" smtClean="0"/>
              <a:t>brown</a:t>
            </a:r>
            <a:r>
              <a:rPr lang="cs-CZ" dirty="0" smtClean="0"/>
              <a:t>	 </a:t>
            </a:r>
            <a:r>
              <a:rPr lang="cs-CZ" dirty="0" err="1" smtClean="0"/>
              <a:t>eyes</a:t>
            </a:r>
            <a:r>
              <a:rPr lang="cs-CZ" dirty="0" smtClean="0"/>
              <a:t>.</a:t>
            </a:r>
          </a:p>
          <a:p>
            <a:r>
              <a:rPr lang="cs-CZ" dirty="0" smtClean="0"/>
              <a:t>He has </a:t>
            </a:r>
            <a:r>
              <a:rPr lang="cs-CZ" dirty="0" err="1" smtClean="0"/>
              <a:t>got</a:t>
            </a:r>
            <a:r>
              <a:rPr lang="cs-CZ" dirty="0" smtClean="0"/>
              <a:t> 	</a:t>
            </a:r>
            <a:r>
              <a:rPr lang="cs-CZ" dirty="0" err="1" smtClean="0"/>
              <a:t>black</a:t>
            </a:r>
            <a:r>
              <a:rPr lang="cs-CZ" dirty="0" smtClean="0"/>
              <a:t>	 </a:t>
            </a:r>
            <a:r>
              <a:rPr lang="cs-CZ" dirty="0" err="1" smtClean="0"/>
              <a:t>eyes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5000628" y="857232"/>
            <a:ext cx="357190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b="1" u="sng" dirty="0" smtClean="0"/>
          </a:p>
          <a:p>
            <a:r>
              <a:rPr lang="cs-CZ" sz="2000" b="1" u="sng" dirty="0" smtClean="0"/>
              <a:t>Vlasy:</a:t>
            </a:r>
          </a:p>
          <a:p>
            <a:r>
              <a:rPr lang="cs-CZ" dirty="0" smtClean="0"/>
              <a:t>Ona má	dlouhé 		vlasy.</a:t>
            </a:r>
          </a:p>
          <a:p>
            <a:r>
              <a:rPr lang="cs-CZ" dirty="0" smtClean="0"/>
              <a:t>Ona má  krátké		 vlasy.</a:t>
            </a:r>
          </a:p>
          <a:p>
            <a:r>
              <a:rPr lang="cs-CZ" dirty="0" smtClean="0"/>
              <a:t>Ona má </a:t>
            </a:r>
            <a:r>
              <a:rPr lang="cs-CZ" dirty="0"/>
              <a:t>	</a:t>
            </a:r>
            <a:r>
              <a:rPr lang="cs-CZ" dirty="0" smtClean="0"/>
              <a:t>kudrnaté	 vlasy.</a:t>
            </a:r>
          </a:p>
          <a:p>
            <a:r>
              <a:rPr lang="cs-CZ" dirty="0" smtClean="0"/>
              <a:t>Ona má </a:t>
            </a:r>
            <a:r>
              <a:rPr lang="cs-CZ" dirty="0"/>
              <a:t>	</a:t>
            </a:r>
            <a:r>
              <a:rPr lang="cs-CZ" dirty="0" smtClean="0"/>
              <a:t>vlnité		 vlasy.</a:t>
            </a:r>
          </a:p>
          <a:p>
            <a:r>
              <a:rPr lang="cs-CZ" dirty="0" smtClean="0"/>
              <a:t>Ona má </a:t>
            </a:r>
            <a:r>
              <a:rPr lang="cs-CZ" dirty="0"/>
              <a:t>	</a:t>
            </a:r>
            <a:r>
              <a:rPr lang="cs-CZ" dirty="0" smtClean="0"/>
              <a:t>rovné		 vlasy.</a:t>
            </a:r>
          </a:p>
          <a:p>
            <a:r>
              <a:rPr lang="cs-CZ" dirty="0" smtClean="0"/>
              <a:t>Ona má </a:t>
            </a:r>
            <a:r>
              <a:rPr lang="cs-CZ" dirty="0"/>
              <a:t>	</a:t>
            </a:r>
            <a:r>
              <a:rPr lang="cs-CZ" dirty="0" smtClean="0"/>
              <a:t>zrzavé		 vlasy.</a:t>
            </a:r>
            <a:endParaRPr lang="cs-CZ" u="sng" dirty="0" smtClean="0"/>
          </a:p>
          <a:p>
            <a:endParaRPr lang="cs-CZ" u="sng" dirty="0" smtClean="0"/>
          </a:p>
          <a:p>
            <a:endParaRPr lang="cs-CZ" u="sng" dirty="0"/>
          </a:p>
          <a:p>
            <a:r>
              <a:rPr lang="cs-CZ" sz="2000" b="1" u="sng" dirty="0" smtClean="0"/>
              <a:t>Oči:</a:t>
            </a:r>
          </a:p>
          <a:p>
            <a:r>
              <a:rPr lang="cs-CZ" dirty="0" smtClean="0"/>
              <a:t>On má	modré		oči.</a:t>
            </a:r>
          </a:p>
          <a:p>
            <a:r>
              <a:rPr lang="cs-CZ" dirty="0" smtClean="0"/>
              <a:t>On má </a:t>
            </a:r>
            <a:r>
              <a:rPr lang="cs-CZ" dirty="0"/>
              <a:t>	</a:t>
            </a:r>
            <a:r>
              <a:rPr lang="cs-CZ" dirty="0" smtClean="0"/>
              <a:t>zelené		 oči.</a:t>
            </a:r>
          </a:p>
          <a:p>
            <a:r>
              <a:rPr lang="cs-CZ" dirty="0" smtClean="0"/>
              <a:t>On má </a:t>
            </a:r>
            <a:r>
              <a:rPr lang="cs-CZ" dirty="0"/>
              <a:t>	</a:t>
            </a:r>
            <a:r>
              <a:rPr lang="cs-CZ" dirty="0" smtClean="0"/>
              <a:t>hnědé		 oči.</a:t>
            </a:r>
          </a:p>
          <a:p>
            <a:r>
              <a:rPr lang="cs-CZ" dirty="0" smtClean="0"/>
              <a:t>On má </a:t>
            </a:r>
            <a:r>
              <a:rPr lang="cs-CZ" dirty="0"/>
              <a:t>	</a:t>
            </a:r>
            <a:r>
              <a:rPr lang="cs-CZ" dirty="0" smtClean="0"/>
              <a:t>černé		 oči.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642910" y="1071546"/>
            <a:ext cx="800105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Příklady:</a:t>
            </a:r>
          </a:p>
          <a:p>
            <a:endParaRPr lang="cs-CZ" sz="2400" dirty="0"/>
          </a:p>
          <a:p>
            <a:r>
              <a:rPr lang="cs-CZ" sz="2400" dirty="0" smtClean="0"/>
              <a:t>Adam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tall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slim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Adam je vysoký a štíhlý.</a:t>
            </a:r>
          </a:p>
          <a:p>
            <a:endParaRPr lang="cs-CZ" sz="2400" dirty="0"/>
          </a:p>
          <a:p>
            <a:r>
              <a:rPr lang="cs-CZ" sz="2400" dirty="0" err="1" smtClean="0"/>
              <a:t>Mick</a:t>
            </a:r>
            <a:r>
              <a:rPr lang="cs-CZ" sz="2400" dirty="0" smtClean="0"/>
              <a:t> has </a:t>
            </a:r>
            <a:r>
              <a:rPr lang="cs-CZ" sz="2400" dirty="0" err="1" smtClean="0"/>
              <a:t>got</a:t>
            </a:r>
            <a:r>
              <a:rPr lang="cs-CZ" sz="2400" dirty="0" smtClean="0"/>
              <a:t> </a:t>
            </a:r>
            <a:r>
              <a:rPr lang="cs-CZ" sz="2400" dirty="0" err="1" smtClean="0"/>
              <a:t>short</a:t>
            </a:r>
            <a:r>
              <a:rPr lang="cs-CZ" sz="2400" dirty="0" smtClean="0"/>
              <a:t> </a:t>
            </a:r>
            <a:r>
              <a:rPr lang="cs-CZ" sz="2400" dirty="0" err="1" smtClean="0"/>
              <a:t>curly</a:t>
            </a:r>
            <a:r>
              <a:rPr lang="cs-CZ" sz="2400" dirty="0" smtClean="0"/>
              <a:t> </a:t>
            </a:r>
            <a:r>
              <a:rPr lang="cs-CZ" sz="2400" dirty="0" err="1" smtClean="0"/>
              <a:t>hair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Mick</a:t>
            </a:r>
            <a:r>
              <a:rPr lang="cs-CZ" sz="2400" dirty="0" smtClean="0"/>
              <a:t> má krátké kudrnaté vlasy.</a:t>
            </a:r>
          </a:p>
          <a:p>
            <a:endParaRPr lang="cs-CZ" sz="2400" dirty="0"/>
          </a:p>
          <a:p>
            <a:r>
              <a:rPr lang="cs-CZ" sz="2400" dirty="0" smtClean="0"/>
              <a:t>He's not </a:t>
            </a:r>
            <a:r>
              <a:rPr lang="cs-CZ" sz="2400" dirty="0" err="1" smtClean="0"/>
              <a:t>very</a:t>
            </a:r>
            <a:r>
              <a:rPr lang="cs-CZ" sz="2400" dirty="0" smtClean="0"/>
              <a:t> </a:t>
            </a:r>
            <a:r>
              <a:rPr lang="cs-CZ" sz="2400" dirty="0" err="1" smtClean="0"/>
              <a:t>good</a:t>
            </a:r>
            <a:r>
              <a:rPr lang="cs-CZ" sz="2400" dirty="0" smtClean="0"/>
              <a:t>-</a:t>
            </a:r>
            <a:r>
              <a:rPr lang="cs-CZ" sz="2400" dirty="0" err="1" smtClean="0"/>
              <a:t>looking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he's </a:t>
            </a:r>
            <a:r>
              <a:rPr lang="cs-CZ" sz="2400" dirty="0" err="1" smtClean="0"/>
              <a:t>got</a:t>
            </a:r>
            <a:r>
              <a:rPr lang="cs-CZ" sz="2400" dirty="0" smtClean="0"/>
              <a:t> </a:t>
            </a:r>
            <a:r>
              <a:rPr lang="cs-CZ" sz="2400" dirty="0" err="1" smtClean="0"/>
              <a:t>long</a:t>
            </a:r>
            <a:r>
              <a:rPr lang="cs-CZ" sz="2400" dirty="0" smtClean="0"/>
              <a:t> </a:t>
            </a:r>
            <a:r>
              <a:rPr lang="cs-CZ" sz="2400" dirty="0" err="1" smtClean="0"/>
              <a:t>black</a:t>
            </a:r>
            <a:r>
              <a:rPr lang="cs-CZ" sz="2400" dirty="0" smtClean="0"/>
              <a:t> </a:t>
            </a:r>
            <a:r>
              <a:rPr lang="cs-CZ" sz="2400" dirty="0" err="1" smtClean="0"/>
              <a:t>hair</a:t>
            </a:r>
            <a:r>
              <a:rPr lang="cs-CZ" sz="2400" dirty="0" smtClean="0"/>
              <a:t>.</a:t>
            </a:r>
          </a:p>
          <a:p>
            <a:r>
              <a:rPr lang="cs-CZ" sz="2400" dirty="0" smtClean="0"/>
              <a:t>On není příliš hezký a má dlouhé černé vlasy.</a:t>
            </a:r>
          </a:p>
          <a:p>
            <a:endParaRPr lang="cs-CZ" sz="2400" dirty="0"/>
          </a:p>
          <a:p>
            <a:r>
              <a:rPr lang="cs-CZ" sz="2400" dirty="0" err="1" smtClean="0"/>
              <a:t>Jessica</a:t>
            </a:r>
            <a:r>
              <a:rPr lang="cs-CZ" sz="2400" dirty="0" smtClean="0"/>
              <a:t> </a:t>
            </a:r>
            <a:r>
              <a:rPr lang="cs-CZ" sz="2400" dirty="0" err="1" smtClean="0"/>
              <a:t>isn</a:t>
            </a:r>
            <a:r>
              <a:rPr lang="cs-CZ" sz="2400" dirty="0" smtClean="0"/>
              <a:t>'t </a:t>
            </a:r>
            <a:r>
              <a:rPr lang="cs-CZ" sz="2400" dirty="0" err="1" smtClean="0"/>
              <a:t>ugly</a:t>
            </a:r>
            <a:r>
              <a:rPr lang="cs-CZ" sz="2400" dirty="0" smtClean="0"/>
              <a:t>. </a:t>
            </a: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quite</a:t>
            </a:r>
            <a:r>
              <a:rPr lang="cs-CZ" sz="2400" dirty="0" smtClean="0"/>
              <a:t> </a:t>
            </a:r>
            <a:r>
              <a:rPr lang="cs-CZ" sz="2400" dirty="0" err="1" smtClean="0"/>
              <a:t>attractive</a:t>
            </a:r>
            <a:r>
              <a:rPr lang="cs-CZ" sz="2400" dirty="0" smtClean="0"/>
              <a:t>.</a:t>
            </a:r>
          </a:p>
          <a:p>
            <a:r>
              <a:rPr lang="cs-CZ" sz="2400" dirty="0" err="1" smtClean="0"/>
              <a:t>Jessica</a:t>
            </a:r>
            <a:r>
              <a:rPr lang="cs-CZ" sz="2400" dirty="0" smtClean="0"/>
              <a:t> není ošklivá. Ona je docela atraktivní.</a:t>
            </a:r>
            <a:endParaRPr lang="cs-CZ" sz="2400" dirty="0"/>
          </a:p>
        </p:txBody>
      </p:sp>
      <p:pic>
        <p:nvPicPr>
          <p:cNvPr id="4" name="Obrázek 3" descr="MH90042574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00760" y="1428736"/>
            <a:ext cx="2166938" cy="216693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2910" y="1071546"/>
            <a:ext cx="800105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dirty="0" smtClean="0"/>
              <a:t>Přeložte věty:</a:t>
            </a:r>
          </a:p>
          <a:p>
            <a:endParaRPr lang="cs-CZ" sz="2400" dirty="0"/>
          </a:p>
          <a:p>
            <a:r>
              <a:rPr lang="cs-CZ" sz="2400" dirty="0" smtClean="0"/>
              <a:t>Peter's </a:t>
            </a:r>
            <a:r>
              <a:rPr lang="cs-CZ" sz="2400" dirty="0" err="1" smtClean="0"/>
              <a:t>got</a:t>
            </a:r>
            <a:r>
              <a:rPr lang="cs-CZ" sz="2400" dirty="0" smtClean="0"/>
              <a:t> </a:t>
            </a:r>
            <a:r>
              <a:rPr lang="cs-CZ" sz="2400" dirty="0" err="1" smtClean="0"/>
              <a:t>short</a:t>
            </a:r>
            <a:r>
              <a:rPr lang="cs-CZ" sz="2400" dirty="0" smtClean="0"/>
              <a:t>, </a:t>
            </a:r>
            <a:r>
              <a:rPr lang="cs-CZ" sz="2400" dirty="0" err="1" smtClean="0"/>
              <a:t>brown</a:t>
            </a:r>
            <a:r>
              <a:rPr lang="cs-CZ" sz="2400" dirty="0" smtClean="0"/>
              <a:t>, </a:t>
            </a:r>
            <a:r>
              <a:rPr lang="cs-CZ" sz="2400" dirty="0" err="1" smtClean="0"/>
              <a:t>wavy</a:t>
            </a:r>
            <a:r>
              <a:rPr lang="cs-CZ" sz="2400" dirty="0" smtClean="0"/>
              <a:t> </a:t>
            </a:r>
            <a:r>
              <a:rPr lang="cs-CZ" sz="2400" dirty="0" err="1" smtClean="0"/>
              <a:t>hair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blue</a:t>
            </a:r>
            <a:r>
              <a:rPr lang="cs-CZ" sz="2400" dirty="0" smtClean="0"/>
              <a:t> </a:t>
            </a:r>
            <a:r>
              <a:rPr lang="cs-CZ" sz="2400" dirty="0" err="1" smtClean="0"/>
              <a:t>eyes</a:t>
            </a:r>
            <a:r>
              <a:rPr lang="cs-CZ" sz="2400" dirty="0" smtClean="0"/>
              <a:t>. </a:t>
            </a:r>
          </a:p>
          <a:p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Jane's sister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beautiful</a:t>
            </a:r>
            <a:r>
              <a:rPr lang="cs-CZ" sz="2400" dirty="0" smtClean="0"/>
              <a:t>, </a:t>
            </a:r>
            <a:r>
              <a:rPr lang="cs-CZ" sz="2400" dirty="0" err="1" smtClean="0"/>
              <a:t>she</a:t>
            </a:r>
            <a:r>
              <a:rPr lang="cs-CZ" sz="2400" dirty="0" smtClean="0"/>
              <a:t>'s </a:t>
            </a:r>
            <a:r>
              <a:rPr lang="cs-CZ" sz="2400" dirty="0" err="1" smtClean="0"/>
              <a:t>got</a:t>
            </a:r>
            <a:r>
              <a:rPr lang="cs-CZ" sz="2400" dirty="0" smtClean="0"/>
              <a:t> </a:t>
            </a:r>
            <a:r>
              <a:rPr lang="cs-CZ" sz="2400" dirty="0" err="1" smtClean="0"/>
              <a:t>long</a:t>
            </a:r>
            <a:r>
              <a:rPr lang="cs-CZ" sz="2400" dirty="0" smtClean="0"/>
              <a:t>, </a:t>
            </a:r>
            <a:r>
              <a:rPr lang="cs-CZ" sz="2400" dirty="0" err="1" smtClean="0"/>
              <a:t>blonde</a:t>
            </a:r>
            <a:r>
              <a:rPr lang="cs-CZ" sz="2400" dirty="0" smtClean="0"/>
              <a:t> </a:t>
            </a:r>
            <a:r>
              <a:rPr lang="cs-CZ" sz="2400" dirty="0" err="1" smtClean="0"/>
              <a:t>hair</a:t>
            </a:r>
            <a:r>
              <a:rPr lang="cs-CZ" sz="2400" dirty="0" smtClean="0"/>
              <a:t>.</a:t>
            </a:r>
          </a:p>
          <a:p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My </a:t>
            </a:r>
            <a:r>
              <a:rPr lang="cs-CZ" sz="2400" dirty="0" err="1" smtClean="0"/>
              <a:t>brother</a:t>
            </a:r>
            <a:r>
              <a:rPr lang="cs-CZ" sz="2400" dirty="0" smtClean="0"/>
              <a:t>'s </a:t>
            </a:r>
            <a:r>
              <a:rPr lang="cs-CZ" sz="2400" dirty="0" err="1" smtClean="0"/>
              <a:t>name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Frank. He's </a:t>
            </a:r>
            <a:r>
              <a:rPr lang="cs-CZ" sz="2400" dirty="0" err="1" smtClean="0"/>
              <a:t>quite</a:t>
            </a:r>
            <a:r>
              <a:rPr lang="cs-CZ" sz="2400" dirty="0" smtClean="0"/>
              <a:t> </a:t>
            </a:r>
            <a:r>
              <a:rPr lang="cs-CZ" sz="2400" dirty="0" err="1" smtClean="0"/>
              <a:t>tall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stocky</a:t>
            </a:r>
            <a:r>
              <a:rPr lang="cs-CZ" sz="2400" dirty="0" smtClean="0"/>
              <a:t>.</a:t>
            </a:r>
          </a:p>
          <a:p>
            <a:endParaRPr lang="cs-CZ" sz="2400" dirty="0" smtClean="0"/>
          </a:p>
          <a:p>
            <a:endParaRPr lang="cs-CZ" sz="2400" dirty="0"/>
          </a:p>
          <a:p>
            <a:r>
              <a:rPr lang="cs-CZ" sz="2400" dirty="0" smtClean="0"/>
              <a:t>Tina </a:t>
            </a:r>
            <a:r>
              <a:rPr lang="cs-CZ" sz="2400" dirty="0" err="1" smtClean="0"/>
              <a:t>isn</a:t>
            </a:r>
            <a:r>
              <a:rPr lang="cs-CZ" sz="2400" dirty="0" smtClean="0"/>
              <a:t>'t </a:t>
            </a:r>
            <a:r>
              <a:rPr lang="cs-CZ" sz="2400" dirty="0" err="1" smtClean="0"/>
              <a:t>short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fat</a:t>
            </a:r>
            <a:r>
              <a:rPr lang="cs-CZ" sz="2400" dirty="0" smtClean="0"/>
              <a:t>. </a:t>
            </a: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tall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slim</a:t>
            </a:r>
            <a:r>
              <a:rPr lang="cs-CZ" sz="2400" dirty="0" smtClean="0"/>
              <a:t>.</a:t>
            </a:r>
          </a:p>
        </p:txBody>
      </p:sp>
      <p:pic>
        <p:nvPicPr>
          <p:cNvPr id="3" name="Obrázek 2" descr="MH9004486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327602">
            <a:off x="7414183" y="841897"/>
            <a:ext cx="1238250" cy="1238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642910" y="1071546"/>
            <a:ext cx="800105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u="sng" smtClean="0"/>
              <a:t>Řešení:</a:t>
            </a:r>
            <a:endParaRPr lang="cs-CZ" sz="2400" u="sng" dirty="0" smtClean="0"/>
          </a:p>
          <a:p>
            <a:endParaRPr lang="cs-CZ" sz="2400" dirty="0"/>
          </a:p>
          <a:p>
            <a:r>
              <a:rPr lang="cs-CZ" sz="2400" dirty="0" smtClean="0"/>
              <a:t>Peter's </a:t>
            </a:r>
            <a:r>
              <a:rPr lang="cs-CZ" sz="2400" dirty="0" err="1" smtClean="0"/>
              <a:t>got</a:t>
            </a:r>
            <a:r>
              <a:rPr lang="cs-CZ" sz="2400" dirty="0" smtClean="0"/>
              <a:t> </a:t>
            </a:r>
            <a:r>
              <a:rPr lang="cs-CZ" sz="2400" dirty="0" err="1" smtClean="0"/>
              <a:t>short</a:t>
            </a:r>
            <a:r>
              <a:rPr lang="cs-CZ" sz="2400" dirty="0" smtClean="0"/>
              <a:t>, </a:t>
            </a:r>
            <a:r>
              <a:rPr lang="cs-CZ" sz="2400" dirty="0" err="1" smtClean="0"/>
              <a:t>brown</a:t>
            </a:r>
            <a:r>
              <a:rPr lang="cs-CZ" sz="2400" dirty="0" smtClean="0"/>
              <a:t>, </a:t>
            </a:r>
            <a:r>
              <a:rPr lang="cs-CZ" sz="2400" dirty="0" err="1" smtClean="0"/>
              <a:t>wavy</a:t>
            </a:r>
            <a:r>
              <a:rPr lang="cs-CZ" sz="2400" dirty="0" smtClean="0"/>
              <a:t> </a:t>
            </a:r>
            <a:r>
              <a:rPr lang="cs-CZ" sz="2400" dirty="0" err="1" smtClean="0"/>
              <a:t>hair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blue</a:t>
            </a:r>
            <a:r>
              <a:rPr lang="cs-CZ" sz="2400" dirty="0" smtClean="0"/>
              <a:t> </a:t>
            </a:r>
            <a:r>
              <a:rPr lang="cs-CZ" sz="2400" dirty="0" err="1" smtClean="0"/>
              <a:t>eyes</a:t>
            </a:r>
            <a:r>
              <a:rPr lang="cs-CZ" sz="2400" dirty="0" smtClean="0"/>
              <a:t>. 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Petr má krátké, hnědé, vlnité vlasy a modré oči.</a:t>
            </a:r>
          </a:p>
          <a:p>
            <a:endParaRPr lang="cs-CZ" sz="2400" dirty="0"/>
          </a:p>
          <a:p>
            <a:r>
              <a:rPr lang="cs-CZ" sz="2400" dirty="0" smtClean="0"/>
              <a:t>Jane's sister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beautiful</a:t>
            </a:r>
            <a:r>
              <a:rPr lang="cs-CZ" sz="2400" dirty="0" smtClean="0"/>
              <a:t>, </a:t>
            </a:r>
            <a:r>
              <a:rPr lang="cs-CZ" sz="2400" dirty="0" err="1" smtClean="0"/>
              <a:t>she</a:t>
            </a:r>
            <a:r>
              <a:rPr lang="cs-CZ" sz="2400" dirty="0" smtClean="0"/>
              <a:t>'s </a:t>
            </a:r>
            <a:r>
              <a:rPr lang="cs-CZ" sz="2400" dirty="0" err="1" smtClean="0"/>
              <a:t>got</a:t>
            </a:r>
            <a:r>
              <a:rPr lang="cs-CZ" sz="2400" dirty="0" smtClean="0"/>
              <a:t> </a:t>
            </a:r>
            <a:r>
              <a:rPr lang="cs-CZ" sz="2400" dirty="0" err="1" smtClean="0"/>
              <a:t>long</a:t>
            </a:r>
            <a:r>
              <a:rPr lang="cs-CZ" sz="2400" dirty="0" smtClean="0"/>
              <a:t>, </a:t>
            </a:r>
            <a:r>
              <a:rPr lang="cs-CZ" sz="2400" dirty="0" err="1" smtClean="0"/>
              <a:t>blonde</a:t>
            </a:r>
            <a:r>
              <a:rPr lang="cs-CZ" sz="2400" dirty="0" smtClean="0"/>
              <a:t> </a:t>
            </a:r>
            <a:r>
              <a:rPr lang="cs-CZ" sz="2400" dirty="0" err="1" smtClean="0"/>
              <a:t>hair</a:t>
            </a:r>
            <a:r>
              <a:rPr lang="cs-CZ" sz="2400" dirty="0" smtClean="0"/>
              <a:t>.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Janina sestra je krásná, má dlouhé blonďaté vlasy.</a:t>
            </a:r>
          </a:p>
          <a:p>
            <a:endParaRPr lang="cs-CZ" sz="2400" dirty="0"/>
          </a:p>
          <a:p>
            <a:r>
              <a:rPr lang="cs-CZ" sz="2400" dirty="0" smtClean="0"/>
              <a:t>My </a:t>
            </a:r>
            <a:r>
              <a:rPr lang="cs-CZ" sz="2400" dirty="0" err="1" smtClean="0"/>
              <a:t>brother</a:t>
            </a:r>
            <a:r>
              <a:rPr lang="cs-CZ" sz="2400" dirty="0" smtClean="0"/>
              <a:t>'s </a:t>
            </a:r>
            <a:r>
              <a:rPr lang="cs-CZ" sz="2400" dirty="0" err="1" smtClean="0"/>
              <a:t>name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Frank. He's </a:t>
            </a:r>
            <a:r>
              <a:rPr lang="cs-CZ" sz="2400" dirty="0" err="1" smtClean="0"/>
              <a:t>tall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stocky</a:t>
            </a:r>
            <a:r>
              <a:rPr lang="cs-CZ" sz="2400" dirty="0" smtClean="0"/>
              <a:t>.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Můj bratr se jmenuje Frank. On je vysoký a podsaditý.</a:t>
            </a:r>
          </a:p>
          <a:p>
            <a:endParaRPr lang="cs-CZ" sz="2400" dirty="0"/>
          </a:p>
          <a:p>
            <a:r>
              <a:rPr lang="cs-CZ" sz="2400" dirty="0" smtClean="0"/>
              <a:t>Tina </a:t>
            </a:r>
            <a:r>
              <a:rPr lang="cs-CZ" sz="2400" dirty="0" err="1" smtClean="0"/>
              <a:t>isn</a:t>
            </a:r>
            <a:r>
              <a:rPr lang="cs-CZ" sz="2400" dirty="0" smtClean="0"/>
              <a:t>'t </a:t>
            </a:r>
            <a:r>
              <a:rPr lang="cs-CZ" sz="2400" dirty="0" err="1" smtClean="0"/>
              <a:t>short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fat</a:t>
            </a:r>
            <a:r>
              <a:rPr lang="cs-CZ" sz="2400" dirty="0" smtClean="0"/>
              <a:t>. </a:t>
            </a:r>
            <a:r>
              <a:rPr lang="cs-CZ" sz="2400" dirty="0" err="1" smtClean="0"/>
              <a:t>She</a:t>
            </a:r>
            <a:r>
              <a:rPr lang="cs-CZ" sz="2400" dirty="0" smtClean="0"/>
              <a:t> </a:t>
            </a:r>
            <a:r>
              <a:rPr lang="cs-CZ" sz="2400" dirty="0" err="1" smtClean="0"/>
              <a:t>is</a:t>
            </a:r>
            <a:r>
              <a:rPr lang="cs-CZ" sz="2400" dirty="0" smtClean="0"/>
              <a:t> </a:t>
            </a:r>
            <a:r>
              <a:rPr lang="cs-CZ" sz="2400" dirty="0" err="1" smtClean="0"/>
              <a:t>quite</a:t>
            </a:r>
            <a:r>
              <a:rPr lang="cs-CZ" sz="2400" dirty="0" smtClean="0"/>
              <a:t> </a:t>
            </a:r>
            <a:r>
              <a:rPr lang="cs-CZ" sz="2400" dirty="0" err="1" smtClean="0"/>
              <a:t>tall</a:t>
            </a:r>
            <a:r>
              <a:rPr lang="cs-CZ" sz="2400" dirty="0" smtClean="0"/>
              <a:t> </a:t>
            </a:r>
            <a:r>
              <a:rPr lang="cs-CZ" sz="2400" dirty="0" err="1" smtClean="0"/>
              <a:t>and</a:t>
            </a:r>
            <a:r>
              <a:rPr lang="cs-CZ" sz="2400" dirty="0" smtClean="0"/>
              <a:t> </a:t>
            </a:r>
            <a:r>
              <a:rPr lang="cs-CZ" sz="2400" dirty="0" err="1" smtClean="0"/>
              <a:t>slim</a:t>
            </a:r>
            <a:r>
              <a:rPr lang="cs-CZ" sz="2400" dirty="0" smtClean="0"/>
              <a:t>.</a:t>
            </a:r>
          </a:p>
          <a:p>
            <a:r>
              <a:rPr lang="cs-CZ" sz="2400" dirty="0" smtClean="0">
                <a:solidFill>
                  <a:srgbClr val="FF0000"/>
                </a:solidFill>
              </a:rPr>
              <a:t>Tina není malá a tlustá. Ona je docela vysoká a štíhlá.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3" name="Obrázek 2" descr="MH90044862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327602">
            <a:off x="7414183" y="841897"/>
            <a:ext cx="1238250" cy="12382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1000100" y="2714620"/>
            <a:ext cx="721523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-341313" algn="ctr"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Zdroj ilustrací</a:t>
            </a:r>
            <a:r>
              <a:rPr lang="ru-RU" sz="2800" dirty="0" smtClean="0">
                <a:latin typeface="Arial" pitchFamily="34" charset="0"/>
                <a:cs typeface="Arial" pitchFamily="34" charset="0"/>
              </a:rPr>
              <a:t>:</a:t>
            </a: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indent="-341313" algn="ctr">
              <a:tabLst>
                <a:tab pos="34290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</a:pPr>
            <a:r>
              <a:rPr lang="ru-RU" sz="2800" dirty="0" smtClean="0">
                <a:latin typeface="Arial" pitchFamily="34" charset="0"/>
                <a:cs typeface="Arial" pitchFamily="34" charset="0"/>
              </a:rPr>
              <a:t> http://office.microsoft.com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113</TotalTime>
  <Words>363</Words>
  <Application>Microsoft Office PowerPoint</Application>
  <PresentationFormat>Předvádění na obrazovce (4:3)</PresentationFormat>
  <Paragraphs>138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Urbanistický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pc</dc:creator>
  <cp:lastModifiedBy>strouhalovaj</cp:lastModifiedBy>
  <cp:revision>28</cp:revision>
  <dcterms:created xsi:type="dcterms:W3CDTF">2013-07-20T08:13:36Z</dcterms:created>
  <dcterms:modified xsi:type="dcterms:W3CDTF">2013-10-24T09:09:58Z</dcterms:modified>
</cp:coreProperties>
</file>