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601D41-BCD7-41D9-A0DA-F703B8BE7349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FD67B0-44F4-4314-B09A-EA9E789C2A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601D41-BCD7-41D9-A0DA-F703B8BE7349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FD67B0-44F4-4314-B09A-EA9E789C2A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601D41-BCD7-41D9-A0DA-F703B8BE7349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FD67B0-44F4-4314-B09A-EA9E789C2A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601D41-BCD7-41D9-A0DA-F703B8BE7349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FD67B0-44F4-4314-B09A-EA9E789C2A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601D41-BCD7-41D9-A0DA-F703B8BE7349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FD67B0-44F4-4314-B09A-EA9E789C2A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601D41-BCD7-41D9-A0DA-F703B8BE7349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FD67B0-44F4-4314-B09A-EA9E789C2A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601D41-BCD7-41D9-A0DA-F703B8BE7349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FD67B0-44F4-4314-B09A-EA9E789C2A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601D41-BCD7-41D9-A0DA-F703B8BE7349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FD67B0-44F4-4314-B09A-EA9E789C2A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601D41-BCD7-41D9-A0DA-F703B8BE7349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FD67B0-44F4-4314-B09A-EA9E789C2A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601D41-BCD7-41D9-A0DA-F703B8BE7349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FD67B0-44F4-4314-B09A-EA9E789C2A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601D41-BCD7-41D9-A0DA-F703B8BE7349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FD67B0-44F4-4314-B09A-EA9E789C2A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9E601D41-BCD7-41D9-A0DA-F703B8BE7349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86FD67B0-44F4-4314-B09A-EA9E789C2AC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/>
          <p:cNvSpPr txBox="1">
            <a:spLocks noChangeArrowheads="1"/>
          </p:cNvSpPr>
          <p:nvPr/>
        </p:nvSpPr>
        <p:spPr>
          <a:xfrm>
            <a:off x="571472" y="714356"/>
            <a:ext cx="8099425" cy="5324475"/>
          </a:xfrm>
          <a:prstGeom prst="rect">
            <a:avLst/>
          </a:prstGeom>
        </p:spPr>
        <p:txBody>
          <a:bodyPr vert="horz" lIns="0" tIns="0" rIns="0" bIns="0" anchor="ctr">
            <a:normAutofit/>
          </a:bodyPr>
          <a:lstStyle/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ru-RU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ru-RU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ru-RU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kumimoji="0" lang="ru-RU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Integrovaná střední škola v Semilech</a:t>
            </a:r>
            <a:br>
              <a:rPr kumimoji="0" lang="ru-RU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ru-RU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28. října 607</a:t>
            </a:r>
            <a:r>
              <a:rPr kumimoji="0" lang="cs-CZ" sz="2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</a:t>
            </a:r>
            <a:r>
              <a:rPr kumimoji="0" lang="ru-RU" sz="2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ru-RU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 513 01  Semily</a:t>
            </a:r>
          </a:p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ru-RU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ru-RU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ru-RU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4660" y="1074718"/>
            <a:ext cx="7929562" cy="16891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3610" y="3954443"/>
            <a:ext cx="1800225" cy="2143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oup 2"/>
          <p:cNvGraphicFramePr>
            <a:graphicFrameLocks noGrp="1"/>
          </p:cNvGraphicFramePr>
          <p:nvPr/>
        </p:nvGraphicFramePr>
        <p:xfrm>
          <a:off x="785786" y="785794"/>
          <a:ext cx="7721600" cy="5115537"/>
        </p:xfrm>
        <a:graphic>
          <a:graphicData uri="http://schemas.openxmlformats.org/drawingml/2006/table">
            <a:tbl>
              <a:tblPr/>
              <a:tblGrid>
                <a:gridCol w="3849688"/>
                <a:gridCol w="3871912"/>
              </a:tblGrid>
              <a:tr h="42697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Číslo projektu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CZ.1.07/1.5.00/34.0240</a:t>
                      </a:r>
                    </a:p>
                  </a:txBody>
                  <a:tcPr marL="90000" marR="90000" marT="125424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42697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Číslo materiálu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VY_32_INOVACE_10_2_13/20</a:t>
                      </a:r>
                      <a:endParaRPr kumimoji="0" lang="ru-RU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6371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Název školy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Integrovaná střední škola v Semilech </a:t>
                      </a:r>
                      <a:b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</a:b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28. října 607  513 01 Semily</a:t>
                      </a:r>
                    </a:p>
                  </a:txBody>
                  <a:tcPr marL="90000" marR="90000" marT="135252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Autor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Bc. Jana Strouhalová</a:t>
                      </a:r>
                    </a:p>
                  </a:txBody>
                  <a:tcPr marL="90000" marR="90000" marT="125424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55836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Tematický celek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AJ —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Množné číslo podstatných jmen</a:t>
                      </a:r>
                      <a:endParaRPr kumimoji="0" lang="ru-RU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90000" marR="90000" marT="125424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42697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Ročník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Všechny ročníky SOU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 i SŠ</a:t>
                      </a:r>
                      <a:endParaRPr kumimoji="0" lang="ru-RU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90000" marR="90000" marT="125424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42697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Datum tvorby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25.7.2013</a:t>
                      </a:r>
                      <a:endParaRPr kumimoji="0" lang="ru-RU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75277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Anotace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Materiál slouží 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vysvětlení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zákonitostí tvoření množného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čísla podstatných jmen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. Součástí výukového materiálu jsou příklady užití, stejně jako přehled nejběžnějších nepravidelných tvarů množného čísla podstatných jmen. Na závěr je připojeno doplňovací cvičení na procvičení nové látky.</a:t>
                      </a:r>
                      <a:endParaRPr kumimoji="0" lang="ru-RU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90000" marR="90000" marT="125424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9794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Metodický pokyn</a:t>
                      </a:r>
                    </a:p>
                  </a:txBody>
                  <a:tcPr marL="90000" marR="90000" marT="135252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endParaRPr kumimoji="0" lang="ru-RU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90000" marR="90000" marT="135252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" name="Group 68"/>
          <p:cNvGraphicFramePr>
            <a:graphicFrameLocks noGrp="1"/>
          </p:cNvGraphicFramePr>
          <p:nvPr/>
        </p:nvGraphicFramePr>
        <p:xfrm>
          <a:off x="1000100" y="6072206"/>
          <a:ext cx="7280299" cy="349250"/>
        </p:xfrm>
        <a:graphic>
          <a:graphicData uri="http://schemas.openxmlformats.org/drawingml/2006/table">
            <a:tbl>
              <a:tblPr/>
              <a:tblGrid>
                <a:gridCol w="7280299"/>
              </a:tblGrid>
              <a:tr h="349250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9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NewRoman" pitchFamily="16" charset="0"/>
                          <a:cs typeface="Lucida Sans Unicode" charset="0"/>
                        </a:rPr>
                        <a:t>Pokud není uvedeno jinak, uvedený materiál je z vlastních zdrojů autora</a:t>
                      </a:r>
                    </a:p>
                  </a:txBody>
                  <a:tcPr marL="36000" marR="36000" marT="62640" marB="360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00100" y="1142984"/>
            <a:ext cx="721523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u="sng" dirty="0" smtClean="0"/>
              <a:t>MNOŽNÉ ČÍSLO PODSTATNÝCH JMEN</a:t>
            </a:r>
          </a:p>
          <a:p>
            <a:endParaRPr lang="cs-CZ" sz="3600" dirty="0"/>
          </a:p>
          <a:p>
            <a:endParaRPr lang="cs-CZ" sz="3600" dirty="0" smtClean="0"/>
          </a:p>
          <a:p>
            <a:endParaRPr lang="cs-CZ" sz="2800" dirty="0"/>
          </a:p>
          <a:p>
            <a:r>
              <a:rPr lang="cs-CZ" sz="2800" dirty="0" smtClean="0"/>
              <a:t>Tvoří se přidáním </a:t>
            </a:r>
          </a:p>
          <a:p>
            <a:r>
              <a:rPr lang="cs-CZ" sz="2800" dirty="0" smtClean="0"/>
              <a:t>koncovky </a:t>
            </a:r>
            <a:r>
              <a:rPr lang="cs-CZ" sz="2800" b="1" dirty="0" smtClean="0"/>
              <a:t>–(e)s </a:t>
            </a:r>
            <a:r>
              <a:rPr lang="cs-CZ" sz="2800" dirty="0" smtClean="0"/>
              <a:t>k podstatnému jménu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1000108"/>
            <a:ext cx="40005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- S</a:t>
            </a:r>
            <a:endParaRPr lang="cs-CZ" sz="3200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000100" y="2285992"/>
          <a:ext cx="7215238" cy="23774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07619"/>
                <a:gridCol w="360761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baseline="0" dirty="0" smtClean="0"/>
                        <a:t>a dog - pes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dog</a:t>
                      </a:r>
                      <a:r>
                        <a:rPr lang="cs-CZ" sz="2000" b="1" dirty="0" err="1" smtClean="0"/>
                        <a:t>s</a:t>
                      </a:r>
                      <a:r>
                        <a:rPr lang="cs-CZ" sz="2000" dirty="0" smtClean="0"/>
                        <a:t> - psi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baseline="0" dirty="0" err="1" smtClean="0"/>
                        <a:t>cup</a:t>
                      </a:r>
                      <a:r>
                        <a:rPr lang="cs-CZ" sz="2000" baseline="0" dirty="0" smtClean="0"/>
                        <a:t> - šálek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cup</a:t>
                      </a:r>
                      <a:r>
                        <a:rPr lang="cs-CZ" sz="2000" b="1" dirty="0" err="1" smtClean="0"/>
                        <a:t>s</a:t>
                      </a:r>
                      <a:r>
                        <a:rPr lang="cs-CZ" sz="2000" dirty="0" smtClean="0"/>
                        <a:t> - šálky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baseline="0" dirty="0" err="1" smtClean="0"/>
                        <a:t>pet</a:t>
                      </a:r>
                      <a:r>
                        <a:rPr lang="cs-CZ" sz="2000" baseline="0" dirty="0" smtClean="0"/>
                        <a:t> – domácí mazlíček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pet</a:t>
                      </a:r>
                      <a:r>
                        <a:rPr lang="cs-CZ" sz="2000" b="1" dirty="0" err="1" smtClean="0"/>
                        <a:t>s</a:t>
                      </a:r>
                      <a:r>
                        <a:rPr lang="cs-CZ" sz="2000" dirty="0" smtClean="0"/>
                        <a:t> – domácí mazlíčci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 boy - chlapec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boy</a:t>
                      </a:r>
                      <a:r>
                        <a:rPr lang="cs-CZ" sz="2000" b="1" dirty="0" err="1" smtClean="0"/>
                        <a:t>s</a:t>
                      </a:r>
                      <a:r>
                        <a:rPr lang="cs-CZ" sz="2000" baseline="0" dirty="0" smtClean="0"/>
                        <a:t> - chlapci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 house - dům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house</a:t>
                      </a:r>
                      <a:r>
                        <a:rPr lang="cs-CZ" sz="2000" b="1" dirty="0" err="1" smtClean="0"/>
                        <a:t>s</a:t>
                      </a:r>
                      <a:r>
                        <a:rPr lang="cs-CZ" sz="2000" dirty="0" smtClean="0"/>
                        <a:t> - domy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 plane - letadlo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plane</a:t>
                      </a:r>
                      <a:r>
                        <a:rPr lang="cs-CZ" sz="2000" b="1" dirty="0" err="1" smtClean="0"/>
                        <a:t>s</a:t>
                      </a:r>
                      <a:r>
                        <a:rPr lang="cs-CZ" sz="2000" dirty="0" smtClean="0"/>
                        <a:t> - letadla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1000108"/>
            <a:ext cx="8072494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3200" b="1" dirty="0" smtClean="0"/>
              <a:t>ES</a:t>
            </a:r>
          </a:p>
          <a:p>
            <a:endParaRPr lang="cs-CZ" dirty="0" smtClean="0"/>
          </a:p>
          <a:p>
            <a:r>
              <a:rPr lang="cs-CZ" dirty="0" smtClean="0"/>
              <a:t>Jestliže podstatné jméno končí na –ch, -</a:t>
            </a:r>
            <a:r>
              <a:rPr lang="cs-CZ" dirty="0" err="1" smtClean="0"/>
              <a:t>sh</a:t>
            </a:r>
            <a:r>
              <a:rPr lang="cs-CZ" dirty="0" smtClean="0"/>
              <a:t>, -s, -o nebo –x, při tvorbě množného čísla přidáváme </a:t>
            </a:r>
            <a:r>
              <a:rPr lang="cs-CZ" b="1" dirty="0" smtClean="0"/>
              <a:t>–es.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000100" y="2786058"/>
          <a:ext cx="7215238" cy="1981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07619"/>
                <a:gridCol w="360761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baseline="0" dirty="0" smtClean="0"/>
                        <a:t>a bus - autobus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bus</a:t>
                      </a:r>
                      <a:r>
                        <a:rPr lang="cs-CZ" sz="2000" b="1" dirty="0" err="1" smtClean="0"/>
                        <a:t>es</a:t>
                      </a:r>
                      <a:r>
                        <a:rPr lang="cs-CZ" sz="2000" dirty="0" smtClean="0"/>
                        <a:t> - autobusy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baseline="0" dirty="0" err="1" smtClean="0"/>
                        <a:t>watch</a:t>
                      </a:r>
                      <a:r>
                        <a:rPr lang="cs-CZ" sz="2000" baseline="0" dirty="0" smtClean="0"/>
                        <a:t> – hodinky (jedny)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watch</a:t>
                      </a:r>
                      <a:r>
                        <a:rPr lang="cs-CZ" sz="2000" b="1" dirty="0" err="1" smtClean="0"/>
                        <a:t>es</a:t>
                      </a:r>
                      <a:r>
                        <a:rPr lang="cs-CZ" sz="2000" dirty="0" smtClean="0"/>
                        <a:t> – hodinky (více)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baseline="0" dirty="0" err="1" smtClean="0"/>
                        <a:t>potato</a:t>
                      </a:r>
                      <a:r>
                        <a:rPr lang="cs-CZ" sz="2000" baseline="0" dirty="0" smtClean="0"/>
                        <a:t> - brambora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potato</a:t>
                      </a:r>
                      <a:r>
                        <a:rPr lang="cs-CZ" sz="2000" b="1" dirty="0" err="1" smtClean="0"/>
                        <a:t>es</a:t>
                      </a:r>
                      <a:r>
                        <a:rPr lang="cs-CZ" sz="2000" dirty="0" smtClean="0"/>
                        <a:t> - brambory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 </a:t>
                      </a:r>
                      <a:r>
                        <a:rPr lang="cs-CZ" sz="2000" dirty="0" err="1" smtClean="0"/>
                        <a:t>tomato</a:t>
                      </a:r>
                      <a:r>
                        <a:rPr lang="cs-CZ" sz="2000" dirty="0" smtClean="0"/>
                        <a:t> - rajče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tomato</a:t>
                      </a:r>
                      <a:r>
                        <a:rPr lang="cs-CZ" sz="2000" b="1" dirty="0" err="1" smtClean="0"/>
                        <a:t>es</a:t>
                      </a:r>
                      <a:r>
                        <a:rPr lang="cs-CZ" sz="2000" dirty="0" smtClean="0"/>
                        <a:t> - rajčata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 box – krabice (jedna)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box</a:t>
                      </a:r>
                      <a:r>
                        <a:rPr lang="cs-CZ" sz="2000" b="1" dirty="0" err="1" smtClean="0"/>
                        <a:t>es</a:t>
                      </a:r>
                      <a:r>
                        <a:rPr lang="cs-CZ" sz="2000" dirty="0" smtClean="0"/>
                        <a:t> – krabice (více)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1000108"/>
            <a:ext cx="8072494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3200" b="1" dirty="0" smtClean="0"/>
              <a:t> </a:t>
            </a:r>
            <a:r>
              <a:rPr lang="cs-CZ" sz="3200" b="1" dirty="0"/>
              <a:t>I</a:t>
            </a:r>
            <a:r>
              <a:rPr lang="cs-CZ" sz="3200" b="1" dirty="0" smtClean="0"/>
              <a:t>ES</a:t>
            </a:r>
          </a:p>
          <a:p>
            <a:endParaRPr lang="cs-CZ" dirty="0" smtClean="0"/>
          </a:p>
          <a:p>
            <a:r>
              <a:rPr lang="cs-CZ" dirty="0" smtClean="0"/>
              <a:t>Jestliže podstatné jméno končí na –y po souhlásce, změníme –y na konci na </a:t>
            </a:r>
            <a:r>
              <a:rPr lang="cs-CZ" b="1" dirty="0" smtClean="0"/>
              <a:t>–i </a:t>
            </a:r>
            <a:r>
              <a:rPr lang="cs-CZ" dirty="0" smtClean="0"/>
              <a:t>a přidáme </a:t>
            </a:r>
            <a:r>
              <a:rPr lang="cs-CZ" b="1" dirty="0" smtClean="0"/>
              <a:t>–es.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000100" y="2786058"/>
          <a:ext cx="7215238" cy="1188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07619"/>
                <a:gridCol w="360761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baseline="0" dirty="0" smtClean="0"/>
                        <a:t>a </a:t>
                      </a:r>
                      <a:r>
                        <a:rPr lang="cs-CZ" sz="2000" baseline="0" dirty="0" err="1" smtClean="0"/>
                        <a:t>dictionary</a:t>
                      </a:r>
                      <a:r>
                        <a:rPr lang="cs-CZ" sz="2000" baseline="0" dirty="0" smtClean="0"/>
                        <a:t> - slovník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dictionar</a:t>
                      </a:r>
                      <a:r>
                        <a:rPr lang="cs-CZ" sz="2000" b="1" dirty="0" err="1" smtClean="0"/>
                        <a:t>ies</a:t>
                      </a:r>
                      <a:r>
                        <a:rPr lang="cs-CZ" sz="2000" dirty="0" smtClean="0"/>
                        <a:t> - slovníky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baseline="0" dirty="0" err="1" smtClean="0"/>
                        <a:t>family</a:t>
                      </a:r>
                      <a:r>
                        <a:rPr lang="cs-CZ" sz="2000" baseline="0" dirty="0" smtClean="0"/>
                        <a:t> - rodina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famil</a:t>
                      </a:r>
                      <a:r>
                        <a:rPr lang="cs-CZ" sz="2000" b="1" dirty="0" err="1" smtClean="0"/>
                        <a:t>ies</a:t>
                      </a:r>
                      <a:r>
                        <a:rPr lang="cs-CZ" sz="2000" dirty="0" smtClean="0"/>
                        <a:t> - rodiny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</a:t>
                      </a:r>
                      <a:r>
                        <a:rPr lang="cs-CZ" sz="2000" baseline="0" dirty="0" smtClean="0"/>
                        <a:t> story - příběh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stor</a:t>
                      </a:r>
                      <a:r>
                        <a:rPr lang="cs-CZ" sz="2000" b="1" dirty="0" err="1" smtClean="0"/>
                        <a:t>ies</a:t>
                      </a:r>
                      <a:r>
                        <a:rPr lang="cs-CZ" sz="2000" dirty="0" smtClean="0"/>
                        <a:t> - příběhy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71472" y="4714884"/>
            <a:ext cx="79296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(Pozor: ale </a:t>
            </a:r>
            <a:r>
              <a:rPr lang="cs-CZ" b="1" dirty="0" err="1" smtClean="0"/>
              <a:t>day</a:t>
            </a:r>
            <a:r>
              <a:rPr lang="cs-CZ" b="1" dirty="0"/>
              <a:t> </a:t>
            </a:r>
            <a:r>
              <a:rPr lang="cs-CZ" b="1" dirty="0" smtClean="0"/>
              <a:t>- </a:t>
            </a:r>
            <a:r>
              <a:rPr lang="cs-CZ" b="1" dirty="0" err="1" smtClean="0"/>
              <a:t>days</a:t>
            </a:r>
            <a:r>
              <a:rPr lang="cs-CZ" dirty="0" smtClean="0"/>
              <a:t>, protože –y po samohlásce se nemění).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1000108"/>
            <a:ext cx="8072494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3200" b="1" dirty="0" smtClean="0"/>
              <a:t>VES</a:t>
            </a:r>
          </a:p>
          <a:p>
            <a:endParaRPr lang="cs-CZ" dirty="0" smtClean="0"/>
          </a:p>
          <a:p>
            <a:r>
              <a:rPr lang="cs-CZ" dirty="0" smtClean="0"/>
              <a:t>Jestliže podstatné jméno končí na –f nebo –</a:t>
            </a:r>
            <a:r>
              <a:rPr lang="cs-CZ" dirty="0" err="1" smtClean="0"/>
              <a:t>fe</a:t>
            </a:r>
            <a:r>
              <a:rPr lang="cs-CZ" dirty="0" smtClean="0"/>
              <a:t>, změníme –f na </a:t>
            </a:r>
            <a:r>
              <a:rPr lang="cs-CZ" b="1" dirty="0" smtClean="0"/>
              <a:t>–v </a:t>
            </a:r>
            <a:r>
              <a:rPr lang="cs-CZ" dirty="0" smtClean="0"/>
              <a:t>a přidáme </a:t>
            </a:r>
            <a:r>
              <a:rPr lang="cs-CZ" b="1" dirty="0" smtClean="0"/>
              <a:t>–es </a:t>
            </a:r>
            <a:r>
              <a:rPr lang="cs-CZ" dirty="0" smtClean="0"/>
              <a:t>nebo </a:t>
            </a:r>
            <a:r>
              <a:rPr lang="cs-CZ" b="1" dirty="0" smtClean="0"/>
              <a:t>–s</a:t>
            </a:r>
            <a:endParaRPr lang="cs-CZ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000100" y="2786058"/>
          <a:ext cx="7215238" cy="23774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07619"/>
                <a:gridCol w="360761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baseline="0" dirty="0" smtClean="0"/>
                        <a:t>a </a:t>
                      </a:r>
                      <a:r>
                        <a:rPr lang="cs-CZ" sz="2000" baseline="0" dirty="0" err="1" smtClean="0"/>
                        <a:t>thief</a:t>
                      </a:r>
                      <a:r>
                        <a:rPr lang="cs-CZ" sz="2000" baseline="0" dirty="0" smtClean="0"/>
                        <a:t> - zloděj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thie</a:t>
                      </a:r>
                      <a:r>
                        <a:rPr lang="cs-CZ" sz="2000" b="1" dirty="0" err="1" smtClean="0"/>
                        <a:t>ves</a:t>
                      </a:r>
                      <a:r>
                        <a:rPr lang="cs-CZ" sz="2000" b="1" dirty="0" smtClean="0"/>
                        <a:t> </a:t>
                      </a:r>
                      <a:r>
                        <a:rPr lang="cs-CZ" sz="2000" dirty="0" smtClean="0"/>
                        <a:t>- zloději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 </a:t>
                      </a:r>
                      <a:r>
                        <a:rPr lang="cs-CZ" sz="2000" dirty="0" err="1" smtClean="0"/>
                        <a:t>knife</a:t>
                      </a:r>
                      <a:r>
                        <a:rPr lang="cs-CZ" sz="2000" dirty="0" smtClean="0"/>
                        <a:t> - nůž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kni</a:t>
                      </a:r>
                      <a:r>
                        <a:rPr lang="cs-CZ" sz="2000" b="1" dirty="0" err="1" smtClean="0"/>
                        <a:t>ves</a:t>
                      </a:r>
                      <a:r>
                        <a:rPr lang="cs-CZ" sz="2000" dirty="0" smtClean="0"/>
                        <a:t> - nože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baseline="0" dirty="0" err="1" smtClean="0"/>
                        <a:t>wife</a:t>
                      </a:r>
                      <a:r>
                        <a:rPr lang="cs-CZ" sz="2000" baseline="0" dirty="0" smtClean="0"/>
                        <a:t> - manželka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wi</a:t>
                      </a:r>
                      <a:r>
                        <a:rPr lang="cs-CZ" sz="2000" b="1" dirty="0" err="1" smtClean="0"/>
                        <a:t>ves</a:t>
                      </a:r>
                      <a:r>
                        <a:rPr lang="cs-CZ" sz="2000" dirty="0" smtClean="0"/>
                        <a:t> - manželky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 </a:t>
                      </a:r>
                      <a:r>
                        <a:rPr lang="cs-CZ" sz="2000" dirty="0" err="1" smtClean="0"/>
                        <a:t>hoof</a:t>
                      </a:r>
                      <a:r>
                        <a:rPr lang="cs-CZ" sz="2000" dirty="0" smtClean="0"/>
                        <a:t> – kopyto</a:t>
                      </a:r>
                      <a:r>
                        <a:rPr lang="cs-CZ" sz="2000" baseline="0" dirty="0" smtClean="0"/>
                        <a:t> 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hoo</a:t>
                      </a:r>
                      <a:r>
                        <a:rPr lang="cs-CZ" sz="2000" b="1" dirty="0" err="1" smtClean="0"/>
                        <a:t>ves</a:t>
                      </a:r>
                      <a:r>
                        <a:rPr lang="cs-CZ" sz="2000" dirty="0" smtClean="0"/>
                        <a:t> - kopyta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 </a:t>
                      </a:r>
                      <a:r>
                        <a:rPr lang="cs-CZ" sz="2000" dirty="0" err="1" smtClean="0"/>
                        <a:t>shelf</a:t>
                      </a:r>
                      <a:r>
                        <a:rPr lang="cs-CZ" sz="2000" dirty="0" smtClean="0"/>
                        <a:t> – police (jedna)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shel</a:t>
                      </a:r>
                      <a:r>
                        <a:rPr lang="cs-CZ" sz="2000" b="1" dirty="0" err="1" smtClean="0"/>
                        <a:t>ves</a:t>
                      </a:r>
                      <a:r>
                        <a:rPr lang="cs-CZ" sz="2000" dirty="0" smtClean="0"/>
                        <a:t> – police (více)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 </a:t>
                      </a:r>
                      <a:r>
                        <a:rPr lang="cs-CZ" sz="2000" dirty="0" err="1" smtClean="0"/>
                        <a:t>leaf</a:t>
                      </a:r>
                      <a:r>
                        <a:rPr lang="cs-CZ" sz="2000" dirty="0" smtClean="0"/>
                        <a:t> – list (rostliny)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lea</a:t>
                      </a:r>
                      <a:r>
                        <a:rPr lang="cs-CZ" sz="2000" b="1" dirty="0" err="1" smtClean="0"/>
                        <a:t>ves</a:t>
                      </a:r>
                      <a:r>
                        <a:rPr lang="cs-CZ" sz="2000" dirty="0" smtClean="0"/>
                        <a:t> - listy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1000108"/>
            <a:ext cx="8072494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u="sng" dirty="0" smtClean="0"/>
              <a:t>NEPRAVIDELNÉ TVARY MNOŽNÉHO ČÍSLA</a:t>
            </a:r>
          </a:p>
          <a:p>
            <a:endParaRPr lang="cs-CZ" sz="2000" dirty="0" smtClean="0"/>
          </a:p>
          <a:p>
            <a:r>
              <a:rPr lang="cs-CZ" sz="2000" dirty="0" smtClean="0"/>
              <a:t>Některá podstatná jména tvoří v množném čísle nepravidelné tvary, které je třeba naučit se nazpaměť.</a:t>
            </a:r>
            <a:endParaRPr lang="cs-CZ" sz="20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000100" y="2786058"/>
          <a:ext cx="7215238" cy="2773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07619"/>
                <a:gridCol w="360761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baseline="0" dirty="0" smtClean="0"/>
                        <a:t>a man - muž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men</a:t>
                      </a:r>
                      <a:r>
                        <a:rPr lang="cs-CZ" sz="2000" dirty="0" smtClean="0"/>
                        <a:t> - muži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baseline="0" dirty="0" err="1" smtClean="0"/>
                        <a:t>woman</a:t>
                      </a:r>
                      <a:r>
                        <a:rPr lang="cs-CZ" sz="2000" baseline="0" dirty="0" smtClean="0"/>
                        <a:t> - žena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women</a:t>
                      </a:r>
                      <a:r>
                        <a:rPr lang="cs-CZ" sz="2000" dirty="0" smtClean="0"/>
                        <a:t> - ženy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baseline="0" dirty="0" err="1" smtClean="0"/>
                        <a:t>child</a:t>
                      </a:r>
                      <a:r>
                        <a:rPr lang="cs-CZ" sz="2000" baseline="0" dirty="0" smtClean="0"/>
                        <a:t> - dítě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children</a:t>
                      </a:r>
                      <a:r>
                        <a:rPr lang="cs-CZ" sz="2000" dirty="0" smtClean="0"/>
                        <a:t> - děti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 person – člověk, osoba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people</a:t>
                      </a:r>
                      <a:r>
                        <a:rPr lang="cs-CZ" sz="2000" dirty="0" smtClean="0"/>
                        <a:t> - lidé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 </a:t>
                      </a:r>
                      <a:r>
                        <a:rPr lang="cs-CZ" sz="2000" dirty="0" err="1" smtClean="0"/>
                        <a:t>fish</a:t>
                      </a:r>
                      <a:r>
                        <a:rPr lang="cs-CZ" sz="2000" dirty="0" smtClean="0"/>
                        <a:t> - ryba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fish</a:t>
                      </a:r>
                      <a:r>
                        <a:rPr lang="cs-CZ" sz="2000" dirty="0" smtClean="0"/>
                        <a:t> - ryby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 </a:t>
                      </a:r>
                      <a:r>
                        <a:rPr lang="cs-CZ" sz="2000" dirty="0" err="1" smtClean="0"/>
                        <a:t>foot</a:t>
                      </a:r>
                      <a:r>
                        <a:rPr lang="cs-CZ" sz="2000" dirty="0" smtClean="0"/>
                        <a:t> - chodidlo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feet</a:t>
                      </a:r>
                      <a:r>
                        <a:rPr lang="cs-CZ" sz="2000" dirty="0" smtClean="0"/>
                        <a:t> - chodidla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 </a:t>
                      </a:r>
                      <a:r>
                        <a:rPr lang="cs-CZ" sz="2000" dirty="0" err="1" smtClean="0"/>
                        <a:t>tooth</a:t>
                      </a:r>
                      <a:r>
                        <a:rPr lang="cs-CZ" sz="2000" dirty="0" smtClean="0"/>
                        <a:t> - zub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teeth</a:t>
                      </a:r>
                      <a:r>
                        <a:rPr lang="cs-CZ" sz="2000" dirty="0" smtClean="0"/>
                        <a:t> - zuby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928670"/>
            <a:ext cx="8001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Převeďte do množného čísla:</a:t>
            </a:r>
            <a:endParaRPr lang="cs-CZ" u="sng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500166" y="2071678"/>
          <a:ext cx="6096000" cy="2966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00198"/>
                <a:gridCol w="1500198"/>
                <a:gridCol w="214314"/>
                <a:gridCol w="1571636"/>
                <a:gridCol w="130965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 story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rabbit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watch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bookshop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knife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house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 hobby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child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 bus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street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glass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man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wife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family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mother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an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animal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Obrázek 3" descr="MH90031271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57950" y="571480"/>
            <a:ext cx="1423988" cy="14239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928670"/>
            <a:ext cx="8001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Řešení:</a:t>
            </a:r>
            <a:endParaRPr lang="cs-CZ" u="sng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500166" y="2071678"/>
          <a:ext cx="6286543" cy="2966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47090"/>
                <a:gridCol w="1453306"/>
                <a:gridCol w="214314"/>
                <a:gridCol w="1500198"/>
                <a:gridCol w="1571635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 story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stories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rabbit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rabbits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watch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watches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bookshop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bookshops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knife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knives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house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houses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 hobby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hobbies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child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children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 bus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buses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street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streets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glass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glasses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man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men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wife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wives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family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families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mother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mothers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an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animal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animals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5" descr="MH90031271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57950" y="571480"/>
            <a:ext cx="1423988" cy="14239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000100" y="2714620"/>
            <a:ext cx="721523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-341313" algn="ctr"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Zdroj ilustrací</a:t>
            </a:r>
            <a:r>
              <a:rPr lang="ru-RU" sz="2800" dirty="0" smtClean="0">
                <a:latin typeface="Arial" pitchFamily="34" charset="0"/>
                <a:cs typeface="Arial" pitchFamily="34" charset="0"/>
              </a:rPr>
              <a:t>: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indent="-341313" algn="ctr"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ru-RU" sz="2800" dirty="0" smtClean="0">
                <a:latin typeface="Arial" pitchFamily="34" charset="0"/>
                <a:cs typeface="Arial" pitchFamily="34" charset="0"/>
              </a:rPr>
              <a:t> http://office.microsoft.com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60</TotalTime>
  <Words>532</Words>
  <Application>Microsoft Office PowerPoint</Application>
  <PresentationFormat>Předvádění na obrazovce (4:3)</PresentationFormat>
  <Paragraphs>149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Aspekt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strouhalovaj</cp:lastModifiedBy>
  <cp:revision>27</cp:revision>
  <dcterms:created xsi:type="dcterms:W3CDTF">2013-07-20T15:06:54Z</dcterms:created>
  <dcterms:modified xsi:type="dcterms:W3CDTF">2013-10-22T13:44:54Z</dcterms:modified>
</cp:coreProperties>
</file>