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D9186F1-B34F-479B-9087-17E00B3D3ED6}" type="datetimeFigureOut">
              <a:rPr lang="cs-CZ" smtClean="0"/>
              <a:pPr/>
              <a:t>22.10.2013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15327A6-DE6C-45CD-AC65-F3B85BE41C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 txBox="1">
            <a:spLocks noChangeArrowheads="1"/>
          </p:cNvSpPr>
          <p:nvPr/>
        </p:nvSpPr>
        <p:spPr>
          <a:xfrm>
            <a:off x="539750" y="360363"/>
            <a:ext cx="8099425" cy="5324475"/>
          </a:xfrm>
          <a:prstGeom prst="rect">
            <a:avLst/>
          </a:prstGeom>
        </p:spPr>
        <p:txBody>
          <a:bodyPr vert="horz" lIns="0" tIns="0" rIns="0" bIns="0" anchor="ctr">
            <a:normAutofit/>
          </a:bodyPr>
          <a:lstStyle/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Integrovaná střední škola v Semilech</a:t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28. října 607</a:t>
            </a: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513 01  Semily</a:t>
            </a: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720725"/>
            <a:ext cx="7929562" cy="168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1888" y="3600450"/>
            <a:ext cx="1800225" cy="2143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"/>
          <p:cNvGraphicFramePr>
            <a:graphicFrameLocks noGrp="1"/>
          </p:cNvGraphicFramePr>
          <p:nvPr/>
        </p:nvGraphicFramePr>
        <p:xfrm>
          <a:off x="762000" y="563563"/>
          <a:ext cx="7721600" cy="4890243"/>
        </p:xfrm>
        <a:graphic>
          <a:graphicData uri="http://schemas.openxmlformats.org/drawingml/2006/table">
            <a:tbl>
              <a:tblPr/>
              <a:tblGrid>
                <a:gridCol w="3849688"/>
                <a:gridCol w="3871912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Číslo projektu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CZ.1.07/1.5.00/34.0240</a:t>
                      </a: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Číslo materiálu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VY_32_INOVACE_10_2_15/20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67019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Název školy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Integrovaná střední škola v Semilech 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28. října 607  513 01 Semily</a:t>
                      </a: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Autor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Bc. Jana Strouhalová</a:t>
                      </a: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Tematický celek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AJ —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Pronouns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 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Ročník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Všechny ročníky SOU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 i SŠ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Datum tvorby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15.8.2013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Anotace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Materiál slouží k vysvětlení a procvičování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zájmen ukazovacích a tázacích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. Důraz je kladen na rozlišení ukazovacích zájmen pro jednotné a množné číslo. Tázací zájmena jsou uvedena jak jednoduchá, tak složená. Na závěr je součástí materiálu doplňovací cvičení se správným řešením na procvičení látky.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Metodický pokyn</a:t>
                      </a: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Group 68"/>
          <p:cNvGraphicFramePr>
            <a:graphicFrameLocks noGrp="1"/>
          </p:cNvGraphicFramePr>
          <p:nvPr/>
        </p:nvGraphicFramePr>
        <p:xfrm>
          <a:off x="720725" y="5621338"/>
          <a:ext cx="7280299" cy="349250"/>
        </p:xfrm>
        <a:graphic>
          <a:graphicData uri="http://schemas.openxmlformats.org/drawingml/2006/table">
            <a:tbl>
              <a:tblPr/>
              <a:tblGrid>
                <a:gridCol w="7280299"/>
              </a:tblGrid>
              <a:tr h="3492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NewRoman" pitchFamily="16" charset="0"/>
                          <a:cs typeface="Lucida Sans Unicode" charset="0"/>
                        </a:rPr>
                        <a:t>Pokud není uvedeno jinak, uvedený materiál je z vlastních zdrojů autora</a:t>
                      </a:r>
                    </a:p>
                  </a:txBody>
                  <a:tcPr marL="36000" marR="36000" marT="6264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14414" y="1428736"/>
            <a:ext cx="6786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ZÁJMENA 2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28794" y="2357430"/>
            <a:ext cx="5715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cs-CZ" sz="2800" b="1" dirty="0" smtClean="0"/>
              <a:t> UKAZOVACÍ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cs-CZ" sz="2800" b="1" dirty="0" smtClean="0"/>
              <a:t> TÁZACÍ</a:t>
            </a:r>
            <a:endParaRPr lang="cs-CZ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1071546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UKAZOVACÍ ZÁJMENA – JEDNOTNÉ ČÍSLO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57290" y="2000240"/>
            <a:ext cx="64294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THIS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/>
              <a:t> </a:t>
            </a:r>
            <a:r>
              <a:rPr lang="cs-CZ" sz="2000" b="1" dirty="0" smtClean="0"/>
              <a:t>tento, tato, toto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mluvíme o věcech, které jsou blízko nás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800" b="1" dirty="0" smtClean="0">
                <a:solidFill>
                  <a:srgbClr val="FF0000"/>
                </a:solidFill>
              </a:rPr>
              <a:t>THAT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/>
              <a:t> </a:t>
            </a:r>
            <a:r>
              <a:rPr lang="cs-CZ" sz="2000" b="1" dirty="0" smtClean="0"/>
              <a:t>tamten, tamta, tamto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mluvíme o věcech, které jsou od nás vzdálenější</a:t>
            </a:r>
            <a:endParaRPr lang="cs-CZ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1071546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UKAZOVACÍ ZÁJMENA – MNOŽNÉ ČÍSLO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57290" y="2000240"/>
            <a:ext cx="64294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THESE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/>
              <a:t> </a:t>
            </a:r>
            <a:r>
              <a:rPr lang="cs-CZ" sz="2000" b="1" dirty="0" smtClean="0"/>
              <a:t>tito, tyto, tato (</a:t>
            </a:r>
            <a:r>
              <a:rPr lang="cs-CZ" sz="2000" b="1" dirty="0" err="1" smtClean="0"/>
              <a:t>stř</a:t>
            </a:r>
            <a:r>
              <a:rPr lang="cs-CZ" sz="2000" b="1" dirty="0" smtClean="0"/>
              <a:t>. rod)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mluvíme o věcech, které jsou blízko nás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800" b="1" dirty="0" smtClean="0">
                <a:solidFill>
                  <a:srgbClr val="FF0000"/>
                </a:solidFill>
              </a:rPr>
              <a:t>THOSE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/>
              <a:t> </a:t>
            </a:r>
            <a:r>
              <a:rPr lang="cs-CZ" sz="2000" b="1" dirty="0" smtClean="0"/>
              <a:t>tamti, tamty, tamta (</a:t>
            </a:r>
            <a:r>
              <a:rPr lang="cs-CZ" sz="2000" b="1" dirty="0" err="1" smtClean="0"/>
              <a:t>stř</a:t>
            </a:r>
            <a:r>
              <a:rPr lang="cs-CZ" sz="2000" b="1" dirty="0" smtClean="0"/>
              <a:t>. rod)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mluvíme o věcech, které jsou od nás vzdálenější</a:t>
            </a:r>
            <a:endParaRPr lang="cs-CZ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1071546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TÁZACÍ ZÁJMENA</a:t>
            </a:r>
            <a:endParaRPr lang="cs-CZ" sz="2400" b="1" u="sng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57290" y="2071678"/>
          <a:ext cx="6429420" cy="29667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214710"/>
                <a:gridCol w="321471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WHAT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co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kdo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WHERE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kde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WHEN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kdy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proč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WHICH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který (konkrétní výběr)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WHOSE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čí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jak </a:t>
                      </a:r>
                      <a:endParaRPr lang="cs-CZ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1071546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TÁZACÍ ZÁJMENA SLOŽENÁ</a:t>
            </a:r>
            <a:endParaRPr lang="cs-CZ" sz="2400" b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357290" y="2071678"/>
          <a:ext cx="6429420" cy="2595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214710"/>
                <a:gridCol w="321471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</a:t>
                      </a:r>
                      <a:r>
                        <a:rPr lang="cs-CZ" b="1" baseline="0" dirty="0" smtClean="0"/>
                        <a:t> MUCH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kolik</a:t>
                      </a:r>
                      <a:r>
                        <a:rPr lang="cs-CZ" b="0" baseline="0" dirty="0" smtClean="0"/>
                        <a:t> (nepočitatelná </a:t>
                      </a:r>
                      <a:r>
                        <a:rPr lang="cs-CZ" b="0" baseline="0" dirty="0" err="1" smtClean="0"/>
                        <a:t>p.j</a:t>
                      </a:r>
                      <a:r>
                        <a:rPr lang="cs-CZ" b="0" baseline="0" dirty="0" smtClean="0"/>
                        <a:t>.)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 MANY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kolik</a:t>
                      </a:r>
                      <a:r>
                        <a:rPr lang="cs-CZ" b="0" baseline="0" dirty="0" smtClean="0"/>
                        <a:t> (počitatelná </a:t>
                      </a:r>
                      <a:r>
                        <a:rPr lang="cs-CZ" b="0" baseline="0" dirty="0" err="1" smtClean="0"/>
                        <a:t>p.j</a:t>
                      </a:r>
                      <a:r>
                        <a:rPr lang="cs-CZ" b="0" baseline="0" dirty="0" smtClean="0"/>
                        <a:t>.)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 OFTEN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jak</a:t>
                      </a:r>
                      <a:r>
                        <a:rPr lang="cs-CZ" b="0" baseline="0" dirty="0" smtClean="0"/>
                        <a:t> často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</a:t>
                      </a:r>
                      <a:r>
                        <a:rPr lang="cs-CZ" b="1" baseline="0" dirty="0" smtClean="0"/>
                        <a:t> OLD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jak</a:t>
                      </a:r>
                      <a:r>
                        <a:rPr lang="cs-CZ" b="0" baseline="0" dirty="0" smtClean="0"/>
                        <a:t> starý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HOW</a:t>
                      </a:r>
                      <a:r>
                        <a:rPr lang="cs-CZ" b="1" baseline="0" dirty="0" smtClean="0"/>
                        <a:t> FAR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jak daleko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WHAT</a:t>
                      </a:r>
                      <a:r>
                        <a:rPr lang="cs-CZ" b="1" baseline="0" dirty="0" smtClean="0"/>
                        <a:t> TIME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v kolik hodin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…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571480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Přeložte: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5786" y="1285860"/>
            <a:ext cx="75724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b="1" dirty="0" err="1" smtClean="0"/>
              <a:t>This</a:t>
            </a:r>
            <a:r>
              <a:rPr lang="cs-CZ" sz="2400" dirty="0" smtClean="0"/>
              <a:t> girl </a:t>
            </a:r>
            <a:r>
              <a:rPr lang="cs-CZ" sz="2400" dirty="0" err="1" smtClean="0"/>
              <a:t>is</a:t>
            </a:r>
            <a:r>
              <a:rPr lang="cs-CZ" sz="2400" dirty="0" smtClean="0"/>
              <a:t> my sister.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err="1" smtClean="0"/>
              <a:t>Those</a:t>
            </a:r>
            <a:r>
              <a:rPr lang="cs-CZ" sz="2400" dirty="0" smtClean="0"/>
              <a:t> are my </a:t>
            </a:r>
            <a:r>
              <a:rPr lang="cs-CZ" sz="2400" dirty="0" err="1" smtClean="0"/>
              <a:t>books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err="1" smtClean="0"/>
              <a:t>Where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going</a:t>
            </a:r>
            <a:r>
              <a:rPr lang="cs-CZ" sz="2400" dirty="0" smtClean="0"/>
              <a:t>?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b="1" dirty="0" err="1" smtClean="0"/>
              <a:t>What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time</a:t>
            </a:r>
            <a:r>
              <a:rPr lang="cs-CZ" sz="2400" b="1" dirty="0" smtClean="0"/>
              <a:t> </a:t>
            </a:r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usually</a:t>
            </a:r>
            <a:r>
              <a:rPr lang="cs-CZ" sz="2400" dirty="0" smtClean="0"/>
              <a:t> go to </a:t>
            </a:r>
            <a:r>
              <a:rPr lang="cs-CZ" sz="2400" dirty="0" err="1" smtClean="0"/>
              <a:t>bed</a:t>
            </a:r>
            <a:r>
              <a:rPr lang="cs-CZ" sz="2400" dirty="0" smtClean="0"/>
              <a:t>?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/>
              <a:t>These</a:t>
            </a:r>
            <a:r>
              <a:rPr lang="cs-CZ" sz="2400" dirty="0" smtClean="0"/>
              <a:t> are my sport </a:t>
            </a:r>
            <a:r>
              <a:rPr lang="cs-CZ" sz="2400" dirty="0" err="1" smtClean="0"/>
              <a:t>shoes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b="1" dirty="0" smtClean="0"/>
              <a:t> </a:t>
            </a:r>
            <a:r>
              <a:rPr lang="cs-CZ" sz="2400" b="1" dirty="0" err="1" smtClean="0"/>
              <a:t>Whose</a:t>
            </a:r>
            <a:r>
              <a:rPr lang="cs-CZ" sz="2400" b="1" dirty="0" smtClean="0"/>
              <a:t> </a:t>
            </a:r>
            <a:r>
              <a:rPr lang="cs-CZ" sz="2400" dirty="0" smtClean="0"/>
              <a:t>car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</a:t>
            </a:r>
          </a:p>
          <a:p>
            <a:endParaRPr lang="cs-CZ" sz="2400" dirty="0"/>
          </a:p>
        </p:txBody>
      </p:sp>
      <p:pic>
        <p:nvPicPr>
          <p:cNvPr id="1027" name="Picture 3" descr="C:\Documents and Settings\majitel\Plocha\MH900319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55950">
            <a:off x="6316153" y="3749391"/>
            <a:ext cx="2507456" cy="2507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571480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Přeložte: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5786" y="1285860"/>
            <a:ext cx="75724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b="1" dirty="0" err="1" smtClean="0"/>
              <a:t>This</a:t>
            </a:r>
            <a:r>
              <a:rPr lang="cs-CZ" sz="2400" dirty="0" smtClean="0"/>
              <a:t> girl </a:t>
            </a:r>
            <a:r>
              <a:rPr lang="cs-CZ" sz="2400" dirty="0" err="1" smtClean="0"/>
              <a:t>is</a:t>
            </a:r>
            <a:r>
              <a:rPr lang="cs-CZ" sz="2400" dirty="0" smtClean="0"/>
              <a:t> my sister.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Tato dívka je moje sestra.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err="1" smtClean="0"/>
              <a:t>Those</a:t>
            </a:r>
            <a:r>
              <a:rPr lang="cs-CZ" sz="2400" dirty="0" smtClean="0"/>
              <a:t> are my </a:t>
            </a:r>
            <a:r>
              <a:rPr lang="cs-CZ" sz="2400" dirty="0" err="1" smtClean="0"/>
              <a:t>books</a:t>
            </a:r>
            <a:r>
              <a:rPr lang="cs-CZ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Tamto jsou moje knihy.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err="1" smtClean="0"/>
              <a:t>Where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going</a:t>
            </a:r>
            <a:r>
              <a:rPr lang="cs-CZ" sz="2400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Kam jdeš?</a:t>
            </a: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b="1" dirty="0" err="1" smtClean="0"/>
              <a:t>What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time</a:t>
            </a:r>
            <a:r>
              <a:rPr lang="cs-CZ" sz="2400" b="1" dirty="0" smtClean="0"/>
              <a:t> </a:t>
            </a:r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usually</a:t>
            </a:r>
            <a:r>
              <a:rPr lang="cs-CZ" sz="2400" dirty="0" smtClean="0"/>
              <a:t> go to </a:t>
            </a:r>
            <a:r>
              <a:rPr lang="cs-CZ" sz="2400" dirty="0" err="1" smtClean="0"/>
              <a:t>bed</a:t>
            </a:r>
            <a:r>
              <a:rPr lang="cs-CZ" sz="2400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V kolik hodin obvykle chodíš spát?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/>
              <a:t>These</a:t>
            </a:r>
            <a:r>
              <a:rPr lang="cs-CZ" sz="2400" dirty="0" smtClean="0"/>
              <a:t> are my sport </a:t>
            </a:r>
            <a:r>
              <a:rPr lang="cs-CZ" sz="2400" dirty="0" err="1" smtClean="0"/>
              <a:t>shoes</a:t>
            </a:r>
            <a:r>
              <a:rPr lang="cs-CZ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Toto jsou moje sportovní boty.</a:t>
            </a:r>
          </a:p>
          <a:p>
            <a:pPr>
              <a:buFont typeface="Arial" pitchFamily="34" charset="0"/>
              <a:buChar char="•"/>
            </a:pPr>
            <a:r>
              <a:rPr lang="cs-CZ" sz="2400" b="1" dirty="0" smtClean="0"/>
              <a:t> </a:t>
            </a:r>
            <a:r>
              <a:rPr lang="cs-CZ" sz="2400" b="1" dirty="0" err="1" smtClean="0"/>
              <a:t>Whose</a:t>
            </a:r>
            <a:r>
              <a:rPr lang="cs-CZ" sz="2400" b="1" dirty="0" smtClean="0"/>
              <a:t> </a:t>
            </a:r>
            <a:r>
              <a:rPr lang="cs-CZ" sz="2400" dirty="0" smtClean="0"/>
              <a:t>car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Čí je to auto?</a:t>
            </a:r>
            <a:endParaRPr lang="cs-CZ" sz="2400" dirty="0"/>
          </a:p>
        </p:txBody>
      </p:sp>
      <p:pic>
        <p:nvPicPr>
          <p:cNvPr id="4" name="Picture 3" descr="C:\Documents and Settings\majitel\Plocha\MH900319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55950">
            <a:off x="6316153" y="3749391"/>
            <a:ext cx="2507456" cy="2507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00100" y="2714620"/>
            <a:ext cx="7215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1313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Zdroj ilustrací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indent="-341313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http://office.microsoft.com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</TotalTime>
  <Words>382</Words>
  <Application>Microsoft Office PowerPoint</Application>
  <PresentationFormat>Předvádění na obrazovce (4:3)</PresentationFormat>
  <Paragraphs>103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strouhalovaj</cp:lastModifiedBy>
  <cp:revision>13</cp:revision>
  <dcterms:created xsi:type="dcterms:W3CDTF">2013-08-16T14:51:12Z</dcterms:created>
  <dcterms:modified xsi:type="dcterms:W3CDTF">2013-10-22T13:50:18Z</dcterms:modified>
</cp:coreProperties>
</file>