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2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18864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746702"/>
            <a:ext cx="2267744" cy="594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13047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186282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242088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297895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Autor: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353701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09507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1" name="Zástupný symbol pro text 2"/>
          <p:cNvSpPr txBox="1">
            <a:spLocks/>
          </p:cNvSpPr>
          <p:nvPr/>
        </p:nvSpPr>
        <p:spPr>
          <a:xfrm>
            <a:off x="0" y="465313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Anotace:</a:t>
            </a:r>
          </a:p>
        </p:txBody>
      </p:sp>
      <p:grpSp>
        <p:nvGrpSpPr>
          <p:cNvPr id="12" name="Skupina 11"/>
          <p:cNvGrpSpPr/>
          <p:nvPr/>
        </p:nvGrpSpPr>
        <p:grpSpPr>
          <a:xfrm>
            <a:off x="2015208" y="260648"/>
            <a:ext cx="7128792" cy="6048672"/>
            <a:chOff x="1763688" y="260648"/>
            <a:chExt cx="7128792" cy="6048672"/>
          </a:xfrm>
        </p:grpSpPr>
        <p:sp>
          <p:nvSpPr>
            <p:cNvPr id="13" name="Nadpis 1"/>
            <p:cNvSpPr txBox="1">
              <a:spLocks/>
            </p:cNvSpPr>
            <p:nvPr/>
          </p:nvSpPr>
          <p:spPr>
            <a:xfrm>
              <a:off x="1763688" y="818710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6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1763688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6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Jazyk a jazyková komunikace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763688" y="1376772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6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Cizí jazyk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1763688" y="1934834"/>
              <a:ext cx="712879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6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Receptivní a interaktivní řečové dovednosti</a:t>
              </a: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1763688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6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Easter</a:t>
              </a:r>
              <a:r>
                <a:rPr kumimoji="0" lang="cs-CZ" sz="16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</a:t>
              </a:r>
              <a:r>
                <a:rPr kumimoji="0" lang="cs-CZ" sz="16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egg</a:t>
              </a:r>
              <a:r>
                <a:rPr kumimoji="0" lang="cs-CZ" sz="16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</a:t>
              </a:r>
              <a:r>
                <a:rPr kumimoji="0" lang="cs-CZ" sz="16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hunting</a:t>
              </a:r>
              <a:r>
                <a:rPr kumimoji="0" lang="cs-CZ" sz="16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- </a:t>
              </a:r>
              <a:r>
                <a:rPr kumimoji="0" lang="cs-CZ" sz="16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verbs</a:t>
              </a:r>
              <a:endParaRPr kumimoji="0" lang="cs-CZ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1763688" y="305095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6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MGR. Hana Slaná</a:t>
              </a: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1763688" y="360902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1600" b="1" cap="all" dirty="0" smtClean="0">
                  <a:latin typeface="+mj-lt"/>
                  <a:ea typeface="+mj-ea"/>
                  <a:cs typeface="+mj-cs"/>
                </a:rPr>
                <a:t>Duben 2011</a:t>
              </a:r>
              <a:endParaRPr kumimoji="0" lang="cs-CZ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763688" y="4167082"/>
              <a:ext cx="712879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6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Práce v málotřídce, spojení 3. a 5. ročník</a:t>
              </a:r>
            </a:p>
          </p:txBody>
        </p:sp>
        <p:sp>
          <p:nvSpPr>
            <p:cNvPr id="21" name="Nadpis 1"/>
            <p:cNvSpPr txBox="1">
              <a:spLocks/>
            </p:cNvSpPr>
            <p:nvPr/>
          </p:nvSpPr>
          <p:spPr>
            <a:xfrm>
              <a:off x="1763688" y="4725144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Prezentace spolu s pracovním listem slouží k opakování barev pro 3. </a:t>
              </a:r>
              <a:r>
                <a:rPr kumimoji="0" lang="cs-CZ" sz="12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roč</a:t>
              </a:r>
              <a:r>
                <a:rPr kumimoji="0" lang="cs-CZ" sz="12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 a seznámení s novými slovesy pro 5. </a:t>
              </a:r>
              <a:r>
                <a:rPr kumimoji="0" lang="cs-CZ" sz="12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roč</a:t>
              </a:r>
              <a:r>
                <a:rPr kumimoji="0" lang="cs-CZ" sz="12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.,</a:t>
              </a:r>
              <a:r>
                <a:rPr kumimoji="0" lang="cs-CZ" sz="12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dále rozvíjí schopnost komunikace na dvou znalostních úrovních</a:t>
              </a:r>
              <a:r>
                <a:rPr kumimoji="0" lang="cs-CZ" sz="12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cs-CZ" sz="1200" b="1" cap="all" baseline="0" dirty="0" smtClean="0">
                  <a:latin typeface="+mj-lt"/>
                  <a:ea typeface="+mj-ea"/>
                  <a:cs typeface="+mj-cs"/>
                </a:rPr>
                <a:t>Žáci nižší</a:t>
              </a:r>
              <a:r>
                <a:rPr lang="cs-CZ" sz="1200" b="1" cap="all" dirty="0" smtClean="0">
                  <a:latin typeface="+mj-lt"/>
                  <a:ea typeface="+mj-ea"/>
                  <a:cs typeface="+mj-cs"/>
                </a:rPr>
                <a:t> jazykové úrovně hledají barevná vejce. Anglicky popisují, kolik jich mají a jakých jsou barev.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cs-CZ" sz="1200" b="1" cap="all" baseline="0" dirty="0" smtClean="0">
                  <a:latin typeface="+mj-lt"/>
                  <a:ea typeface="+mj-ea"/>
                  <a:cs typeface="+mj-cs"/>
                </a:rPr>
                <a:t>Žáci vyšší jazykové úrovně</a:t>
              </a:r>
              <a:r>
                <a:rPr lang="cs-CZ" sz="1200" b="1" cap="all" dirty="0" smtClean="0">
                  <a:latin typeface="+mj-lt"/>
                  <a:ea typeface="+mj-ea"/>
                  <a:cs typeface="+mj-cs"/>
                </a:rPr>
                <a:t> pracují se slovesem na zadní straně vajíčka. Porovnávají neúplná slova se slovy na tabuli, přiřazují, doplňují, hledají český význam.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cs-CZ" sz="12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V</a:t>
              </a:r>
              <a:r>
                <a:rPr kumimoji="0" lang="cs-CZ" sz="12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poslední fázi utvoří dvojice, kde je vždy 1 nižší </a:t>
              </a:r>
              <a:r>
                <a:rPr kumimoji="0" lang="cs-CZ" sz="1200" b="1" i="0" u="none" strike="noStrike" kern="1200" cap="all" spc="0" normalizeH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jaz</a:t>
              </a:r>
              <a:r>
                <a:rPr kumimoji="0" lang="cs-CZ" sz="12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 Úrovně a 1 vyšší. </a:t>
              </a:r>
              <a:r>
                <a:rPr lang="cs-CZ" sz="1200" b="1" cap="all" dirty="0" smtClean="0">
                  <a:latin typeface="+mj-lt"/>
                  <a:ea typeface="+mj-ea"/>
                  <a:cs typeface="+mj-cs"/>
                </a:rPr>
                <a:t>Žáci mezi sebou nyní soutěží, která dvojice nasbírá nejvíce vajec.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cs-CZ" sz="12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Pro získání</a:t>
              </a:r>
              <a:r>
                <a:rPr kumimoji="0" lang="cs-CZ" sz="12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vejce je nutno popsat barvu a vyslovit sloveso s překladem.</a:t>
              </a:r>
              <a:endParaRPr kumimoji="0" lang="cs-CZ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Hanka\AppData\Local\Microsoft\Windows\Temporary Internet Files\Content.IE5\LAV7I904\MP900422835[1].jpg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827584" y="0"/>
            <a:ext cx="7704856" cy="6858000"/>
          </a:xfrm>
          <a:prstGeom prst="rect">
            <a:avLst/>
          </a:prstGeom>
          <a:noFill/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1403648" y="2276872"/>
            <a:ext cx="597666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0" b="1" i="0" u="none" strike="noStrike" kern="1200" cap="none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Easter</a:t>
            </a:r>
            <a:r>
              <a:rPr kumimoji="0" lang="cs-CZ" sz="8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cs-CZ" sz="8000" b="1" i="0" u="none" strike="noStrike" kern="1200" cap="none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activity</a:t>
            </a:r>
            <a:r>
              <a:rPr kumimoji="0" lang="cs-CZ" sz="8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03</a:t>
            </a:r>
            <a:endParaRPr kumimoji="0" lang="cs-CZ" sz="80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1800" y="4796632"/>
            <a:ext cx="5718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Podnadpis 2"/>
          <p:cNvSpPr>
            <a:spLocks noGrp="1"/>
          </p:cNvSpPr>
          <p:nvPr/>
        </p:nvSpPr>
        <p:spPr bwMode="auto">
          <a:xfrm>
            <a:off x="395536" y="548680"/>
            <a:ext cx="8305800" cy="55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  <a:latin typeface="+mn-lt"/>
                <a:ea typeface="+mn-lt"/>
                <a:cs typeface="+mn-lt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2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3D1F"/>
              </a:buClr>
              <a:buFont typeface="Wingdings 2" pitchFamily="18" charset="2"/>
              <a:buNone/>
              <a:defRPr sz="20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42469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B309B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0" algn="ctr" eaLnBrk="1" hangingPunct="1">
              <a:buClr>
                <a:schemeClr val="accent6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6pPr>
            <a:lvl7pPr marL="2743200" indent="0" algn="ctr" eaLnBrk="1" hangingPunct="1">
              <a:buClr>
                <a:schemeClr val="tx2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7pPr>
            <a:lvl8pPr marL="3200400" indent="0" algn="ctr" eaLnBrk="1" hangingPunct="1">
              <a:buClr>
                <a:schemeClr val="accent2"/>
              </a:buClr>
              <a:buFont typeface="Wingdings 2" pitchFamily="18" charset="2"/>
              <a:buNone/>
              <a:defRPr sz="1600" baseline="0">
                <a:latin typeface="+mn-lt"/>
              </a:defRPr>
            </a:lvl8pPr>
            <a:lvl9pPr marL="3657600" indent="0" algn="ctr" eaLnBrk="1" hangingPunct="1">
              <a:buClr>
                <a:schemeClr val="accent1"/>
              </a:buClr>
              <a:buFont typeface="Wingdings 2" pitchFamily="18" charset="2"/>
              <a:buNone/>
              <a:defRPr sz="1400" baseline="0">
                <a:latin typeface="+mn-lt"/>
              </a:defRPr>
            </a:lvl9pPr>
          </a:lstStyle>
          <a:p>
            <a:pPr eaLnBrk="1" hangingPunct="1">
              <a:defRPr/>
            </a:pPr>
            <a:r>
              <a:rPr lang="cs-CZ" sz="2000" dirty="0" smtClean="0"/>
              <a:t>VY_22_INOVACE_10_</a:t>
            </a:r>
            <a:r>
              <a:rPr lang="cs-CZ" sz="2000" dirty="0" err="1" smtClean="0"/>
              <a:t>Easter</a:t>
            </a: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156176" y="5733256"/>
            <a:ext cx="2230016" cy="936104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dirty="0" err="1" smtClean="0"/>
              <a:t>colour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520" y="2852936"/>
            <a:ext cx="2230016" cy="93610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come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467544" y="4077072"/>
            <a:ext cx="2230016" cy="9361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wear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3347864" y="2492896"/>
            <a:ext cx="2230016" cy="936104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err="1" smtClean="0">
                <a:latin typeface="+mj-lt"/>
                <a:ea typeface="+mj-ea"/>
                <a:cs typeface="+mj-cs"/>
              </a:rPr>
              <a:t>read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3491880" y="3789040"/>
            <a:ext cx="1368152" cy="936104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err="1" smtClean="0">
                <a:latin typeface="+mj-lt"/>
                <a:ea typeface="+mj-ea"/>
                <a:cs typeface="+mj-cs"/>
              </a:rPr>
              <a:t>sit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Nadpis 1"/>
          <p:cNvSpPr txBox="1">
            <a:spLocks/>
          </p:cNvSpPr>
          <p:nvPr/>
        </p:nvSpPr>
        <p:spPr>
          <a:xfrm>
            <a:off x="1187624" y="5085184"/>
            <a:ext cx="2230016" cy="93610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smtClean="0">
                <a:latin typeface="+mj-lt"/>
                <a:ea typeface="+mj-ea"/>
                <a:cs typeface="+mj-cs"/>
              </a:rPr>
              <a:t>b</a:t>
            </a: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ring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3707904" y="5589240"/>
            <a:ext cx="2230016" cy="936104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smtClean="0">
                <a:latin typeface="+mj-lt"/>
                <a:ea typeface="+mj-ea"/>
                <a:cs typeface="+mj-cs"/>
              </a:rPr>
              <a:t>hop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Nadpis 1"/>
          <p:cNvSpPr txBox="1">
            <a:spLocks/>
          </p:cNvSpPr>
          <p:nvPr/>
        </p:nvSpPr>
        <p:spPr>
          <a:xfrm>
            <a:off x="2771800" y="1412776"/>
            <a:ext cx="2230016" cy="93610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smtClean="0">
                <a:latin typeface="+mj-lt"/>
                <a:ea typeface="+mj-ea"/>
                <a:cs typeface="+mj-cs"/>
              </a:rPr>
              <a:t>s</a:t>
            </a: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leep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Nadpis 1"/>
          <p:cNvSpPr txBox="1">
            <a:spLocks/>
          </p:cNvSpPr>
          <p:nvPr/>
        </p:nvSpPr>
        <p:spPr>
          <a:xfrm>
            <a:off x="395536" y="1340768"/>
            <a:ext cx="1152128" cy="936104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err="1" smtClean="0">
                <a:latin typeface="+mj-lt"/>
                <a:ea typeface="+mj-ea"/>
                <a:cs typeface="+mj-cs"/>
              </a:rPr>
              <a:t>talk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Nadpis 1"/>
          <p:cNvSpPr txBox="1">
            <a:spLocks/>
          </p:cNvSpPr>
          <p:nvPr/>
        </p:nvSpPr>
        <p:spPr>
          <a:xfrm>
            <a:off x="5436096" y="4293096"/>
            <a:ext cx="1618456" cy="936104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smtClean="0">
                <a:latin typeface="+mj-lt"/>
                <a:ea typeface="+mj-ea"/>
                <a:cs typeface="+mj-cs"/>
              </a:rPr>
              <a:t>smile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Nadpis 1"/>
          <p:cNvSpPr txBox="1">
            <a:spLocks/>
          </p:cNvSpPr>
          <p:nvPr/>
        </p:nvSpPr>
        <p:spPr>
          <a:xfrm>
            <a:off x="7524328" y="4581128"/>
            <a:ext cx="1440160" cy="936104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smtClean="0">
                <a:latin typeface="+mj-lt"/>
                <a:ea typeface="+mj-ea"/>
                <a:cs typeface="+mj-cs"/>
              </a:rPr>
              <a:t>run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Nadpis 1"/>
          <p:cNvSpPr txBox="1">
            <a:spLocks/>
          </p:cNvSpPr>
          <p:nvPr/>
        </p:nvSpPr>
        <p:spPr>
          <a:xfrm>
            <a:off x="1187624" y="332656"/>
            <a:ext cx="1728192" cy="936104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get</a:t>
            </a:r>
            <a:r>
              <a:rPr kumimoji="0" lang="cs-CZ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cs-CZ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up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Nadpis 1"/>
          <p:cNvSpPr txBox="1">
            <a:spLocks/>
          </p:cNvSpPr>
          <p:nvPr/>
        </p:nvSpPr>
        <p:spPr>
          <a:xfrm>
            <a:off x="3347864" y="260648"/>
            <a:ext cx="2230016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err="1" smtClean="0">
                <a:latin typeface="+mj-lt"/>
                <a:ea typeface="+mj-ea"/>
                <a:cs typeface="+mj-cs"/>
              </a:rPr>
              <a:t>decorate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Nadpis 1"/>
          <p:cNvSpPr txBox="1">
            <a:spLocks/>
          </p:cNvSpPr>
          <p:nvPr/>
        </p:nvSpPr>
        <p:spPr>
          <a:xfrm>
            <a:off x="7236296" y="3429000"/>
            <a:ext cx="1008112" cy="9361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get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Nadpis 1"/>
          <p:cNvSpPr txBox="1">
            <a:spLocks/>
          </p:cNvSpPr>
          <p:nvPr/>
        </p:nvSpPr>
        <p:spPr>
          <a:xfrm>
            <a:off x="5652120" y="2996952"/>
            <a:ext cx="1512168" cy="93610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err="1" smtClean="0">
                <a:latin typeface="+mj-lt"/>
                <a:ea typeface="+mj-ea"/>
                <a:cs typeface="+mj-cs"/>
              </a:rPr>
              <a:t>hide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Nadpis 1"/>
          <p:cNvSpPr txBox="1">
            <a:spLocks/>
          </p:cNvSpPr>
          <p:nvPr/>
        </p:nvSpPr>
        <p:spPr>
          <a:xfrm>
            <a:off x="7380312" y="2420888"/>
            <a:ext cx="1584176" cy="93610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err="1" smtClean="0">
                <a:latin typeface="+mj-lt"/>
                <a:ea typeface="+mj-ea"/>
                <a:cs typeface="+mj-cs"/>
              </a:rPr>
              <a:t>roll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Nadpis 1"/>
          <p:cNvSpPr txBox="1">
            <a:spLocks/>
          </p:cNvSpPr>
          <p:nvPr/>
        </p:nvSpPr>
        <p:spPr>
          <a:xfrm>
            <a:off x="6372200" y="1340768"/>
            <a:ext cx="2230016" cy="936104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err="1" smtClean="0">
                <a:latin typeface="+mj-lt"/>
                <a:ea typeface="+mj-ea"/>
                <a:cs typeface="+mj-cs"/>
              </a:rPr>
              <a:t>make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Nadpis 1"/>
          <p:cNvSpPr txBox="1">
            <a:spLocks/>
          </p:cNvSpPr>
          <p:nvPr/>
        </p:nvSpPr>
        <p:spPr>
          <a:xfrm>
            <a:off x="6588224" y="332656"/>
            <a:ext cx="2230016" cy="93610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dance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Hanka\AppData\Local\Microsoft\Windows\Temporary Internet Files\Content.IE5\LAV7I904\MP900422835[1].jpg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827584" y="0"/>
            <a:ext cx="7704856" cy="6858000"/>
          </a:xfrm>
          <a:prstGeom prst="rect">
            <a:avLst/>
          </a:prstGeom>
          <a:noFill/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899592" y="188640"/>
            <a:ext cx="597666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Použité zdroje:</a:t>
            </a:r>
            <a:endParaRPr kumimoji="0" lang="cs-CZ" sz="4400" b="1" i="0" u="none" strike="noStrike" kern="1200" normalizeH="0" baseline="0" noProof="0" dirty="0">
              <a:ln w="18000">
                <a:solidFill>
                  <a:srgbClr val="92D05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Podnadpis 2"/>
          <p:cNvSpPr>
            <a:spLocks noGrp="1"/>
          </p:cNvSpPr>
          <p:nvPr/>
        </p:nvSpPr>
        <p:spPr bwMode="auto">
          <a:xfrm>
            <a:off x="1187624" y="1412776"/>
            <a:ext cx="8305800" cy="48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  <a:latin typeface="+mn-lt"/>
                <a:ea typeface="+mn-lt"/>
                <a:cs typeface="+mn-lt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2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3D1F"/>
              </a:buClr>
              <a:buFont typeface="Wingdings 2" pitchFamily="18" charset="2"/>
              <a:buNone/>
              <a:defRPr sz="20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42469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B309B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0" algn="ctr" eaLnBrk="1" hangingPunct="1">
              <a:buClr>
                <a:schemeClr val="accent6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6pPr>
            <a:lvl7pPr marL="2743200" indent="0" algn="ctr" eaLnBrk="1" hangingPunct="1">
              <a:buClr>
                <a:schemeClr val="tx2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7pPr>
            <a:lvl8pPr marL="3200400" indent="0" algn="ctr" eaLnBrk="1" hangingPunct="1">
              <a:buClr>
                <a:schemeClr val="accent2"/>
              </a:buClr>
              <a:buFont typeface="Wingdings 2" pitchFamily="18" charset="2"/>
              <a:buNone/>
              <a:defRPr sz="1600" baseline="0">
                <a:latin typeface="+mn-lt"/>
              </a:defRPr>
            </a:lvl8pPr>
            <a:lvl9pPr marL="3657600" indent="0" algn="ctr" eaLnBrk="1" hangingPunct="1">
              <a:buClr>
                <a:schemeClr val="accent1"/>
              </a:buClr>
              <a:buFont typeface="Wingdings 2" pitchFamily="18" charset="2"/>
              <a:buNone/>
              <a:defRPr sz="1400" baseline="0">
                <a:latin typeface="+mn-lt"/>
              </a:defRPr>
            </a:lvl9pPr>
          </a:lstStyle>
          <a:p>
            <a:pPr algn="l"/>
            <a:r>
              <a:rPr lang="cs-CZ" sz="2000" dirty="0" smtClean="0"/>
              <a:t>Microsoft - </a:t>
            </a:r>
            <a:r>
              <a:rPr lang="cs-CZ" sz="2000" dirty="0" smtClean="0">
                <a:hlinkClick r:id="rId3"/>
              </a:rPr>
              <a:t>http://office.</a:t>
            </a:r>
            <a:r>
              <a:rPr lang="cs-CZ" sz="2000" dirty="0" err="1" smtClean="0">
                <a:hlinkClick r:id="rId3"/>
              </a:rPr>
              <a:t>microsoft.com</a:t>
            </a:r>
            <a:endParaRPr lang="cs-CZ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215</Words>
  <Application>Microsoft Office PowerPoint</Application>
  <PresentationFormat>Předvádění na obrazovce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colour</vt:lpstr>
      <vt:lpstr>Snímek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colour</dc:title>
  <dc:creator>Hanka</dc:creator>
  <cp:lastModifiedBy>Hanka</cp:lastModifiedBy>
  <cp:revision>5</cp:revision>
  <dcterms:created xsi:type="dcterms:W3CDTF">2011-04-25T18:13:34Z</dcterms:created>
  <dcterms:modified xsi:type="dcterms:W3CDTF">2012-01-03T20:06:46Z</dcterms:modified>
</cp:coreProperties>
</file>