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6C4AEBC-19B0-44AF-815C-6D24CDC1F13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C3B50F5-0060-4EAA-B231-07B9B826A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 txBox="1">
            <a:spLocks noChangeArrowheads="1"/>
          </p:cNvSpPr>
          <p:nvPr/>
        </p:nvSpPr>
        <p:spPr>
          <a:xfrm>
            <a:off x="571472" y="714356"/>
            <a:ext cx="8099425" cy="5324475"/>
          </a:xfrm>
          <a:prstGeom prst="rect">
            <a:avLst/>
          </a:prstGeom>
        </p:spPr>
        <p:txBody>
          <a:bodyPr vert="horz" lIns="0" tIns="0" rIns="0" bIns="0" anchor="ctr">
            <a:normAutofit/>
          </a:bodyPr>
          <a:lstStyle/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Integrovaná střední škola v Semilech</a:t>
            </a:r>
            <a:b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28. října 607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ru-RU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513 01  Semily</a:t>
            </a: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660" y="1074718"/>
            <a:ext cx="7929562" cy="1689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3610" y="3954443"/>
            <a:ext cx="1800225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1939788"/>
              </p:ext>
            </p:extLst>
          </p:nvPr>
        </p:nvGraphicFramePr>
        <p:xfrm>
          <a:off x="785786" y="785794"/>
          <a:ext cx="7721600" cy="5172215"/>
        </p:xfrm>
        <a:graphic>
          <a:graphicData uri="http://schemas.openxmlformats.org/drawingml/2006/table">
            <a:tbl>
              <a:tblPr/>
              <a:tblGrid>
                <a:gridCol w="3849688"/>
                <a:gridCol w="3871912"/>
              </a:tblGrid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projektu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CZ.1.07/1.5.00/34.0240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materiálu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VY_32_INOVACE_10_3_13/20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6512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školy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Integrovaná střední škola v Semilech </a:t>
                      </a:r>
                      <a:b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</a:b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28. října 607  513 01 Semily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Bc. Jana Strouhalová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583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Tematický celek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AJ —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Future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tenses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(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will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going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to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present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simple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present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continuous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)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Ročník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Všechny ročníky SOU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i SŠ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8281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tvorby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30.7.2013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5277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/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Materiál slouží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k vysvětlení všech způsobů vyjadřování budoucnosti, tzn. pomocí různých gramatických časů (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will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going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to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present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simple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present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continuous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). U každého z uvedených způsobů je popsán mechanismus tvoření a příklady užití. V závěru výukového materiálu je doplňovací cvičení, jehož součástí jsou i správná řešení.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794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pokyn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oup 68"/>
          <p:cNvGraphicFramePr>
            <a:graphicFrameLocks noGrp="1"/>
          </p:cNvGraphicFramePr>
          <p:nvPr/>
        </p:nvGraphicFramePr>
        <p:xfrm>
          <a:off x="1000100" y="6072206"/>
          <a:ext cx="7280299" cy="349250"/>
        </p:xfrm>
        <a:graphic>
          <a:graphicData uri="http://schemas.openxmlformats.org/drawingml/2006/table">
            <a:tbl>
              <a:tblPr/>
              <a:tblGrid>
                <a:gridCol w="7280299"/>
              </a:tblGrid>
              <a:tr h="349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NewRoman" pitchFamily="16" charset="0"/>
                          <a:cs typeface="Lucida Sans Unicode" charset="0"/>
                        </a:rPr>
                        <a:t>Pokud není uvedeno jinak, uvedený materiál je z vlastních zdrojů autora</a:t>
                      </a:r>
                    </a:p>
                  </a:txBody>
                  <a:tcPr marL="36000" marR="36000" marT="62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14422"/>
            <a:ext cx="7772400" cy="2128853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FUTURE TIME</a:t>
            </a:r>
            <a:b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VYJADŘOVÁNÍ BUDOUCNOSTI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7290" y="3143248"/>
            <a:ext cx="64294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b="1" dirty="0" smtClean="0"/>
              <a:t>  WILL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b="1" dirty="0" smtClean="0"/>
              <a:t>  GOING TO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b="1" dirty="0" smtClean="0"/>
              <a:t>  PRESENT SIMPLE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b="1" dirty="0" smtClean="0"/>
              <a:t>  PRESENT CONTINUOUS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00108"/>
            <a:ext cx="8286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1)  BUDOUCÍ ČAS - WILL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8001056" cy="10156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u="sng" dirty="0" smtClean="0"/>
              <a:t>Tvoření: </a:t>
            </a:r>
          </a:p>
          <a:p>
            <a:r>
              <a:rPr lang="cs-CZ" sz="2000" dirty="0" smtClean="0"/>
              <a:t>Pomocné sloveso </a:t>
            </a:r>
            <a:r>
              <a:rPr lang="cs-CZ" sz="2000" b="1" dirty="0" err="1" smtClean="0"/>
              <a:t>will</a:t>
            </a:r>
            <a:r>
              <a:rPr lang="cs-CZ" sz="2000" b="1" dirty="0" smtClean="0"/>
              <a:t> (not) </a:t>
            </a:r>
            <a:r>
              <a:rPr lang="cs-CZ" sz="2000" dirty="0" smtClean="0"/>
              <a:t>+ infinitiv významového slovesa.</a:t>
            </a:r>
          </a:p>
          <a:p>
            <a:r>
              <a:rPr lang="cs-CZ" sz="2000" dirty="0" smtClean="0"/>
              <a:t>Složené tvary </a:t>
            </a:r>
            <a:r>
              <a:rPr lang="cs-CZ" sz="2000" b="1" dirty="0" smtClean="0"/>
              <a:t>'</a:t>
            </a:r>
            <a:r>
              <a:rPr lang="cs-CZ" sz="2000" b="1" dirty="0" err="1" smtClean="0"/>
              <a:t>ll</a:t>
            </a:r>
            <a:r>
              <a:rPr lang="cs-CZ" sz="2000" b="1" dirty="0" smtClean="0"/>
              <a:t> </a:t>
            </a:r>
            <a:r>
              <a:rPr lang="cs-CZ" sz="2000" dirty="0" smtClean="0"/>
              <a:t>a </a:t>
            </a:r>
            <a:r>
              <a:rPr lang="cs-CZ" sz="2000" b="1" dirty="0" err="1" smtClean="0"/>
              <a:t>won</a:t>
            </a:r>
            <a:r>
              <a:rPr lang="cs-CZ" sz="2000" b="1" dirty="0" smtClean="0"/>
              <a:t>'t 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3000372"/>
            <a:ext cx="82868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b="1" dirty="0" smtClean="0"/>
              <a:t>Momentální rozhodnutí něco udělat.</a:t>
            </a:r>
          </a:p>
          <a:p>
            <a:r>
              <a:rPr lang="cs-CZ" dirty="0" smtClean="0"/>
              <a:t>   </a:t>
            </a:r>
            <a:r>
              <a:rPr lang="cs-CZ" i="1" dirty="0" smtClean="0"/>
              <a:t>Př. 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tired</a:t>
            </a:r>
            <a:r>
              <a:rPr lang="cs-CZ" i="1" dirty="0" smtClean="0"/>
              <a:t>. I</a:t>
            </a:r>
            <a:r>
              <a:rPr lang="cs-CZ" b="1" i="1" dirty="0" smtClean="0">
                <a:solidFill>
                  <a:srgbClr val="FF0000"/>
                </a:solidFill>
              </a:rPr>
              <a:t>'</a:t>
            </a:r>
            <a:r>
              <a:rPr lang="cs-CZ" b="1" i="1" dirty="0" err="1" smtClean="0">
                <a:solidFill>
                  <a:srgbClr val="FF0000"/>
                </a:solidFill>
              </a:rPr>
              <a:t>ll</a:t>
            </a:r>
            <a:r>
              <a:rPr lang="cs-CZ" i="1" dirty="0" smtClean="0"/>
              <a:t> go to </a:t>
            </a:r>
            <a:r>
              <a:rPr lang="cs-CZ" i="1" dirty="0" err="1" smtClean="0"/>
              <a:t>bed</a:t>
            </a:r>
            <a:r>
              <a:rPr lang="cs-CZ" i="1" dirty="0" smtClean="0"/>
              <a:t>. – Jsem unavený. Půjdu si lehnout.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Předpověď založená na odhadu, úsudku, zkušenostech. </a:t>
            </a:r>
          </a:p>
          <a:p>
            <a:pPr>
              <a:buFont typeface="Arial" pitchFamily="34" charset="0"/>
              <a:buChar char="•"/>
            </a:pPr>
            <a:r>
              <a:rPr lang="cs-CZ" b="1" dirty="0"/>
              <a:t> </a:t>
            </a:r>
            <a:r>
              <a:rPr lang="cs-CZ" b="1" dirty="0" smtClean="0"/>
              <a:t> Ve spojení s výrazy „I </a:t>
            </a:r>
            <a:r>
              <a:rPr lang="cs-CZ" b="1" dirty="0" err="1" smtClean="0"/>
              <a:t>think</a:t>
            </a:r>
            <a:r>
              <a:rPr lang="cs-CZ" b="1" dirty="0" smtClean="0"/>
              <a:t>, I don't </a:t>
            </a:r>
            <a:r>
              <a:rPr lang="cs-CZ" b="1" dirty="0" err="1" smtClean="0"/>
              <a:t>think</a:t>
            </a:r>
            <a:r>
              <a:rPr lang="cs-CZ" b="1" dirty="0" smtClean="0"/>
              <a:t>“</a:t>
            </a:r>
          </a:p>
          <a:p>
            <a:r>
              <a:rPr lang="cs-CZ" dirty="0" smtClean="0"/>
              <a:t>   </a:t>
            </a:r>
            <a:r>
              <a:rPr lang="cs-CZ" i="1" dirty="0" smtClean="0"/>
              <a:t>Př. I </a:t>
            </a:r>
            <a:r>
              <a:rPr lang="cs-CZ" i="1" dirty="0" err="1" smtClean="0"/>
              <a:t>think</a:t>
            </a:r>
            <a:r>
              <a:rPr lang="cs-CZ" i="1" dirty="0" smtClean="0"/>
              <a:t>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won</a:t>
            </a:r>
            <a:r>
              <a:rPr lang="cs-CZ" b="1" i="1" dirty="0" smtClean="0">
                <a:solidFill>
                  <a:srgbClr val="FF0000"/>
                </a:solidFill>
              </a:rPr>
              <a:t>'t</a:t>
            </a:r>
            <a:r>
              <a:rPr lang="cs-CZ" i="1" dirty="0" smtClean="0"/>
              <a:t>  </a:t>
            </a:r>
            <a:r>
              <a:rPr lang="cs-CZ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. – Myslím, že se jim to nebude líbit.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Sliby, hrozby, nabídky a jiné reakce na vzniklou situaci.</a:t>
            </a:r>
          </a:p>
          <a:p>
            <a:r>
              <a:rPr lang="cs-CZ" dirty="0" smtClean="0"/>
              <a:t>   </a:t>
            </a:r>
            <a:r>
              <a:rPr lang="cs-CZ" i="1" dirty="0" smtClean="0"/>
              <a:t>Př. 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sorry</a:t>
            </a:r>
            <a:r>
              <a:rPr lang="cs-CZ" i="1" dirty="0" smtClean="0"/>
              <a:t>. I</a:t>
            </a:r>
            <a:r>
              <a:rPr lang="cs-CZ" b="1" i="1" dirty="0" smtClean="0">
                <a:solidFill>
                  <a:srgbClr val="FF0000"/>
                </a:solidFill>
              </a:rPr>
              <a:t>'</a:t>
            </a:r>
            <a:r>
              <a:rPr lang="cs-CZ" b="1" i="1" dirty="0" err="1" smtClean="0">
                <a:solidFill>
                  <a:srgbClr val="FF0000"/>
                </a:solidFill>
              </a:rPr>
              <a:t>ll</a:t>
            </a:r>
            <a:r>
              <a:rPr lang="cs-CZ" i="1" dirty="0" smtClean="0"/>
              <a:t> </a:t>
            </a:r>
            <a:r>
              <a:rPr lang="cs-CZ" i="1" dirty="0" err="1" smtClean="0"/>
              <a:t>never</a:t>
            </a:r>
            <a:r>
              <a:rPr lang="cs-CZ" i="1" dirty="0" smtClean="0"/>
              <a:t> do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again</a:t>
            </a:r>
            <a:r>
              <a:rPr lang="cs-CZ" i="1" dirty="0" smtClean="0"/>
              <a:t>. – Omlouvám se. Už to nikdy neudělám.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00108"/>
            <a:ext cx="8286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2</a:t>
            </a:r>
            <a:r>
              <a:rPr lang="cs-CZ" sz="2400" b="1" u="sng" dirty="0" smtClean="0"/>
              <a:t>)  VAZBA „TO BE GOING TO“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8001056" cy="10156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u="sng" dirty="0" smtClean="0"/>
              <a:t>Tvoření: </a:t>
            </a:r>
            <a:endParaRPr lang="cs-CZ" sz="2000" u="sng" dirty="0"/>
          </a:p>
          <a:p>
            <a:r>
              <a:rPr lang="cs-CZ" sz="2000" dirty="0" smtClean="0"/>
              <a:t>Příslušný tvar slovesa </a:t>
            </a:r>
            <a:r>
              <a:rPr lang="cs-CZ" sz="2000" b="1" dirty="0" smtClean="0"/>
              <a:t>„to </a:t>
            </a:r>
            <a:r>
              <a:rPr lang="cs-CZ" sz="2000" b="1" dirty="0" err="1" smtClean="0"/>
              <a:t>be</a:t>
            </a:r>
            <a:r>
              <a:rPr lang="cs-CZ" sz="2000" b="1" dirty="0" smtClean="0"/>
              <a:t>“ </a:t>
            </a:r>
            <a:r>
              <a:rPr lang="cs-CZ" sz="2000" dirty="0" smtClean="0"/>
              <a:t>+ </a:t>
            </a:r>
            <a:r>
              <a:rPr lang="cs-CZ" sz="2000" b="1" dirty="0" err="1" smtClean="0"/>
              <a:t>going</a:t>
            </a:r>
            <a:r>
              <a:rPr lang="cs-CZ" sz="2000" b="1" dirty="0" smtClean="0"/>
              <a:t> to</a:t>
            </a:r>
            <a:r>
              <a:rPr lang="cs-CZ" sz="2000" dirty="0" smtClean="0"/>
              <a:t> + infinitiv významového slovesa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596" y="3357562"/>
            <a:ext cx="85011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b="1" dirty="0" smtClean="0"/>
              <a:t>Záměr, plán, odhodlání do budoucnosti.</a:t>
            </a:r>
          </a:p>
          <a:p>
            <a:r>
              <a:rPr lang="cs-CZ" dirty="0" smtClean="0"/>
              <a:t>   </a:t>
            </a:r>
            <a:r>
              <a:rPr lang="cs-CZ" i="1" dirty="0" smtClean="0"/>
              <a:t>Př. I </a:t>
            </a:r>
            <a:r>
              <a:rPr lang="cs-CZ" b="1" i="1" dirty="0" err="1" smtClean="0">
                <a:solidFill>
                  <a:srgbClr val="FF0000"/>
                </a:solidFill>
              </a:rPr>
              <a:t>am</a:t>
            </a:r>
            <a:r>
              <a:rPr lang="cs-CZ" b="1" i="1" dirty="0" smtClean="0">
                <a:solidFill>
                  <a:srgbClr val="FF0000"/>
                </a:solidFill>
              </a:rPr>
              <a:t> not </a:t>
            </a:r>
            <a:r>
              <a:rPr lang="cs-CZ" b="1" i="1" dirty="0" err="1" smtClean="0">
                <a:solidFill>
                  <a:srgbClr val="FF0000"/>
                </a:solidFill>
              </a:rPr>
              <a:t>going</a:t>
            </a:r>
            <a:r>
              <a:rPr lang="cs-CZ" b="1" i="1" dirty="0" smtClean="0">
                <a:solidFill>
                  <a:srgbClr val="FF0000"/>
                </a:solidFill>
              </a:rPr>
              <a:t> to </a:t>
            </a:r>
            <a:r>
              <a:rPr lang="cs-CZ" b="1" i="1" dirty="0" err="1" smtClean="0">
                <a:solidFill>
                  <a:srgbClr val="FF0000"/>
                </a:solidFill>
              </a:rPr>
              <a:t>spend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/>
              <a:t>all</a:t>
            </a:r>
            <a:r>
              <a:rPr lang="cs-CZ" i="1" dirty="0" smtClean="0"/>
              <a:t> my money. – Neutratím všechny své peníze.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</a:t>
            </a:r>
            <a:r>
              <a:rPr lang="cs-CZ" i="1" dirty="0" err="1" smtClean="0"/>
              <a:t>Hannah</a:t>
            </a:r>
            <a:r>
              <a:rPr lang="cs-CZ" i="1" dirty="0" smtClean="0"/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is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going</a:t>
            </a:r>
            <a:r>
              <a:rPr lang="cs-CZ" b="1" i="1" dirty="0" smtClean="0">
                <a:solidFill>
                  <a:srgbClr val="FF0000"/>
                </a:solidFill>
              </a:rPr>
              <a:t> to </a:t>
            </a:r>
            <a:r>
              <a:rPr lang="cs-CZ" b="1" i="1" dirty="0" err="1" smtClean="0">
                <a:solidFill>
                  <a:srgbClr val="FF0000"/>
                </a:solidFill>
              </a:rPr>
              <a:t>marry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/>
              <a:t>Frank. – Hana si vezme Franka.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Předpověď na základě patrných znaků.</a:t>
            </a:r>
          </a:p>
          <a:p>
            <a:r>
              <a:rPr lang="cs-CZ" i="1" dirty="0" smtClean="0"/>
              <a:t>    Př. Look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those</a:t>
            </a:r>
            <a:r>
              <a:rPr lang="cs-CZ" i="1" dirty="0" smtClean="0"/>
              <a:t> </a:t>
            </a:r>
            <a:r>
              <a:rPr lang="cs-CZ" i="1" dirty="0" err="1" smtClean="0"/>
              <a:t>clouds</a:t>
            </a:r>
            <a:r>
              <a:rPr lang="cs-CZ" i="1" dirty="0" smtClean="0"/>
              <a:t>!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is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going</a:t>
            </a:r>
            <a:r>
              <a:rPr lang="cs-CZ" b="1" i="1" dirty="0" smtClean="0">
                <a:solidFill>
                  <a:srgbClr val="FF0000"/>
                </a:solidFill>
              </a:rPr>
              <a:t> to </a:t>
            </a:r>
            <a:r>
              <a:rPr lang="cs-CZ" b="1" i="1" dirty="0" err="1" smtClean="0">
                <a:solidFill>
                  <a:srgbClr val="FF0000"/>
                </a:solidFill>
              </a:rPr>
              <a:t>rain</a:t>
            </a:r>
            <a:r>
              <a:rPr lang="cs-CZ" i="1" dirty="0" smtClean="0"/>
              <a:t>. – 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Podívej na ty mraky! Bude pršet.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00108"/>
            <a:ext cx="8286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3)  PRESENT SIMPLE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8001056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u="sng" dirty="0" smtClean="0"/>
              <a:t>Tvoření: </a:t>
            </a:r>
            <a:endParaRPr lang="cs-CZ" sz="2000" u="sng" dirty="0"/>
          </a:p>
          <a:p>
            <a:r>
              <a:rPr lang="cs-CZ" sz="2000" dirty="0" smtClean="0"/>
              <a:t>Příslušný tvar významového slovesa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596" y="2857496"/>
            <a:ext cx="8501122" cy="2950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b="1" dirty="0" smtClean="0"/>
              <a:t>Mluvíme-li o rozvrhu, otevíracích hodinách nebo jízdním řádu (tzv. „</a:t>
            </a:r>
            <a:r>
              <a:rPr lang="cs-CZ" b="1" dirty="0" err="1" smtClean="0"/>
              <a:t>timetables</a:t>
            </a:r>
            <a:r>
              <a:rPr lang="cs-CZ" b="1" dirty="0" smtClean="0"/>
              <a:t>“)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  </a:t>
            </a:r>
            <a:r>
              <a:rPr lang="cs-CZ" i="1" dirty="0" smtClean="0"/>
              <a:t>Př.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train</a:t>
            </a:r>
            <a:r>
              <a:rPr lang="cs-CZ" i="1" dirty="0" smtClean="0"/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arrives</a:t>
            </a:r>
            <a:r>
              <a:rPr lang="cs-CZ" i="1" dirty="0" smtClean="0"/>
              <a:t> </a:t>
            </a:r>
            <a:r>
              <a:rPr lang="cs-CZ" i="1" dirty="0" err="1" smtClean="0"/>
              <a:t>here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06:55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leaves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07:00. - </a:t>
            </a:r>
          </a:p>
          <a:p>
            <a:pPr>
              <a:lnSpc>
                <a:spcPct val="150000"/>
              </a:lnSpc>
            </a:pPr>
            <a:r>
              <a:rPr lang="cs-CZ" i="1" dirty="0"/>
              <a:t> </a:t>
            </a:r>
            <a:r>
              <a:rPr lang="cs-CZ" i="1" dirty="0" smtClean="0"/>
              <a:t>         Ten vlak sem přijede v 6.55 a odjede v 7.00.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i="1" dirty="0" err="1" smtClean="0"/>
              <a:t>The</a:t>
            </a:r>
            <a:r>
              <a:rPr lang="cs-CZ" i="1" dirty="0" smtClean="0"/>
              <a:t> film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starts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8 o'</a:t>
            </a:r>
            <a:r>
              <a:rPr lang="cs-CZ" i="1" dirty="0" err="1" smtClean="0"/>
              <a:t>clock</a:t>
            </a:r>
            <a:r>
              <a:rPr lang="cs-CZ" i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i="1" dirty="0"/>
              <a:t> </a:t>
            </a:r>
            <a:r>
              <a:rPr lang="cs-CZ" i="1" dirty="0" smtClean="0"/>
              <a:t>         Ten film začíná v 8 hodin.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00108"/>
            <a:ext cx="8286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4</a:t>
            </a:r>
            <a:r>
              <a:rPr lang="cs-CZ" sz="2400" b="1" u="sng" dirty="0" smtClean="0"/>
              <a:t>)  PRESENT CONTINUOUS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8001056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u="sng" dirty="0" smtClean="0"/>
              <a:t>Tvoření: </a:t>
            </a:r>
            <a:endParaRPr lang="cs-CZ" sz="2000" u="sng" dirty="0"/>
          </a:p>
          <a:p>
            <a:r>
              <a:rPr lang="cs-CZ" sz="2000" dirty="0" smtClean="0"/>
              <a:t>Příslušný tvar slovesa </a:t>
            </a:r>
            <a:r>
              <a:rPr lang="cs-CZ" sz="2000" b="1" dirty="0" smtClean="0"/>
              <a:t>„to </a:t>
            </a:r>
            <a:r>
              <a:rPr lang="cs-CZ" sz="2000" b="1" dirty="0" err="1" smtClean="0"/>
              <a:t>be</a:t>
            </a:r>
            <a:r>
              <a:rPr lang="cs-CZ" sz="2000" b="1" dirty="0" smtClean="0"/>
              <a:t>“ </a:t>
            </a:r>
            <a:r>
              <a:rPr lang="cs-CZ" sz="2000" dirty="0" smtClean="0"/>
              <a:t>+ -</a:t>
            </a:r>
            <a:r>
              <a:rPr lang="cs-CZ" sz="2000" dirty="0" err="1" smtClean="0"/>
              <a:t>ingový</a:t>
            </a:r>
            <a:r>
              <a:rPr lang="cs-CZ" sz="2000" dirty="0" smtClean="0"/>
              <a:t> tvar významového slovesa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596" y="2857496"/>
            <a:ext cx="8501122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b="1" dirty="0" smtClean="0"/>
              <a:t>Již domluvený nebo naplánovaný děj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   (hlavně je-li ve větě přesnější určení místa nebo času)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  </a:t>
            </a:r>
            <a:r>
              <a:rPr lang="cs-CZ" i="1" dirty="0" smtClean="0"/>
              <a:t>Př. I </a:t>
            </a:r>
            <a:r>
              <a:rPr lang="cs-CZ" b="1" i="1" dirty="0" err="1" smtClean="0">
                <a:solidFill>
                  <a:srgbClr val="FF0000"/>
                </a:solidFill>
              </a:rPr>
              <a:t>am</a:t>
            </a:r>
            <a:r>
              <a:rPr lang="cs-CZ" b="1" i="1" dirty="0" smtClean="0">
                <a:solidFill>
                  <a:srgbClr val="FF0000"/>
                </a:solidFill>
              </a:rPr>
              <a:t> meeting </a:t>
            </a:r>
            <a:r>
              <a:rPr lang="cs-CZ" i="1" dirty="0" smtClean="0"/>
              <a:t>Petra </a:t>
            </a:r>
            <a:r>
              <a:rPr lang="cs-CZ" i="1" dirty="0" err="1" smtClean="0"/>
              <a:t>at</a:t>
            </a:r>
            <a:r>
              <a:rPr lang="cs-CZ" i="1" dirty="0" smtClean="0"/>
              <a:t> 2 </a:t>
            </a:r>
            <a:r>
              <a:rPr lang="cs-CZ" i="1" dirty="0" err="1" smtClean="0"/>
              <a:t>p.m</a:t>
            </a:r>
            <a:r>
              <a:rPr lang="cs-CZ" i="1" dirty="0" smtClean="0"/>
              <a:t>. - </a:t>
            </a:r>
          </a:p>
          <a:p>
            <a:pPr>
              <a:lnSpc>
                <a:spcPct val="150000"/>
              </a:lnSpc>
            </a:pPr>
            <a:r>
              <a:rPr lang="cs-CZ" i="1" dirty="0"/>
              <a:t> </a:t>
            </a:r>
            <a:r>
              <a:rPr lang="cs-CZ" i="1" dirty="0" smtClean="0"/>
              <a:t>         Setkám se s Petrou ve 2 hodiny odpoledne.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en-US" i="1" dirty="0" smtClean="0"/>
              <a:t>He</a:t>
            </a:r>
            <a:r>
              <a:rPr lang="en-US" b="1" i="1" dirty="0" smtClean="0">
                <a:solidFill>
                  <a:srgbClr val="FF0000"/>
                </a:solidFill>
              </a:rPr>
              <a:t>'s</a:t>
            </a:r>
            <a:r>
              <a:rPr lang="en-US" i="1" dirty="0" smtClean="0"/>
              <a:t> </a:t>
            </a:r>
            <a:r>
              <a:rPr lang="en-US" b="1" i="1" dirty="0" smtClean="0">
                <a:solidFill>
                  <a:srgbClr val="FF0000"/>
                </a:solidFill>
              </a:rPr>
              <a:t>picking</a:t>
            </a:r>
            <a:r>
              <a:rPr lang="en-US" i="1" dirty="0" smtClean="0"/>
              <a:t> me up at the airport.</a:t>
            </a:r>
            <a:r>
              <a:rPr lang="cs-CZ" i="1" dirty="0" smtClean="0"/>
              <a:t> </a:t>
            </a:r>
            <a:r>
              <a:rPr lang="cs-CZ" dirty="0" smtClean="0"/>
              <a:t>- </a:t>
            </a:r>
            <a:endParaRPr lang="cs-CZ" i="1" dirty="0" smtClean="0"/>
          </a:p>
          <a:p>
            <a:pPr>
              <a:lnSpc>
                <a:spcPct val="150000"/>
              </a:lnSpc>
            </a:pPr>
            <a:r>
              <a:rPr lang="cs-CZ" i="1" dirty="0"/>
              <a:t> </a:t>
            </a:r>
            <a:r>
              <a:rPr lang="cs-CZ" i="1" dirty="0" smtClean="0"/>
              <a:t>        Vyzvedne mě na letišti.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8286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Přeložte věty a použijte vhodný způsob vyjádření budoucnosti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80010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budeš dělat, až vyjdeš ze školy?</a:t>
            </a:r>
          </a:p>
          <a:p>
            <a:endParaRPr lang="cs-CZ" sz="2000" dirty="0"/>
          </a:p>
          <a:p>
            <a:r>
              <a:rPr lang="cs-CZ" sz="2000" dirty="0" smtClean="0"/>
              <a:t>Podívej, Eva usnula. Přikryji ji dekou. </a:t>
            </a:r>
          </a:p>
          <a:p>
            <a:endParaRPr lang="cs-CZ" sz="2000" dirty="0"/>
          </a:p>
          <a:p>
            <a:r>
              <a:rPr lang="cs-CZ" sz="2000" dirty="0" err="1" smtClean="0"/>
              <a:t>Chris</a:t>
            </a:r>
            <a:r>
              <a:rPr lang="cs-CZ" sz="2000" dirty="0" smtClean="0"/>
              <a:t> přijde na večeři dnes v půl deváté.</a:t>
            </a:r>
          </a:p>
          <a:p>
            <a:endParaRPr lang="cs-CZ" sz="2000" dirty="0"/>
          </a:p>
          <a:p>
            <a:r>
              <a:rPr lang="cs-CZ" sz="2000" dirty="0" smtClean="0"/>
              <a:t>Myslím si, že Petr opět přijde pozdě.</a:t>
            </a:r>
          </a:p>
          <a:p>
            <a:endParaRPr lang="cs-CZ" sz="2000" dirty="0"/>
          </a:p>
          <a:p>
            <a:r>
              <a:rPr lang="cs-CZ" sz="2000" dirty="0" smtClean="0"/>
              <a:t>Náš autobus odjíždí v 6.45 z osmého nástupiště.</a:t>
            </a:r>
          </a:p>
          <a:p>
            <a:endParaRPr lang="cs-CZ" sz="2000" dirty="0"/>
          </a:p>
          <a:p>
            <a:r>
              <a:rPr lang="cs-CZ" sz="2000" dirty="0" smtClean="0"/>
              <a:t>Ta čínská restaurace otevírá v 10 hodin dopoledne.</a:t>
            </a:r>
          </a:p>
          <a:p>
            <a:endParaRPr lang="cs-CZ" sz="2000" dirty="0" smtClean="0"/>
          </a:p>
        </p:txBody>
      </p:sp>
      <p:pic>
        <p:nvPicPr>
          <p:cNvPr id="6" name="Obrázek 5" descr="MH900064969.JPG"/>
          <p:cNvPicPr>
            <a:picLocks noChangeAspect="1"/>
          </p:cNvPicPr>
          <p:nvPr/>
        </p:nvPicPr>
        <p:blipFill>
          <a:blip r:embed="rId2" cstate="print"/>
          <a:srcRect l="23259" r="24422"/>
          <a:stretch>
            <a:fillRect/>
          </a:stretch>
        </p:blipFill>
        <p:spPr>
          <a:xfrm>
            <a:off x="7143768" y="3643314"/>
            <a:ext cx="1457640" cy="27860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8286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Řešení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800105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budeš dělat, až vyjdeš ze školy?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What</a:t>
            </a:r>
            <a:r>
              <a:rPr lang="cs-CZ" sz="2000" b="1" dirty="0" smtClean="0">
                <a:solidFill>
                  <a:srgbClr val="FF0000"/>
                </a:solidFill>
              </a:rPr>
              <a:t> are </a:t>
            </a:r>
            <a:r>
              <a:rPr lang="cs-CZ" sz="2000" b="1" dirty="0" err="1" smtClean="0">
                <a:solidFill>
                  <a:srgbClr val="FF0000"/>
                </a:solidFill>
              </a:rPr>
              <a:t>you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going</a:t>
            </a:r>
            <a:r>
              <a:rPr lang="cs-CZ" sz="2000" b="1" dirty="0" smtClean="0">
                <a:solidFill>
                  <a:srgbClr val="FF0000"/>
                </a:solidFill>
              </a:rPr>
              <a:t> to do </a:t>
            </a:r>
            <a:r>
              <a:rPr lang="cs-CZ" sz="2000" b="1" dirty="0" err="1" smtClean="0">
                <a:solidFill>
                  <a:srgbClr val="FF0000"/>
                </a:solidFill>
              </a:rPr>
              <a:t>when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you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leave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school</a:t>
            </a:r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Podívej, Eva usnula. Přikryju ji dekou.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Look, Eva </a:t>
            </a:r>
            <a:r>
              <a:rPr lang="cs-CZ" sz="2000" b="1" dirty="0" err="1" smtClean="0">
                <a:solidFill>
                  <a:srgbClr val="FF0000"/>
                </a:solidFill>
              </a:rPr>
              <a:t>fell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asleep</a:t>
            </a:r>
            <a:r>
              <a:rPr lang="cs-CZ" sz="2000" b="1" dirty="0" smtClean="0">
                <a:solidFill>
                  <a:srgbClr val="FF0000"/>
                </a:solidFill>
              </a:rPr>
              <a:t>! I </a:t>
            </a:r>
            <a:r>
              <a:rPr lang="cs-CZ" sz="2000" b="1" dirty="0" err="1" smtClean="0">
                <a:solidFill>
                  <a:srgbClr val="FF0000"/>
                </a:solidFill>
              </a:rPr>
              <a:t>will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cover</a:t>
            </a:r>
            <a:r>
              <a:rPr lang="cs-CZ" sz="2000" b="1" dirty="0" smtClean="0">
                <a:solidFill>
                  <a:srgbClr val="FF0000"/>
                </a:solidFill>
              </a:rPr>
              <a:t> her </a:t>
            </a:r>
            <a:r>
              <a:rPr lang="cs-CZ" sz="2000" b="1" dirty="0" err="1" smtClean="0">
                <a:solidFill>
                  <a:srgbClr val="FF0000"/>
                </a:solidFill>
              </a:rPr>
              <a:t>with</a:t>
            </a:r>
            <a:r>
              <a:rPr lang="cs-CZ" sz="2000" b="1" dirty="0" smtClean="0">
                <a:solidFill>
                  <a:srgbClr val="FF0000"/>
                </a:solidFill>
              </a:rPr>
              <a:t> a blanket.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err="1" smtClean="0"/>
              <a:t>Chris</a:t>
            </a:r>
            <a:r>
              <a:rPr lang="cs-CZ" sz="2000" dirty="0"/>
              <a:t> </a:t>
            </a:r>
            <a:r>
              <a:rPr lang="cs-CZ" sz="2000" dirty="0" smtClean="0"/>
              <a:t>přijde na večeři dnes v půl deváté.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Chris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coming</a:t>
            </a:r>
            <a:r>
              <a:rPr lang="cs-CZ" sz="2000" b="1" dirty="0" smtClean="0">
                <a:solidFill>
                  <a:srgbClr val="FF0000"/>
                </a:solidFill>
              </a:rPr>
              <a:t> to </a:t>
            </a:r>
            <a:r>
              <a:rPr lang="cs-CZ" sz="2000" b="1" dirty="0" err="1" smtClean="0">
                <a:solidFill>
                  <a:srgbClr val="FF0000"/>
                </a:solidFill>
              </a:rPr>
              <a:t>dinner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tonight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at</a:t>
            </a:r>
            <a:r>
              <a:rPr lang="cs-CZ" sz="2000" b="1" dirty="0" smtClean="0">
                <a:solidFill>
                  <a:srgbClr val="FF0000"/>
                </a:solidFill>
              </a:rPr>
              <a:t> half past </a:t>
            </a:r>
            <a:r>
              <a:rPr lang="cs-CZ" sz="2000" b="1" dirty="0" err="1" smtClean="0">
                <a:solidFill>
                  <a:srgbClr val="FF0000"/>
                </a:solidFill>
              </a:rPr>
              <a:t>eight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Myslím si, že Petr opět přijde pozdě.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I </a:t>
            </a:r>
            <a:r>
              <a:rPr lang="cs-CZ" sz="2000" b="1" dirty="0" err="1" smtClean="0">
                <a:solidFill>
                  <a:srgbClr val="FF0000"/>
                </a:solidFill>
              </a:rPr>
              <a:t>think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that</a:t>
            </a:r>
            <a:r>
              <a:rPr lang="cs-CZ" sz="2000" b="1" dirty="0" smtClean="0">
                <a:solidFill>
                  <a:srgbClr val="FF0000"/>
                </a:solidFill>
              </a:rPr>
              <a:t> Peter </a:t>
            </a:r>
            <a:r>
              <a:rPr lang="cs-CZ" sz="2000" b="1" dirty="0" err="1" smtClean="0">
                <a:solidFill>
                  <a:srgbClr val="FF0000"/>
                </a:solidFill>
              </a:rPr>
              <a:t>will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late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again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Náš autobus odjíždí v 6.45 z osmého nástupiště.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Our</a:t>
            </a:r>
            <a:r>
              <a:rPr lang="cs-CZ" sz="2000" b="1" dirty="0" smtClean="0">
                <a:solidFill>
                  <a:srgbClr val="FF0000"/>
                </a:solidFill>
              </a:rPr>
              <a:t> bus </a:t>
            </a:r>
            <a:r>
              <a:rPr lang="cs-CZ" sz="2000" b="1" dirty="0" err="1" smtClean="0">
                <a:solidFill>
                  <a:srgbClr val="FF0000"/>
                </a:solidFill>
              </a:rPr>
              <a:t>leaves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at</a:t>
            </a:r>
            <a:r>
              <a:rPr lang="cs-CZ" sz="2000" b="1" dirty="0" smtClean="0">
                <a:solidFill>
                  <a:srgbClr val="FF0000"/>
                </a:solidFill>
              </a:rPr>
              <a:t> 6:45 </a:t>
            </a:r>
            <a:r>
              <a:rPr lang="cs-CZ" sz="2000" b="1" dirty="0" err="1" smtClean="0">
                <a:solidFill>
                  <a:srgbClr val="FF0000"/>
                </a:solidFill>
              </a:rPr>
              <a:t>from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platform</a:t>
            </a:r>
            <a:r>
              <a:rPr lang="cs-CZ" sz="2000" b="1" dirty="0" smtClean="0">
                <a:solidFill>
                  <a:srgbClr val="FF0000"/>
                </a:solidFill>
              </a:rPr>
              <a:t> 8.</a:t>
            </a:r>
          </a:p>
          <a:p>
            <a:r>
              <a:rPr lang="cs-CZ" sz="2000" dirty="0" smtClean="0"/>
              <a:t>Ta čínská restaurace otevírá v 10 hodin dopoledne.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Chinese</a:t>
            </a:r>
            <a:r>
              <a:rPr lang="cs-CZ" sz="2000" b="1" dirty="0" smtClean="0">
                <a:solidFill>
                  <a:srgbClr val="FF0000"/>
                </a:solidFill>
              </a:rPr>
              <a:t> restaurant </a:t>
            </a:r>
            <a:r>
              <a:rPr lang="cs-CZ" sz="2000" b="1" dirty="0" err="1" smtClean="0">
                <a:solidFill>
                  <a:srgbClr val="FF0000"/>
                </a:solidFill>
              </a:rPr>
              <a:t>opens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at</a:t>
            </a:r>
            <a:r>
              <a:rPr lang="cs-CZ" sz="2000" b="1" dirty="0" smtClean="0">
                <a:solidFill>
                  <a:srgbClr val="FF0000"/>
                </a:solidFill>
              </a:rPr>
              <a:t> 10 a.m.</a:t>
            </a:r>
          </a:p>
          <a:p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4" name="Obrázek 3" descr="MH900064969.JPG"/>
          <p:cNvPicPr>
            <a:picLocks noChangeAspect="1"/>
          </p:cNvPicPr>
          <p:nvPr/>
        </p:nvPicPr>
        <p:blipFill>
          <a:blip r:embed="rId2" cstate="print"/>
          <a:srcRect l="23259" r="24422"/>
          <a:stretch>
            <a:fillRect/>
          </a:stretch>
        </p:blipFill>
        <p:spPr>
          <a:xfrm>
            <a:off x="7143768" y="3643314"/>
            <a:ext cx="1457640" cy="27860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00100" y="2714620"/>
            <a:ext cx="72152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Zdroj ilustrací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63</TotalTime>
  <Words>688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Prezentace aplikace PowerPoint</vt:lpstr>
      <vt:lpstr>FUTURE TIME VYJADŘOVÁNÍ BUDOUCNOSTI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Jana Strouhalová</cp:lastModifiedBy>
  <cp:revision>29</cp:revision>
  <dcterms:created xsi:type="dcterms:W3CDTF">2013-07-22T11:19:55Z</dcterms:created>
  <dcterms:modified xsi:type="dcterms:W3CDTF">2013-10-30T07:49:20Z</dcterms:modified>
</cp:coreProperties>
</file>