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C5FC-24D3-4148-B782-5FCB05C47BE4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327BA36-AE9B-4F91-BA8E-E52F8CAA95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C5FC-24D3-4148-B782-5FCB05C47BE4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327BA36-AE9B-4F91-BA8E-E52F8CAA95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C5FC-24D3-4148-B782-5FCB05C47BE4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327BA36-AE9B-4F91-BA8E-E52F8CAA95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BB8C5FC-24D3-4148-B782-5FCB05C47BE4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7BA36-AE9B-4F91-BA8E-E52F8CAA95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C5FC-24D3-4148-B782-5FCB05C47BE4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327BA36-AE9B-4F91-BA8E-E52F8CAA95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C5FC-24D3-4148-B782-5FCB05C47BE4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327BA36-AE9B-4F91-BA8E-E52F8CAA95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C5FC-24D3-4148-B782-5FCB05C47BE4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327BA36-AE9B-4F91-BA8E-E52F8CAA95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327BA36-AE9B-4F91-BA8E-E52F8CAA95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C5FC-24D3-4148-B782-5FCB05C47BE4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327BA36-AE9B-4F91-BA8E-E52F8CAA95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BB8C5FC-24D3-4148-B782-5FCB05C47BE4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C5FC-24D3-4148-B782-5FCB05C47BE4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7BA36-AE9B-4F91-BA8E-E52F8CAA95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327BA36-AE9B-4F91-BA8E-E52F8CAA95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C5FC-24D3-4148-B782-5FCB05C47BE4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BB8C5FC-24D3-4148-B782-5FCB05C47BE4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327BA36-AE9B-4F91-BA8E-E52F8CAA95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 txBox="1">
            <a:spLocks noChangeArrowheads="1"/>
          </p:cNvSpPr>
          <p:nvPr/>
        </p:nvSpPr>
        <p:spPr>
          <a:xfrm>
            <a:off x="571472" y="714356"/>
            <a:ext cx="8099425" cy="5324475"/>
          </a:xfrm>
          <a:prstGeom prst="rect">
            <a:avLst/>
          </a:prstGeom>
        </p:spPr>
        <p:txBody>
          <a:bodyPr vert="horz" lIns="0" tIns="0" rIns="0" bIns="0" anchor="ctr">
            <a:normAutofit/>
          </a:bodyPr>
          <a:lstStyle/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Integrovaná střední škola v Semilech</a:t>
            </a:r>
            <a:b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28. října 607</a:t>
            </a:r>
            <a:r>
              <a:rPr kumimoji="0" lang="cs-CZ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</a:t>
            </a:r>
            <a:r>
              <a:rPr kumimoji="0" lang="ru-RU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 513 01  Semily</a:t>
            </a: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4660" y="1074718"/>
            <a:ext cx="7929562" cy="16891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3610" y="3954443"/>
            <a:ext cx="1800225" cy="2143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2"/>
          <p:cNvGraphicFramePr>
            <a:graphicFrameLocks noGrp="1"/>
          </p:cNvGraphicFramePr>
          <p:nvPr/>
        </p:nvGraphicFramePr>
        <p:xfrm>
          <a:off x="762000" y="563563"/>
          <a:ext cx="7721600" cy="5065726"/>
        </p:xfrm>
        <a:graphic>
          <a:graphicData uri="http://schemas.openxmlformats.org/drawingml/2006/table">
            <a:tbl>
              <a:tblPr/>
              <a:tblGrid>
                <a:gridCol w="3849688"/>
                <a:gridCol w="3871912"/>
              </a:tblGrid>
              <a:tr h="4064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Číslo projektu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CZ.1.07/1.5.00/34.0240</a:t>
                      </a: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Číslo materiálu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VY_32_INOVACE_10_3_14/20</a:t>
                      </a:r>
                      <a:endParaRPr kumimoji="0" lang="ru-RU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2618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Název školy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Integrovaná střední škola v Semilech </a:t>
                      </a:r>
                      <a:b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</a:b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28. října 607  513 01 Semily</a:t>
                      </a:r>
                    </a:p>
                  </a:txBody>
                  <a:tcPr marL="90000" marR="90000" marT="135252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84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Autor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Bc. Jana Strouhalová</a:t>
                      </a: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88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Tematický celek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AJ —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Passive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voice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7623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Ročník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Všechny ročníky SOU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i SŠ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508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Datum tvorby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20.8.2013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7620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Anotace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Materiál slouží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vysvětlení a procvičení tvoření trpného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rodu, jeho specifik odlišných od češtiny. Vysvětlen je rozdíl v tvoření příčestí trpného u sloves pravidelných a nepravidelných, a samotnému tvoření pasiva v čase přítomném, minulém, předpřítomném i budoucím. V závěru výukového materiálu je doplňovací cvičení (s uvedenými správnými odpověďmi), který může sloužit k ověření znalostí studentů.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Metodický pokyn</a:t>
                      </a:r>
                    </a:p>
                  </a:txBody>
                  <a:tcPr marL="90000" marR="90000" marT="135252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35252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Group 68"/>
          <p:cNvGraphicFramePr>
            <a:graphicFrameLocks noGrp="1"/>
          </p:cNvGraphicFramePr>
          <p:nvPr/>
        </p:nvGraphicFramePr>
        <p:xfrm>
          <a:off x="720725" y="5621338"/>
          <a:ext cx="7280299" cy="349250"/>
        </p:xfrm>
        <a:graphic>
          <a:graphicData uri="http://schemas.openxmlformats.org/drawingml/2006/table">
            <a:tbl>
              <a:tblPr/>
              <a:tblGrid>
                <a:gridCol w="7280299"/>
              </a:tblGrid>
              <a:tr h="349250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NewRoman" pitchFamily="16" charset="0"/>
                          <a:cs typeface="Lucida Sans Unicode" charset="0"/>
                        </a:rPr>
                        <a:t>Pokud není uvedeno jinak, uvedený materiál je z vlastních zdrojů autora</a:t>
                      </a:r>
                    </a:p>
                  </a:txBody>
                  <a:tcPr marL="36000" marR="36000" marT="62640" marB="36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7290" y="785794"/>
            <a:ext cx="6429420" cy="54058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>
                <a:solidFill>
                  <a:schemeClr val="accent3">
                    <a:lumMod val="50000"/>
                  </a:schemeClr>
                </a:solidFill>
              </a:rPr>
              <a:t>PASSIVE VOICE</a:t>
            </a:r>
          </a:p>
          <a:p>
            <a:pPr algn="ctr"/>
            <a:endParaRPr lang="cs-CZ" sz="3600" b="1" u="sng" dirty="0">
              <a:solidFill>
                <a:schemeClr val="accent3">
                  <a:lumMod val="50000"/>
                </a:schemeClr>
              </a:solidFill>
            </a:endParaRPr>
          </a:p>
          <a:p>
            <a:pPr algn="ctr"/>
            <a:r>
              <a:rPr lang="cs-CZ" sz="3600" b="1" u="sng" dirty="0" smtClean="0">
                <a:solidFill>
                  <a:schemeClr val="accent3">
                    <a:lumMod val="50000"/>
                  </a:schemeClr>
                </a:solidFill>
              </a:rPr>
              <a:t>TRPNÝ ROD</a:t>
            </a:r>
          </a:p>
          <a:p>
            <a:pPr algn="ctr"/>
            <a:endParaRPr lang="cs-CZ" sz="3600" b="1" u="sng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just"/>
            <a:r>
              <a:rPr lang="cs-CZ" sz="2400" dirty="0" smtClean="0"/>
              <a:t>Trpný rod se v angličtině používá mnohem častěji, než v češtině. </a:t>
            </a:r>
          </a:p>
          <a:p>
            <a:pPr algn="just"/>
            <a:endParaRPr lang="cs-CZ" sz="2400" dirty="0" smtClean="0"/>
          </a:p>
          <a:p>
            <a:pPr algn="just"/>
            <a:r>
              <a:rPr lang="cs-CZ" sz="2400" dirty="0" smtClean="0"/>
              <a:t>Používá se v případě, že samotný děj je pro mluvčího důležitější, než činitel děje. </a:t>
            </a:r>
          </a:p>
          <a:p>
            <a:pPr algn="just"/>
            <a:endParaRPr lang="cs-CZ" sz="2400" dirty="0" smtClean="0"/>
          </a:p>
          <a:p>
            <a:pPr algn="just"/>
            <a:r>
              <a:rPr lang="cs-CZ" sz="2400" dirty="0" smtClean="0"/>
              <a:t>Chceme-li v trpném rodě přeci jenom činitele děje zmínit, zpravidla bývá za předložkou </a:t>
            </a:r>
            <a:r>
              <a:rPr lang="cs-CZ" sz="2400" b="1" dirty="0" smtClean="0"/>
              <a:t>by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928670"/>
            <a:ext cx="7929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Tvoření:</a:t>
            </a:r>
            <a:endParaRPr lang="cs-CZ" u="sng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71604" y="1714488"/>
          <a:ext cx="6096000" cy="323088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2428892"/>
                <a:gridCol w="761984"/>
                <a:gridCol w="290512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Sloveso „to </a:t>
                      </a:r>
                      <a:r>
                        <a:rPr lang="cs-CZ" sz="2000" dirty="0" err="1" smtClean="0"/>
                        <a:t>be</a:t>
                      </a:r>
                      <a:r>
                        <a:rPr lang="cs-CZ" sz="2000" dirty="0" smtClean="0"/>
                        <a:t>“</a:t>
                      </a:r>
                    </a:p>
                    <a:p>
                      <a:endParaRPr lang="cs-CZ" sz="2000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000" dirty="0" smtClean="0"/>
                        <a:t>+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Příčestí trpné</a:t>
                      </a:r>
                    </a:p>
                    <a:p>
                      <a:r>
                        <a:rPr lang="cs-CZ" sz="2000" dirty="0" smtClean="0"/>
                        <a:t>Past </a:t>
                      </a:r>
                      <a:r>
                        <a:rPr lang="cs-CZ" sz="2000" dirty="0" err="1" smtClean="0"/>
                        <a:t>participle</a:t>
                      </a:r>
                      <a:endParaRPr lang="cs-CZ" sz="2000" dirty="0" smtClean="0"/>
                    </a:p>
                    <a:p>
                      <a:endParaRPr lang="cs-CZ" sz="2000" b="1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v příslušném čase</a:t>
                      </a:r>
                    </a:p>
                    <a:p>
                      <a:endParaRPr lang="cs-CZ" sz="2000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40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cs-CZ" sz="2000" baseline="0" dirty="0" smtClean="0"/>
                        <a:t>  </a:t>
                      </a:r>
                      <a:r>
                        <a:rPr lang="cs-CZ" sz="2000" dirty="0" smtClean="0"/>
                        <a:t>u pravidelných sloves koncovka </a:t>
                      </a:r>
                      <a:r>
                        <a:rPr lang="cs-CZ" sz="2000" b="1" dirty="0" smtClean="0"/>
                        <a:t>–</a:t>
                      </a:r>
                      <a:r>
                        <a:rPr lang="cs-CZ" sz="2000" b="1" dirty="0" err="1" smtClean="0"/>
                        <a:t>ed</a:t>
                      </a:r>
                      <a:endParaRPr lang="cs-CZ" sz="2000" b="1" dirty="0" smtClean="0"/>
                    </a:p>
                    <a:p>
                      <a:pPr>
                        <a:buFont typeface="Arial" pitchFamily="34" charset="0"/>
                        <a:buChar char="•"/>
                      </a:pPr>
                      <a:endParaRPr lang="cs-CZ" sz="2000" dirty="0" smtClean="0"/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cs-CZ" sz="2000" baseline="0" dirty="0" smtClean="0"/>
                        <a:t>  u </a:t>
                      </a:r>
                      <a:r>
                        <a:rPr lang="cs-CZ" sz="2000" dirty="0" smtClean="0"/>
                        <a:t>nepravidelných sloves třetí tvar : </a:t>
                      </a:r>
                      <a:r>
                        <a:rPr lang="cs-CZ" sz="2000" i="1" dirty="0" err="1" smtClean="0"/>
                        <a:t>done</a:t>
                      </a:r>
                      <a:r>
                        <a:rPr lang="cs-CZ" sz="2000" i="1" dirty="0" smtClean="0"/>
                        <a:t>, </a:t>
                      </a:r>
                      <a:r>
                        <a:rPr lang="cs-CZ" sz="2000" i="1" dirty="0" err="1" smtClean="0"/>
                        <a:t>built</a:t>
                      </a:r>
                      <a:r>
                        <a:rPr lang="cs-CZ" sz="2000" i="1" dirty="0" smtClean="0"/>
                        <a:t>, </a:t>
                      </a:r>
                      <a:r>
                        <a:rPr lang="cs-CZ" sz="2000" i="1" dirty="0" err="1" smtClean="0"/>
                        <a:t>taken</a:t>
                      </a:r>
                      <a:r>
                        <a:rPr lang="cs-CZ" sz="2000" i="1" dirty="0" smtClean="0"/>
                        <a:t>…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endParaRPr lang="cs-CZ" sz="2000" i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714356"/>
            <a:ext cx="79296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1)  PŘÍTOMNÝ ČAS</a:t>
            </a:r>
            <a:endParaRPr lang="cs-CZ" sz="2000" b="1" u="sng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42910" y="2000240"/>
          <a:ext cx="7929618" cy="3063240"/>
        </p:xfrm>
        <a:graphic>
          <a:graphicData uri="http://schemas.openxmlformats.org/drawingml/2006/table">
            <a:tbl>
              <a:tblPr firstRow="1" bandRow="1">
                <a:tableStyleId>{F2DE63D5-997A-4646-A377-4702673A728D}</a:tableStyleId>
              </a:tblPr>
              <a:tblGrid>
                <a:gridCol w="3964809"/>
                <a:gridCol w="396480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u="none" dirty="0" smtClean="0"/>
                        <a:t>činný rod</a:t>
                      </a:r>
                      <a:endParaRPr lang="cs-CZ" sz="2000" b="1" u="non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trpný rod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900" u="sng" dirty="0" smtClean="0"/>
                        <a:t>a) Přítomný čas prostý</a:t>
                      </a:r>
                      <a:endParaRPr lang="cs-CZ" sz="1900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900" dirty="0" smtClean="0"/>
                        <a:t>   </a:t>
                      </a:r>
                      <a:r>
                        <a:rPr lang="cs-CZ" sz="1900" dirty="0" err="1" smtClean="0"/>
                        <a:t>Somebody</a:t>
                      </a:r>
                      <a:r>
                        <a:rPr lang="cs-CZ" sz="1900" dirty="0" smtClean="0"/>
                        <a:t> </a:t>
                      </a:r>
                      <a:r>
                        <a:rPr lang="cs-CZ" sz="1900" b="1" dirty="0" err="1" smtClean="0"/>
                        <a:t>cooks</a:t>
                      </a:r>
                      <a:r>
                        <a:rPr lang="cs-CZ" sz="1900" dirty="0" smtClean="0"/>
                        <a:t> </a:t>
                      </a:r>
                      <a:r>
                        <a:rPr lang="cs-CZ" sz="1900" dirty="0" err="1" smtClean="0"/>
                        <a:t>the</a:t>
                      </a:r>
                      <a:r>
                        <a:rPr lang="cs-CZ" sz="1900" dirty="0" smtClean="0"/>
                        <a:t> </a:t>
                      </a:r>
                      <a:r>
                        <a:rPr lang="cs-CZ" sz="1900" dirty="0" err="1" smtClean="0"/>
                        <a:t>dinner</a:t>
                      </a:r>
                      <a:r>
                        <a:rPr lang="cs-CZ" sz="1900" dirty="0" smtClean="0"/>
                        <a:t>.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900" dirty="0" err="1" smtClean="0"/>
                        <a:t>Dinner</a:t>
                      </a:r>
                      <a:r>
                        <a:rPr lang="cs-CZ" sz="1900" dirty="0" smtClean="0"/>
                        <a:t> </a:t>
                      </a:r>
                      <a:r>
                        <a:rPr lang="cs-CZ" sz="1900" b="1" dirty="0" err="1" smtClean="0"/>
                        <a:t>is</a:t>
                      </a:r>
                      <a:r>
                        <a:rPr lang="cs-CZ" sz="1900" b="1" dirty="0" smtClean="0"/>
                        <a:t> </a:t>
                      </a:r>
                      <a:r>
                        <a:rPr lang="cs-CZ" sz="1900" b="1" dirty="0" err="1" smtClean="0"/>
                        <a:t>cooked</a:t>
                      </a:r>
                      <a:r>
                        <a:rPr lang="cs-CZ" sz="1900" dirty="0" smtClean="0"/>
                        <a:t>.</a:t>
                      </a:r>
                      <a:endParaRPr lang="cs-CZ" sz="19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900" dirty="0" smtClean="0"/>
                        <a:t>   Někdo vaří večeři.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900" dirty="0" smtClean="0"/>
                        <a:t>Večeře se</a:t>
                      </a:r>
                      <a:r>
                        <a:rPr lang="cs-CZ" sz="1900" baseline="0" dirty="0" smtClean="0"/>
                        <a:t> vaří. </a:t>
                      </a:r>
                      <a:r>
                        <a:rPr lang="cs-CZ" sz="1900" i="1" baseline="0" dirty="0" smtClean="0"/>
                        <a:t>( je vařena)</a:t>
                      </a:r>
                      <a:endParaRPr lang="cs-CZ" sz="1900" i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9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900" u="sng" dirty="0" smtClean="0"/>
                        <a:t>b) Přítomný čas průběhový</a:t>
                      </a:r>
                      <a:endParaRPr lang="cs-CZ" sz="1900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9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900" dirty="0" smtClean="0"/>
                        <a:t>   </a:t>
                      </a:r>
                      <a:r>
                        <a:rPr lang="cs-CZ" sz="1900" dirty="0" err="1" smtClean="0"/>
                        <a:t>Some</a:t>
                      </a:r>
                      <a:r>
                        <a:rPr lang="cs-CZ" sz="1900" dirty="0" smtClean="0"/>
                        <a:t> </a:t>
                      </a:r>
                      <a:r>
                        <a:rPr lang="cs-CZ" sz="1900" dirty="0" err="1" smtClean="0"/>
                        <a:t>one</a:t>
                      </a:r>
                      <a:r>
                        <a:rPr lang="cs-CZ" sz="1900" dirty="0" smtClean="0"/>
                        <a:t> </a:t>
                      </a:r>
                      <a:r>
                        <a:rPr lang="cs-CZ" sz="1900" b="1" dirty="0" err="1" smtClean="0"/>
                        <a:t>is</a:t>
                      </a:r>
                      <a:r>
                        <a:rPr lang="cs-CZ" sz="1900" b="1" dirty="0" smtClean="0"/>
                        <a:t> </a:t>
                      </a:r>
                      <a:r>
                        <a:rPr lang="cs-CZ" sz="1900" b="1" dirty="0" err="1" smtClean="0"/>
                        <a:t>painting</a:t>
                      </a:r>
                      <a:r>
                        <a:rPr lang="cs-CZ" sz="1900" b="1" dirty="0" smtClean="0"/>
                        <a:t> </a:t>
                      </a:r>
                      <a:r>
                        <a:rPr lang="cs-CZ" sz="1900" dirty="0" err="1" smtClean="0"/>
                        <a:t>the</a:t>
                      </a:r>
                      <a:r>
                        <a:rPr lang="cs-CZ" sz="1900" dirty="0" smtClean="0"/>
                        <a:t> </a:t>
                      </a:r>
                      <a:r>
                        <a:rPr lang="cs-CZ" sz="1900" dirty="0" err="1" smtClean="0"/>
                        <a:t>door</a:t>
                      </a:r>
                      <a:r>
                        <a:rPr lang="cs-CZ" sz="1900" dirty="0" smtClean="0"/>
                        <a:t>.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900" dirty="0" err="1" smtClean="0"/>
                        <a:t>The</a:t>
                      </a:r>
                      <a:r>
                        <a:rPr lang="cs-CZ" sz="1900" dirty="0" smtClean="0"/>
                        <a:t> </a:t>
                      </a:r>
                      <a:r>
                        <a:rPr lang="cs-CZ" sz="1900" dirty="0" err="1" smtClean="0"/>
                        <a:t>door</a:t>
                      </a:r>
                      <a:r>
                        <a:rPr lang="cs-CZ" sz="1900" dirty="0" smtClean="0"/>
                        <a:t> </a:t>
                      </a:r>
                      <a:r>
                        <a:rPr lang="cs-CZ" sz="1900" b="1" dirty="0" err="1" smtClean="0"/>
                        <a:t>is</a:t>
                      </a:r>
                      <a:r>
                        <a:rPr lang="cs-CZ" sz="1900" b="1" dirty="0" smtClean="0"/>
                        <a:t> </a:t>
                      </a:r>
                      <a:r>
                        <a:rPr lang="cs-CZ" sz="1900" b="1" dirty="0" err="1" smtClean="0"/>
                        <a:t>being</a:t>
                      </a:r>
                      <a:r>
                        <a:rPr lang="cs-CZ" sz="1900" b="1" dirty="0" smtClean="0"/>
                        <a:t> </a:t>
                      </a:r>
                      <a:r>
                        <a:rPr lang="cs-CZ" sz="1900" dirty="0" err="1" smtClean="0"/>
                        <a:t>painted</a:t>
                      </a:r>
                      <a:r>
                        <a:rPr lang="cs-CZ" sz="1900" dirty="0" smtClean="0"/>
                        <a:t>.</a:t>
                      </a:r>
                      <a:endParaRPr lang="cs-CZ" sz="19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900" dirty="0" smtClean="0"/>
                        <a:t>   Někdo natírá dveře.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900" dirty="0" smtClean="0"/>
                        <a:t>Dveře se natírají. </a:t>
                      </a:r>
                      <a:r>
                        <a:rPr lang="cs-CZ" sz="1900" i="1" dirty="0" smtClean="0"/>
                        <a:t>(jsou natírány)</a:t>
                      </a:r>
                      <a:endParaRPr lang="cs-CZ" sz="1900" i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714356"/>
            <a:ext cx="79296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/>
              <a:t>2</a:t>
            </a:r>
            <a:r>
              <a:rPr lang="cs-CZ" sz="2000" b="1" u="sng" dirty="0" smtClean="0"/>
              <a:t>)  MINULÝ ČAS</a:t>
            </a:r>
            <a:endParaRPr lang="cs-CZ" sz="2000" b="1" u="sng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42910" y="2000240"/>
          <a:ext cx="7929618" cy="3799840"/>
        </p:xfrm>
        <a:graphic>
          <a:graphicData uri="http://schemas.openxmlformats.org/drawingml/2006/table">
            <a:tbl>
              <a:tblPr firstRow="1" bandRow="1">
                <a:tableStyleId>{F2DE63D5-997A-4646-A377-4702673A728D}</a:tableStyleId>
              </a:tblPr>
              <a:tblGrid>
                <a:gridCol w="3964809"/>
                <a:gridCol w="396480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u="none" dirty="0" smtClean="0"/>
                        <a:t>činný rod</a:t>
                      </a:r>
                      <a:endParaRPr lang="cs-CZ" sz="2000" b="1" u="non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trpný rod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u="sng" dirty="0" smtClean="0"/>
                        <a:t>a) Minulý čas prostý</a:t>
                      </a:r>
                      <a:endParaRPr lang="cs-CZ" sz="1800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Somebody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b="1" dirty="0" err="1" smtClean="0"/>
                        <a:t>cleaned</a:t>
                      </a:r>
                      <a:r>
                        <a:rPr lang="cs-CZ" sz="1800" b="0" dirty="0" smtClean="0"/>
                        <a:t> </a:t>
                      </a:r>
                      <a:r>
                        <a:rPr lang="cs-CZ" sz="1800" b="0" dirty="0" err="1" smtClean="0"/>
                        <a:t>the</a:t>
                      </a:r>
                      <a:r>
                        <a:rPr lang="cs-CZ" sz="1800" b="0" dirty="0" smtClean="0"/>
                        <a:t> office </a:t>
                      </a:r>
                      <a:r>
                        <a:rPr lang="cs-CZ" sz="1800" b="0" dirty="0" err="1" smtClean="0"/>
                        <a:t>yesterday</a:t>
                      </a:r>
                      <a:r>
                        <a:rPr lang="cs-CZ" sz="1800" b="0" dirty="0" smtClean="0"/>
                        <a:t>.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The</a:t>
                      </a:r>
                      <a:r>
                        <a:rPr lang="cs-CZ" sz="1800" dirty="0" smtClean="0"/>
                        <a:t> office </a:t>
                      </a:r>
                      <a:r>
                        <a:rPr lang="cs-CZ" sz="1800" b="1" dirty="0" err="1" smtClean="0"/>
                        <a:t>was</a:t>
                      </a:r>
                      <a:r>
                        <a:rPr lang="cs-CZ" sz="1800" b="1" dirty="0" smtClean="0"/>
                        <a:t> </a:t>
                      </a:r>
                      <a:r>
                        <a:rPr lang="cs-CZ" sz="1800" b="1" dirty="0" err="1" smtClean="0"/>
                        <a:t>cleaned</a:t>
                      </a:r>
                      <a:r>
                        <a:rPr lang="cs-CZ" sz="1800" b="1" dirty="0" smtClean="0"/>
                        <a:t> </a:t>
                      </a:r>
                      <a:r>
                        <a:rPr lang="cs-CZ" sz="1800" dirty="0" err="1" smtClean="0"/>
                        <a:t>yesterday</a:t>
                      </a:r>
                      <a:r>
                        <a:rPr lang="cs-CZ" sz="1800" dirty="0" smtClean="0"/>
                        <a:t>.</a:t>
                      </a:r>
                      <a:endParaRPr lang="cs-CZ" sz="1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Někdo včera uklidil kancelář.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Kancelář byla uklizena včera.</a:t>
                      </a:r>
                      <a:endParaRPr lang="cs-CZ" sz="1800" i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u="sng" dirty="0" smtClean="0"/>
                        <a:t>b) Minulý čas průběhový</a:t>
                      </a:r>
                      <a:endParaRPr lang="cs-CZ" sz="1800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People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b="1" dirty="0" err="1" smtClean="0"/>
                        <a:t>were</a:t>
                      </a:r>
                      <a:r>
                        <a:rPr lang="cs-CZ" sz="1800" b="1" dirty="0" smtClean="0"/>
                        <a:t> </a:t>
                      </a:r>
                      <a:r>
                        <a:rPr lang="cs-CZ" sz="1800" b="1" dirty="0" err="1" smtClean="0"/>
                        <a:t>singing</a:t>
                      </a:r>
                      <a:r>
                        <a:rPr lang="cs-CZ" sz="1800" b="1" dirty="0" smtClean="0"/>
                        <a:t> </a:t>
                      </a:r>
                      <a:r>
                        <a:rPr lang="cs-CZ" sz="1800" dirty="0" err="1" smtClean="0"/>
                        <a:t>Moravian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dirty="0" err="1" smtClean="0"/>
                        <a:t>songs</a:t>
                      </a:r>
                      <a:r>
                        <a:rPr lang="cs-CZ" sz="1800" dirty="0" smtClean="0"/>
                        <a:t>.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Moravian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dirty="0" err="1" smtClean="0"/>
                        <a:t>songs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b="1" dirty="0" err="1" smtClean="0"/>
                        <a:t>were</a:t>
                      </a:r>
                      <a:r>
                        <a:rPr lang="cs-CZ" sz="1800" b="1" dirty="0" smtClean="0"/>
                        <a:t> </a:t>
                      </a:r>
                      <a:r>
                        <a:rPr lang="cs-CZ" sz="1800" b="1" dirty="0" err="1" smtClean="0"/>
                        <a:t>being</a:t>
                      </a:r>
                      <a:r>
                        <a:rPr lang="cs-CZ" sz="1800" b="1" dirty="0" smtClean="0"/>
                        <a:t> </a:t>
                      </a:r>
                      <a:r>
                        <a:rPr lang="cs-CZ" sz="1800" b="1" dirty="0" err="1" smtClean="0"/>
                        <a:t>sung</a:t>
                      </a:r>
                      <a:r>
                        <a:rPr lang="cs-CZ" sz="1800" dirty="0" smtClean="0"/>
                        <a:t>.</a:t>
                      </a:r>
                      <a:endParaRPr lang="cs-CZ" sz="1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Lidé zpívali moravské písničky.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Zpívaly</a:t>
                      </a:r>
                      <a:r>
                        <a:rPr lang="cs-CZ" sz="1800" baseline="0" dirty="0" smtClean="0"/>
                        <a:t> se </a:t>
                      </a:r>
                      <a:r>
                        <a:rPr lang="cs-CZ" sz="1800" i="1" baseline="0" dirty="0" smtClean="0"/>
                        <a:t>(b</a:t>
                      </a:r>
                      <a:r>
                        <a:rPr lang="cs-CZ" sz="1800" i="1" dirty="0" smtClean="0"/>
                        <a:t>yly zpívány) </a:t>
                      </a:r>
                      <a:r>
                        <a:rPr lang="cs-CZ" sz="1800" dirty="0" smtClean="0"/>
                        <a:t>moravské písničky.</a:t>
                      </a:r>
                      <a:endParaRPr lang="cs-CZ" sz="1800" i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714356"/>
            <a:ext cx="79296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3) ČAS PŘEDPŘÍTOMNÝ</a:t>
            </a:r>
            <a:endParaRPr lang="cs-CZ" sz="2000" b="1" u="sng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42910" y="1285862"/>
          <a:ext cx="7858180" cy="1351852"/>
        </p:xfrm>
        <a:graphic>
          <a:graphicData uri="http://schemas.openxmlformats.org/drawingml/2006/table">
            <a:tbl>
              <a:tblPr firstRow="1" bandRow="1">
                <a:tableStyleId>{F2DE63D5-997A-4646-A377-4702673A728D}</a:tableStyleId>
              </a:tblPr>
              <a:tblGrid>
                <a:gridCol w="3929090"/>
                <a:gridCol w="3929090"/>
              </a:tblGrid>
              <a:tr h="470734">
                <a:tc>
                  <a:txBody>
                    <a:bodyPr/>
                    <a:lstStyle/>
                    <a:p>
                      <a:pPr algn="ctr"/>
                      <a:r>
                        <a:rPr lang="cs-CZ" sz="2000" u="none" dirty="0" smtClean="0"/>
                        <a:t>činný rod</a:t>
                      </a:r>
                      <a:endParaRPr lang="cs-CZ" sz="2000" b="1" u="non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trpný rod</a:t>
                      </a:r>
                      <a:endParaRPr lang="cs-CZ" sz="2000" b="1" dirty="0"/>
                    </a:p>
                  </a:txBody>
                  <a:tcPr/>
                </a:tc>
              </a:tr>
              <a:tr h="440559"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Some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dirty="0" err="1" smtClean="0"/>
                        <a:t>one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b="1" dirty="0" smtClean="0"/>
                        <a:t>has stolen </a:t>
                      </a:r>
                      <a:r>
                        <a:rPr lang="cs-CZ" sz="1800" dirty="0" smtClean="0"/>
                        <a:t>my car.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My car </a:t>
                      </a:r>
                      <a:r>
                        <a:rPr lang="cs-CZ" sz="1800" b="1" dirty="0" smtClean="0"/>
                        <a:t>has </a:t>
                      </a:r>
                      <a:r>
                        <a:rPr lang="cs-CZ" sz="1800" b="1" dirty="0" err="1" smtClean="0"/>
                        <a:t>been</a:t>
                      </a:r>
                      <a:r>
                        <a:rPr lang="cs-CZ" sz="1800" b="1" dirty="0" smtClean="0"/>
                        <a:t> stolen</a:t>
                      </a:r>
                      <a:r>
                        <a:rPr lang="cs-CZ" sz="1800" dirty="0" smtClean="0"/>
                        <a:t>.</a:t>
                      </a:r>
                      <a:endParaRPr lang="cs-CZ" sz="1800" dirty="0"/>
                    </a:p>
                  </a:txBody>
                  <a:tcPr/>
                </a:tc>
              </a:tr>
              <a:tr h="44055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Někdo ukradl moje auto.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Moje auto bylo ukradeno.</a:t>
                      </a:r>
                      <a:endParaRPr lang="cs-CZ" sz="1800" i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14348" y="3429000"/>
            <a:ext cx="79296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4) ČAS BUDOUCÍ</a:t>
            </a:r>
            <a:endParaRPr lang="cs-CZ" sz="2000" b="1" u="sng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42910" y="4214820"/>
          <a:ext cx="7858180" cy="1750894"/>
        </p:xfrm>
        <a:graphic>
          <a:graphicData uri="http://schemas.openxmlformats.org/drawingml/2006/table">
            <a:tbl>
              <a:tblPr firstRow="1" bandRow="1">
                <a:tableStyleId>{F2DE63D5-997A-4646-A377-4702673A728D}</a:tableStyleId>
              </a:tblPr>
              <a:tblGrid>
                <a:gridCol w="3929090"/>
                <a:gridCol w="3929090"/>
              </a:tblGrid>
              <a:tr h="470734">
                <a:tc>
                  <a:txBody>
                    <a:bodyPr/>
                    <a:lstStyle/>
                    <a:p>
                      <a:pPr algn="ctr"/>
                      <a:r>
                        <a:rPr lang="cs-CZ" sz="2000" u="none" dirty="0" smtClean="0"/>
                        <a:t>činný rod</a:t>
                      </a:r>
                      <a:endParaRPr lang="cs-CZ" sz="2000" b="1" u="non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trpný rod</a:t>
                      </a:r>
                      <a:endParaRPr lang="cs-CZ" sz="2000" b="1" dirty="0"/>
                    </a:p>
                  </a:txBody>
                  <a:tcPr/>
                </a:tc>
              </a:tr>
              <a:tr h="440559"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The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dirty="0" err="1" smtClean="0"/>
                        <a:t>factory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b="1" dirty="0" err="1" smtClean="0"/>
                        <a:t>will</a:t>
                      </a:r>
                      <a:r>
                        <a:rPr lang="cs-CZ" sz="1800" b="1" dirty="0" smtClean="0"/>
                        <a:t> </a:t>
                      </a:r>
                      <a:r>
                        <a:rPr lang="cs-CZ" sz="1800" b="1" dirty="0" err="1" smtClean="0"/>
                        <a:t>produce</a:t>
                      </a:r>
                      <a:r>
                        <a:rPr lang="cs-CZ" sz="1800" b="1" dirty="0" smtClean="0"/>
                        <a:t> </a:t>
                      </a:r>
                      <a:r>
                        <a:rPr lang="cs-CZ" sz="1800" dirty="0" smtClean="0"/>
                        <a:t>100.000 </a:t>
                      </a:r>
                      <a:r>
                        <a:rPr lang="cs-CZ" sz="1800" dirty="0" err="1" smtClean="0"/>
                        <a:t>cars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dirty="0" err="1" smtClean="0"/>
                        <a:t>next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dirty="0" err="1" smtClean="0"/>
                        <a:t>year</a:t>
                      </a:r>
                      <a:r>
                        <a:rPr lang="cs-CZ" sz="1800" dirty="0" smtClean="0"/>
                        <a:t>.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100.000 </a:t>
                      </a:r>
                      <a:r>
                        <a:rPr lang="cs-CZ" sz="1800" dirty="0" err="1" smtClean="0"/>
                        <a:t>cars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b="1" dirty="0" err="1" smtClean="0"/>
                        <a:t>will</a:t>
                      </a:r>
                      <a:r>
                        <a:rPr lang="cs-CZ" sz="1800" b="1" dirty="0" smtClean="0"/>
                        <a:t> </a:t>
                      </a:r>
                      <a:r>
                        <a:rPr lang="cs-CZ" sz="1800" b="1" dirty="0" err="1" smtClean="0"/>
                        <a:t>be</a:t>
                      </a:r>
                      <a:r>
                        <a:rPr lang="cs-CZ" sz="1800" b="1" dirty="0" smtClean="0"/>
                        <a:t> </a:t>
                      </a:r>
                      <a:r>
                        <a:rPr lang="cs-CZ" sz="1800" b="1" dirty="0" err="1" smtClean="0"/>
                        <a:t>produced</a:t>
                      </a:r>
                      <a:r>
                        <a:rPr lang="cs-CZ" sz="1800" b="1" dirty="0" smtClean="0"/>
                        <a:t> </a:t>
                      </a:r>
                      <a:r>
                        <a:rPr lang="cs-CZ" sz="1800" dirty="0" err="1" smtClean="0"/>
                        <a:t>next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dirty="0" err="1" smtClean="0"/>
                        <a:t>year</a:t>
                      </a:r>
                      <a:r>
                        <a:rPr lang="cs-CZ" sz="1800" dirty="0" smtClean="0"/>
                        <a:t>.</a:t>
                      </a:r>
                      <a:endParaRPr lang="cs-CZ" sz="1800" dirty="0"/>
                    </a:p>
                  </a:txBody>
                  <a:tcPr/>
                </a:tc>
              </a:tr>
              <a:tr h="44055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Továrna příští rok vyrobí 100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dirty="0" smtClean="0"/>
                        <a:t>000 aut.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Příští rok se vyrobí </a:t>
                      </a:r>
                      <a:r>
                        <a:rPr lang="cs-CZ" sz="1800" i="1" dirty="0" smtClean="0"/>
                        <a:t>(bude vyrobeno) </a:t>
                      </a:r>
                      <a:r>
                        <a:rPr lang="cs-CZ" sz="1800" dirty="0" smtClean="0"/>
                        <a:t>100 000 aut.</a:t>
                      </a:r>
                      <a:endParaRPr lang="cs-CZ" sz="1800" i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857232"/>
            <a:ext cx="82868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Přeložte věty s použitím trpného rodu</a:t>
            </a:r>
            <a:r>
              <a:rPr lang="cs-CZ" sz="2000" dirty="0" smtClean="0"/>
              <a:t>: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1643050"/>
            <a:ext cx="80010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Sýr Gouda se vyrábí v Holandsku.</a:t>
            </a:r>
          </a:p>
          <a:p>
            <a:endParaRPr lang="cs-CZ" sz="2000" dirty="0"/>
          </a:p>
          <a:p>
            <a:r>
              <a:rPr lang="cs-CZ" sz="2000" dirty="0" smtClean="0"/>
              <a:t>V Brazílii se mluví portugalsky.</a:t>
            </a:r>
          </a:p>
          <a:p>
            <a:endParaRPr lang="cs-CZ" sz="2000" dirty="0"/>
          </a:p>
          <a:p>
            <a:r>
              <a:rPr lang="cs-CZ" sz="2000" dirty="0" smtClean="0"/>
              <a:t>Tuhle knihu nenapsal můj strýc.</a:t>
            </a:r>
          </a:p>
          <a:p>
            <a:endParaRPr lang="cs-CZ" sz="2000" dirty="0"/>
          </a:p>
          <a:p>
            <a:r>
              <a:rPr lang="cs-CZ" sz="2000" dirty="0" smtClean="0"/>
              <a:t>Mnoho obrazů bylo zničeno ohněm.</a:t>
            </a:r>
          </a:p>
          <a:p>
            <a:endParaRPr lang="cs-CZ" sz="2000" dirty="0"/>
          </a:p>
          <a:p>
            <a:r>
              <a:rPr lang="cs-CZ" sz="2000" dirty="0" smtClean="0"/>
              <a:t>Byly jeho romány přeloženy do češtiny?</a:t>
            </a:r>
          </a:p>
          <a:p>
            <a:endParaRPr lang="cs-CZ" sz="2000" dirty="0"/>
          </a:p>
          <a:p>
            <a:r>
              <a:rPr lang="cs-CZ" sz="2000" dirty="0" smtClean="0"/>
              <a:t>Ta práce bude dokončena do příštího pátku.</a:t>
            </a:r>
          </a:p>
          <a:p>
            <a:endParaRPr lang="cs-CZ" sz="2000" dirty="0"/>
          </a:p>
        </p:txBody>
      </p:sp>
      <p:pic>
        <p:nvPicPr>
          <p:cNvPr id="4" name="Obrázek 3" descr="MH90021577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15074" y="500042"/>
            <a:ext cx="2476500" cy="2476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857232"/>
            <a:ext cx="82868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Přeložte věty s použitím trpného rodu</a:t>
            </a:r>
            <a:r>
              <a:rPr lang="cs-CZ" sz="2000" dirty="0" smtClean="0"/>
              <a:t>: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1643050"/>
            <a:ext cx="8001056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Sýr Gouda se vyrábí v Holandsku.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Gouda </a:t>
            </a:r>
            <a:r>
              <a:rPr lang="cs-CZ" sz="2000" b="1" dirty="0" err="1" smtClean="0">
                <a:solidFill>
                  <a:srgbClr val="FF0000"/>
                </a:solidFill>
              </a:rPr>
              <a:t>cheese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is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made</a:t>
            </a:r>
            <a:r>
              <a:rPr lang="cs-CZ" sz="2000" b="1" dirty="0" smtClean="0">
                <a:solidFill>
                  <a:srgbClr val="FF0000"/>
                </a:solidFill>
              </a:rPr>
              <a:t> in </a:t>
            </a:r>
            <a:r>
              <a:rPr lang="cs-CZ" sz="2000" b="1" dirty="0" err="1" smtClean="0">
                <a:solidFill>
                  <a:srgbClr val="FF0000"/>
                </a:solidFill>
              </a:rPr>
              <a:t>Holland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dirty="0" smtClean="0"/>
              <a:t>V Brazílii se mluví portugalsky.</a:t>
            </a: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Portuguese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is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spoken</a:t>
            </a:r>
            <a:r>
              <a:rPr lang="cs-CZ" sz="2000" b="1" dirty="0" smtClean="0">
                <a:solidFill>
                  <a:srgbClr val="FF0000"/>
                </a:solidFill>
              </a:rPr>
              <a:t> in </a:t>
            </a:r>
            <a:r>
              <a:rPr lang="cs-CZ" sz="2000" b="1" dirty="0" err="1" smtClean="0">
                <a:solidFill>
                  <a:srgbClr val="FF0000"/>
                </a:solidFill>
              </a:rPr>
              <a:t>Brazil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dirty="0" smtClean="0"/>
              <a:t>Tuhle knihu nenapsal můj strýc.</a:t>
            </a: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This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book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wasn</a:t>
            </a:r>
            <a:r>
              <a:rPr lang="cs-CZ" sz="2000" b="1" dirty="0" smtClean="0">
                <a:solidFill>
                  <a:srgbClr val="FF0000"/>
                </a:solidFill>
              </a:rPr>
              <a:t>'t </a:t>
            </a:r>
            <a:r>
              <a:rPr lang="cs-CZ" sz="2000" b="1" dirty="0" err="1" smtClean="0">
                <a:solidFill>
                  <a:srgbClr val="FF0000"/>
                </a:solidFill>
              </a:rPr>
              <a:t>written</a:t>
            </a:r>
            <a:r>
              <a:rPr lang="cs-CZ" sz="2000" b="1" dirty="0" smtClean="0">
                <a:solidFill>
                  <a:srgbClr val="FF0000"/>
                </a:solidFill>
              </a:rPr>
              <a:t> by my </a:t>
            </a:r>
            <a:r>
              <a:rPr lang="cs-CZ" sz="2000" b="1" dirty="0" err="1" smtClean="0">
                <a:solidFill>
                  <a:srgbClr val="FF0000"/>
                </a:solidFill>
              </a:rPr>
              <a:t>uncle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dirty="0" smtClean="0"/>
              <a:t>Mnoho obrazů bylo zničeno ohněm.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Many </a:t>
            </a:r>
            <a:r>
              <a:rPr lang="cs-CZ" sz="2000" b="1" dirty="0" err="1" smtClean="0">
                <a:solidFill>
                  <a:srgbClr val="FF0000"/>
                </a:solidFill>
              </a:rPr>
              <a:t>paintings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were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destroyed</a:t>
            </a:r>
            <a:r>
              <a:rPr lang="cs-CZ" sz="2000" b="1" dirty="0" smtClean="0">
                <a:solidFill>
                  <a:srgbClr val="FF0000"/>
                </a:solidFill>
              </a:rPr>
              <a:t> by </a:t>
            </a:r>
            <a:r>
              <a:rPr lang="cs-CZ" sz="2000" b="1" dirty="0" err="1" smtClean="0">
                <a:solidFill>
                  <a:srgbClr val="FF0000"/>
                </a:solidFill>
              </a:rPr>
              <a:t>the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fire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dirty="0" smtClean="0"/>
              <a:t>Byly jeho romány přeloženy do češtiny?</a:t>
            </a: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Have</a:t>
            </a:r>
            <a:r>
              <a:rPr lang="cs-CZ" sz="2000" b="1" dirty="0" smtClean="0">
                <a:solidFill>
                  <a:srgbClr val="FF0000"/>
                </a:solidFill>
              </a:rPr>
              <a:t> his </a:t>
            </a:r>
            <a:r>
              <a:rPr lang="cs-CZ" sz="2000" b="1" dirty="0" err="1" smtClean="0">
                <a:solidFill>
                  <a:srgbClr val="FF0000"/>
                </a:solidFill>
              </a:rPr>
              <a:t>novels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been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translated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into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Czech</a:t>
            </a:r>
            <a:r>
              <a:rPr lang="cs-CZ" sz="2000" b="1" dirty="0" smtClean="0">
                <a:solidFill>
                  <a:srgbClr val="FF0000"/>
                </a:solidFill>
              </a:rPr>
              <a:t>?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dirty="0" smtClean="0"/>
              <a:t>Ta práce bude dokončena do příštího pátku.</a:t>
            </a: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The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work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will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be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finished</a:t>
            </a:r>
            <a:r>
              <a:rPr lang="cs-CZ" sz="2000" b="1" dirty="0" smtClean="0">
                <a:solidFill>
                  <a:srgbClr val="FF0000"/>
                </a:solidFill>
              </a:rPr>
              <a:t> by </a:t>
            </a:r>
            <a:r>
              <a:rPr lang="cs-CZ" sz="2000" b="1" dirty="0" err="1" smtClean="0">
                <a:solidFill>
                  <a:srgbClr val="FF0000"/>
                </a:solidFill>
              </a:rPr>
              <a:t>next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Friday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</a:p>
          <a:p>
            <a:endParaRPr lang="cs-CZ" sz="2000" dirty="0"/>
          </a:p>
        </p:txBody>
      </p:sp>
      <p:pic>
        <p:nvPicPr>
          <p:cNvPr id="4" name="Obrázek 3" descr="MH90021577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15074" y="500042"/>
            <a:ext cx="2476500" cy="2476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00100" y="2714620"/>
            <a:ext cx="721523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341313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Zdroj ilustrací</a:t>
            </a:r>
            <a:r>
              <a:rPr lang="ru-RU" sz="2800" dirty="0" smtClean="0">
                <a:latin typeface="Arial" pitchFamily="34" charset="0"/>
                <a:cs typeface="Arial" pitchFamily="34" charset="0"/>
              </a:rPr>
              <a:t>: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indent="-341313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ru-RU" sz="2800" dirty="0" smtClean="0">
                <a:latin typeface="Arial" pitchFamily="34" charset="0"/>
                <a:cs typeface="Arial" pitchFamily="34" charset="0"/>
              </a:rPr>
              <a:t> http://office.microsoft.com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62</TotalTime>
  <Words>557</Words>
  <Application>Microsoft Office PowerPoint</Application>
  <PresentationFormat>Předvádění na obrazovce (4:3)</PresentationFormat>
  <Paragraphs>108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strouhalovaj</cp:lastModifiedBy>
  <cp:revision>20</cp:revision>
  <dcterms:created xsi:type="dcterms:W3CDTF">2013-07-22T10:27:07Z</dcterms:created>
  <dcterms:modified xsi:type="dcterms:W3CDTF">2013-10-22T14:00:09Z</dcterms:modified>
</cp:coreProperties>
</file>