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F5550BF-B54C-4C8A-AC90-6CB76DAE0648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A400784-496C-4D4E-89AF-2D6E634A9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 txBox="1">
            <a:spLocks noChangeArrowheads="1"/>
          </p:cNvSpPr>
          <p:nvPr/>
        </p:nvSpPr>
        <p:spPr>
          <a:xfrm>
            <a:off x="571472" y="714356"/>
            <a:ext cx="8099425" cy="5324475"/>
          </a:xfrm>
          <a:prstGeom prst="rect">
            <a:avLst/>
          </a:prstGeom>
        </p:spPr>
        <p:txBody>
          <a:bodyPr vert="horz" lIns="0" tIns="0" rIns="0" bIns="0" anchor="ctr">
            <a:normAutofit/>
          </a:bodyPr>
          <a:lstStyle/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Integrovaná střední škola v Semilech</a:t>
            </a:r>
            <a:b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28. října 607</a:t>
            </a:r>
            <a:r>
              <a:rPr kumimoji="0" lang="cs-CZ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</a:t>
            </a:r>
            <a:r>
              <a:rPr kumimoji="0" lang="ru-RU" sz="28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ru-RU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513 01  Semily</a:t>
            </a: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339725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Pct val="70000"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kumimoji="0" lang="ru-RU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660" y="1074718"/>
            <a:ext cx="7929562" cy="1689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3610" y="3954443"/>
            <a:ext cx="1800225" cy="2143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2"/>
          <p:cNvGraphicFramePr>
            <a:graphicFrameLocks noGrp="1"/>
          </p:cNvGraphicFramePr>
          <p:nvPr/>
        </p:nvGraphicFramePr>
        <p:xfrm>
          <a:off x="785786" y="785794"/>
          <a:ext cx="7721600" cy="4760807"/>
        </p:xfrm>
        <a:graphic>
          <a:graphicData uri="http://schemas.openxmlformats.org/drawingml/2006/table">
            <a:tbl>
              <a:tblPr/>
              <a:tblGrid>
                <a:gridCol w="3849688"/>
                <a:gridCol w="3871912"/>
              </a:tblGrid>
              <a:tr h="4269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projektu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CZ.1.07/1.5.00/34.0240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1603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Číslo materiálu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VY_32_INOVACE_10_3_15/20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5956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Název školy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Integrovaná střední škola v Semilech </a:t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28. října 607  513 01 Semily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9185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Autor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Bc. Jana Strouhalová</a:t>
                      </a: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583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Tematický celek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AJ —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Indefinite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pronouns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       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Some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No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Every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0990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Ročník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Všechny ročníky SOU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i SŠ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8227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Datum tvorby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10.7.2013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5277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Anotace</a:t>
                      </a:r>
                    </a:p>
                  </a:txBody>
                  <a:tcPr marL="90000" marR="90000" marT="140040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Materiál slouží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procvičení neurčitých zájmen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Some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x No x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Every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a jejich složenin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. Pozornost je věnována typům vět, ve kterých se slova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Some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Any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Every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 a No používají. Součástí výukového materiálu je i doplňovací cvičení s přiloženým správným řešením.</a:t>
                      </a:r>
                      <a:endParaRPr kumimoji="0" lang="ru-RU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25424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794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Lucida Sans Unicode" charset="0"/>
                        </a:rPr>
                        <a:t>Metodický pokyn</a:t>
                      </a: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ru-RU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Lucida Sans Unicode" charset="0"/>
                      </a:endParaRPr>
                    </a:p>
                  </a:txBody>
                  <a:tcPr marL="90000" marR="90000" marT="135252" marB="46800" horzOverflow="overflow">
                    <a:lnL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Group 68"/>
          <p:cNvGraphicFramePr>
            <a:graphicFrameLocks noGrp="1"/>
          </p:cNvGraphicFramePr>
          <p:nvPr/>
        </p:nvGraphicFramePr>
        <p:xfrm>
          <a:off x="1000100" y="6072206"/>
          <a:ext cx="7280299" cy="349250"/>
        </p:xfrm>
        <a:graphic>
          <a:graphicData uri="http://schemas.openxmlformats.org/drawingml/2006/table">
            <a:tbl>
              <a:tblPr/>
              <a:tblGrid>
                <a:gridCol w="7280299"/>
              </a:tblGrid>
              <a:tr h="34925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ru-RU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NewRoman" pitchFamily="16" charset="0"/>
                          <a:cs typeface="Lucida Sans Unicode" charset="0"/>
                        </a:rPr>
                        <a:t>Pokud není uvedeno jinak, uvedený materiál je z vlastních zdrojů autora</a:t>
                      </a:r>
                    </a:p>
                  </a:txBody>
                  <a:tcPr marL="36000" marR="36000" marT="62640" marB="360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71546"/>
            <a:ext cx="8229600" cy="1000132"/>
          </a:xfrm>
        </p:spPr>
        <p:txBody>
          <a:bodyPr>
            <a:normAutofit/>
          </a:bodyPr>
          <a:lstStyle/>
          <a:p>
            <a:pPr algn="ctr"/>
            <a:r>
              <a:rPr lang="cs-CZ" sz="2800" b="1" u="sng" dirty="0" smtClean="0">
                <a:solidFill>
                  <a:schemeClr val="tx1"/>
                </a:solidFill>
              </a:rPr>
              <a:t>INDEFINITE PRONOUNS – ZÁJMENA NEURČITÁ</a:t>
            </a:r>
            <a:endParaRPr lang="cs-CZ" sz="28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5"/>
            <a:ext cx="3043230" cy="1893956"/>
          </a:xfrm>
        </p:spPr>
        <p:txBody>
          <a:bodyPr/>
          <a:lstStyle/>
          <a:p>
            <a:r>
              <a:rPr lang="cs-CZ" dirty="0" smtClean="0"/>
              <a:t>SOME</a:t>
            </a:r>
          </a:p>
          <a:p>
            <a:r>
              <a:rPr lang="cs-CZ" dirty="0" smtClean="0"/>
              <a:t>ANY</a:t>
            </a:r>
          </a:p>
          <a:p>
            <a:r>
              <a:rPr lang="cs-CZ" dirty="0" smtClean="0"/>
              <a:t>NO</a:t>
            </a:r>
          </a:p>
          <a:p>
            <a:r>
              <a:rPr lang="cs-CZ" dirty="0" smtClean="0"/>
              <a:t>EVERY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5"/>
            <a:ext cx="4038600" cy="1893956"/>
          </a:xfrm>
        </p:spPr>
        <p:txBody>
          <a:bodyPr/>
          <a:lstStyle/>
          <a:p>
            <a:r>
              <a:rPr lang="cs-CZ" dirty="0" smtClean="0"/>
              <a:t>- ONE</a:t>
            </a:r>
          </a:p>
          <a:p>
            <a:r>
              <a:rPr lang="cs-CZ" dirty="0" smtClean="0"/>
              <a:t>- THING</a:t>
            </a:r>
          </a:p>
          <a:p>
            <a:r>
              <a:rPr lang="cs-CZ" dirty="0" smtClean="0"/>
              <a:t>- BODY</a:t>
            </a:r>
          </a:p>
          <a:p>
            <a:r>
              <a:rPr lang="cs-CZ" dirty="0" smtClean="0"/>
              <a:t>- WHERE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28598" y="4214818"/>
          <a:ext cx="8286807" cy="1107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00460"/>
                <a:gridCol w="2571768"/>
                <a:gridCol w="2214579"/>
              </a:tblGrid>
              <a:tr h="35719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Somebody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someone</a:t>
                      </a:r>
                      <a:r>
                        <a:rPr lang="cs-CZ" dirty="0" smtClean="0"/>
                        <a:t> = někdo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somethig</a:t>
                      </a:r>
                      <a:r>
                        <a:rPr lang="cs-CZ" dirty="0" smtClean="0"/>
                        <a:t> = něco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somewhere</a:t>
                      </a:r>
                      <a:r>
                        <a:rPr lang="cs-CZ" dirty="0" smtClean="0"/>
                        <a:t> = někde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Nobody</a:t>
                      </a:r>
                      <a:r>
                        <a:rPr lang="cs-CZ" dirty="0" smtClean="0"/>
                        <a:t> / no </a:t>
                      </a:r>
                      <a:r>
                        <a:rPr lang="cs-CZ" dirty="0" err="1" smtClean="0"/>
                        <a:t>one</a:t>
                      </a:r>
                      <a:r>
                        <a:rPr lang="cs-CZ" dirty="0" smtClean="0"/>
                        <a:t> = nikdo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nothing</a:t>
                      </a:r>
                      <a:r>
                        <a:rPr lang="cs-CZ" dirty="0" smtClean="0"/>
                        <a:t> = nic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nowhere</a:t>
                      </a:r>
                      <a:r>
                        <a:rPr lang="cs-CZ" dirty="0" smtClean="0"/>
                        <a:t> = nikde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Everyone</a:t>
                      </a:r>
                      <a:r>
                        <a:rPr lang="cs-CZ" dirty="0" smtClean="0"/>
                        <a:t> / </a:t>
                      </a:r>
                      <a:r>
                        <a:rPr lang="cs-CZ" dirty="0" err="1" smtClean="0"/>
                        <a:t>everybody</a:t>
                      </a:r>
                      <a:r>
                        <a:rPr lang="cs-CZ" dirty="0" smtClean="0"/>
                        <a:t> = každý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everything</a:t>
                      </a:r>
                      <a:r>
                        <a:rPr lang="cs-CZ" dirty="0" smtClean="0"/>
                        <a:t> = všechno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everywhere</a:t>
                      </a:r>
                      <a:r>
                        <a:rPr lang="cs-CZ" dirty="0" smtClean="0"/>
                        <a:t> = všude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714744" y="2000240"/>
            <a:ext cx="10001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sz="4800" b="1" dirty="0" smtClean="0"/>
              <a:t>+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1071546"/>
            <a:ext cx="8286808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SOME  používáme:</a:t>
            </a:r>
          </a:p>
          <a:p>
            <a:endParaRPr lang="cs-CZ" dirty="0"/>
          </a:p>
          <a:p>
            <a:r>
              <a:rPr lang="cs-CZ" sz="2000" dirty="0" smtClean="0"/>
              <a:t>a) </a:t>
            </a:r>
            <a:r>
              <a:rPr lang="cs-CZ" sz="2000" u="sng" dirty="0" smtClean="0"/>
              <a:t>in positive </a:t>
            </a:r>
            <a:r>
              <a:rPr lang="cs-CZ" sz="2000" u="sng" dirty="0" err="1" smtClean="0"/>
              <a:t>sentences</a:t>
            </a:r>
            <a:r>
              <a:rPr lang="cs-CZ" sz="2000" u="sng" dirty="0" smtClean="0"/>
              <a:t>  </a:t>
            </a:r>
            <a:r>
              <a:rPr lang="cs-CZ" sz="2000" dirty="0" smtClean="0"/>
              <a:t>- v kladných oznamovacích větách.</a:t>
            </a:r>
          </a:p>
          <a:p>
            <a:r>
              <a:rPr lang="cs-CZ" sz="2000" dirty="0"/>
              <a:t>	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milk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glass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Ve sklenici je nějaké mléko.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I </a:t>
            </a:r>
            <a:r>
              <a:rPr lang="cs-CZ" sz="2000" dirty="0" err="1" smtClean="0"/>
              <a:t>saw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someone</a:t>
            </a:r>
            <a:r>
              <a:rPr lang="cs-CZ" sz="2000" dirty="0" smtClean="0"/>
              <a:t> </a:t>
            </a:r>
            <a:r>
              <a:rPr lang="cs-CZ" sz="2000" dirty="0" err="1" smtClean="0"/>
              <a:t>jumping</a:t>
            </a:r>
            <a:r>
              <a:rPr lang="cs-CZ" sz="2000" dirty="0" smtClean="0"/>
              <a:t> </a:t>
            </a:r>
            <a:r>
              <a:rPr lang="cs-CZ" sz="2000" dirty="0" err="1" smtClean="0"/>
              <a:t>through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window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Viděl jsem někoho vyskočit oknem.</a:t>
            </a:r>
          </a:p>
          <a:p>
            <a:endParaRPr lang="cs-CZ" sz="2000" dirty="0"/>
          </a:p>
          <a:p>
            <a:r>
              <a:rPr lang="cs-CZ" sz="2000" dirty="0" smtClean="0"/>
              <a:t>b) </a:t>
            </a:r>
            <a:r>
              <a:rPr lang="cs-CZ" sz="2000" u="sng" dirty="0" smtClean="0"/>
              <a:t>in </a:t>
            </a:r>
            <a:r>
              <a:rPr lang="cs-CZ" sz="2000" u="sng" dirty="0" err="1" smtClean="0"/>
              <a:t>questions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when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offer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things</a:t>
            </a:r>
            <a:r>
              <a:rPr lang="cs-CZ" sz="2000" u="sng" dirty="0" smtClean="0"/>
              <a:t> </a:t>
            </a:r>
            <a:r>
              <a:rPr lang="cs-CZ" sz="2000" dirty="0" smtClean="0"/>
              <a:t>-  v otázkách, když něco nabízíme.</a:t>
            </a:r>
          </a:p>
          <a:p>
            <a:r>
              <a:rPr lang="cs-CZ" sz="2000" dirty="0"/>
              <a:t>	</a:t>
            </a:r>
            <a:r>
              <a:rPr lang="cs-CZ" sz="2000" dirty="0" err="1"/>
              <a:t>W</a:t>
            </a:r>
            <a:r>
              <a:rPr lang="cs-CZ" sz="2000" dirty="0" err="1" smtClean="0"/>
              <a:t>ould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b="1" dirty="0" smtClean="0"/>
              <a:t> </a:t>
            </a:r>
            <a:r>
              <a:rPr lang="cs-CZ" sz="2000" dirty="0" err="1" smtClean="0"/>
              <a:t>cake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Chtěl bys (nějaký) koláč?</a:t>
            </a:r>
          </a:p>
          <a:p>
            <a:endParaRPr lang="cs-CZ" sz="2000" dirty="0"/>
          </a:p>
          <a:p>
            <a:r>
              <a:rPr lang="cs-CZ" sz="2000" dirty="0" smtClean="0"/>
              <a:t>c) </a:t>
            </a:r>
            <a:r>
              <a:rPr lang="cs-CZ" sz="2000" u="sng" dirty="0" smtClean="0"/>
              <a:t>in </a:t>
            </a:r>
            <a:r>
              <a:rPr lang="cs-CZ" sz="2000" u="sng" dirty="0" err="1" smtClean="0"/>
              <a:t>questions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when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we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ask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for</a:t>
            </a:r>
            <a:r>
              <a:rPr lang="cs-CZ" sz="2000" u="sng" dirty="0" smtClean="0"/>
              <a:t> </a:t>
            </a:r>
            <a:r>
              <a:rPr lang="cs-CZ" sz="2000" u="sng" dirty="0" err="1" smtClean="0"/>
              <a:t>thing</a:t>
            </a:r>
            <a:r>
              <a:rPr lang="cs-CZ" sz="2000" u="sng" dirty="0" smtClean="0"/>
              <a:t> </a:t>
            </a:r>
            <a:r>
              <a:rPr lang="cs-CZ" sz="2000" dirty="0" smtClean="0"/>
              <a:t>– v otázkách, když o něco žádáme.</a:t>
            </a:r>
          </a:p>
          <a:p>
            <a:r>
              <a:rPr lang="cs-CZ" sz="2000" dirty="0"/>
              <a:t>	</a:t>
            </a:r>
            <a:r>
              <a:rPr lang="cs-CZ" sz="2000" dirty="0" err="1" smtClean="0"/>
              <a:t>Can</a:t>
            </a:r>
            <a:r>
              <a:rPr lang="cs-CZ" sz="2000" dirty="0" smtClean="0"/>
              <a:t> I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water</a:t>
            </a:r>
            <a:r>
              <a:rPr lang="cs-CZ" sz="2000" dirty="0" smtClean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Mohl bych dostat vodu, prosím?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71546"/>
            <a:ext cx="82868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ANY  používáme:</a:t>
            </a:r>
          </a:p>
          <a:p>
            <a:endParaRPr lang="cs-CZ" dirty="0"/>
          </a:p>
          <a:p>
            <a:endParaRPr lang="cs-CZ" sz="2000" dirty="0" smtClean="0"/>
          </a:p>
          <a:p>
            <a:r>
              <a:rPr lang="cs-CZ" sz="2000" dirty="0" smtClean="0"/>
              <a:t>a) </a:t>
            </a:r>
            <a:r>
              <a:rPr lang="cs-CZ" sz="2000" u="sng" dirty="0" smtClean="0"/>
              <a:t>in negative </a:t>
            </a:r>
            <a:r>
              <a:rPr lang="cs-CZ" sz="2000" u="sng" dirty="0" err="1" smtClean="0"/>
              <a:t>sentences</a:t>
            </a:r>
            <a:r>
              <a:rPr lang="cs-CZ" sz="2000" u="sng" dirty="0" smtClean="0"/>
              <a:t>  </a:t>
            </a:r>
            <a:r>
              <a:rPr lang="cs-CZ" sz="2000" dirty="0" smtClean="0"/>
              <a:t>- v záporných větách.</a:t>
            </a:r>
          </a:p>
          <a:p>
            <a:r>
              <a:rPr lang="cs-CZ" sz="2000" dirty="0"/>
              <a:t>	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isn</a:t>
            </a:r>
            <a:r>
              <a:rPr lang="cs-CZ" sz="2000" dirty="0" smtClean="0"/>
              <a:t>'t </a:t>
            </a:r>
            <a:r>
              <a:rPr lang="cs-CZ" sz="2000" b="1" dirty="0" err="1" smtClean="0"/>
              <a:t>any</a:t>
            </a:r>
            <a:r>
              <a:rPr lang="cs-CZ" sz="2000" dirty="0" smtClean="0"/>
              <a:t> </a:t>
            </a:r>
            <a:r>
              <a:rPr lang="cs-CZ" sz="2000" dirty="0" err="1" smtClean="0"/>
              <a:t>orange</a:t>
            </a:r>
            <a:r>
              <a:rPr lang="cs-CZ" sz="2000" dirty="0" smtClean="0"/>
              <a:t> </a:t>
            </a:r>
            <a:r>
              <a:rPr lang="cs-CZ" sz="2000" dirty="0" err="1" smtClean="0"/>
              <a:t>juice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fridge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lednici není žádný pomerančový džus.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Peter </a:t>
            </a:r>
            <a:r>
              <a:rPr lang="cs-CZ" sz="2000" dirty="0" err="1" smtClean="0"/>
              <a:t>didn</a:t>
            </a:r>
            <a:r>
              <a:rPr lang="cs-CZ" sz="2000" dirty="0" smtClean="0"/>
              <a:t>'t </a:t>
            </a:r>
            <a:r>
              <a:rPr lang="cs-CZ" sz="2000" dirty="0" err="1" smtClean="0"/>
              <a:t>eat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 </a:t>
            </a:r>
            <a:r>
              <a:rPr lang="cs-CZ" sz="2000" dirty="0" err="1" smtClean="0"/>
              <a:t>morning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Petr dnes ráno nic nejedl.</a:t>
            </a:r>
          </a:p>
          <a:p>
            <a:endParaRPr lang="cs-CZ" sz="2000" dirty="0"/>
          </a:p>
          <a:p>
            <a:r>
              <a:rPr lang="cs-CZ" sz="2000" dirty="0" smtClean="0"/>
              <a:t>b) </a:t>
            </a:r>
            <a:r>
              <a:rPr lang="cs-CZ" sz="2000" u="sng" dirty="0" smtClean="0"/>
              <a:t>in most </a:t>
            </a:r>
            <a:r>
              <a:rPr lang="cs-CZ" sz="2000" u="sng" dirty="0" err="1" smtClean="0"/>
              <a:t>questions</a:t>
            </a:r>
            <a:r>
              <a:rPr lang="cs-CZ" sz="2000" u="sng" dirty="0" smtClean="0"/>
              <a:t> </a:t>
            </a:r>
            <a:r>
              <a:rPr lang="cs-CZ" sz="2000" dirty="0" smtClean="0"/>
              <a:t>– ve většině otázek (kromě dříve zmíněných).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need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</a:t>
            </a:r>
            <a:r>
              <a:rPr lang="cs-CZ" sz="2000" b="1" dirty="0" smtClean="0"/>
              <a:t> </a:t>
            </a:r>
            <a:r>
              <a:rPr lang="cs-CZ" sz="2000" dirty="0" smtClean="0"/>
              <a:t>help?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Potřebuješ (nějakou) pomoc?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know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 </a:t>
            </a:r>
            <a:r>
              <a:rPr lang="cs-CZ" sz="2000" dirty="0" err="1" smtClean="0"/>
              <a:t>about</a:t>
            </a:r>
            <a:r>
              <a:rPr lang="cs-CZ" sz="2000" dirty="0" smtClean="0"/>
              <a:t> </a:t>
            </a:r>
            <a:r>
              <a:rPr lang="cs-CZ" sz="2000" dirty="0" err="1" smtClean="0"/>
              <a:t>football</a:t>
            </a:r>
            <a:r>
              <a:rPr lang="cs-CZ" sz="2000" dirty="0" smtClean="0"/>
              <a:t>?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Víš něco o fotbale?</a:t>
            </a:r>
          </a:p>
          <a:p>
            <a:r>
              <a:rPr lang="cs-CZ" sz="20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71546"/>
            <a:ext cx="8286808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NO  používáme:</a:t>
            </a:r>
          </a:p>
          <a:p>
            <a:endParaRPr lang="cs-CZ" dirty="0"/>
          </a:p>
          <a:p>
            <a:endParaRPr lang="cs-CZ" sz="20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  </a:t>
            </a:r>
            <a:r>
              <a:rPr lang="cs-CZ" sz="2000" dirty="0" err="1" smtClean="0"/>
              <a:t>with</a:t>
            </a:r>
            <a:r>
              <a:rPr lang="cs-CZ" sz="2000" dirty="0" smtClean="0"/>
              <a:t> a positive verb - se slovesem v kladném tvaru.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/>
              <a:t>  do češtiny se pak celá věta překládá záporně.</a:t>
            </a:r>
          </a:p>
          <a:p>
            <a:endParaRPr lang="cs-CZ" sz="2000" dirty="0"/>
          </a:p>
          <a:p>
            <a:r>
              <a:rPr lang="cs-CZ" sz="2000" dirty="0" smtClean="0"/>
              <a:t>	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nobody</a:t>
            </a:r>
            <a:r>
              <a:rPr lang="cs-CZ" sz="2000" dirty="0" smtClean="0"/>
              <a:t>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home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Doma nikdo není.</a:t>
            </a:r>
          </a:p>
          <a:p>
            <a:endParaRPr lang="cs-CZ" sz="2000" dirty="0"/>
          </a:p>
          <a:p>
            <a:r>
              <a:rPr lang="cs-CZ" sz="2000" dirty="0" smtClean="0"/>
              <a:t>	I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nothing</a:t>
            </a:r>
            <a:r>
              <a:rPr lang="cs-CZ" sz="2000" b="1" dirty="0" smtClean="0"/>
              <a:t> </a:t>
            </a:r>
            <a:r>
              <a:rPr lang="cs-CZ" sz="2000" dirty="0" smtClean="0"/>
              <a:t>to do. I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very</a:t>
            </a:r>
            <a:r>
              <a:rPr lang="cs-CZ" sz="2000" dirty="0" smtClean="0"/>
              <a:t> </a:t>
            </a:r>
            <a:r>
              <a:rPr lang="cs-CZ" sz="2000" dirty="0" err="1" smtClean="0"/>
              <a:t>bored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Nemám co dělat. Velmi se nudím.</a:t>
            </a:r>
          </a:p>
          <a:p>
            <a:r>
              <a:rPr lang="cs-CZ" sz="20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071546"/>
            <a:ext cx="828680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EVERY  používáme:</a:t>
            </a:r>
          </a:p>
          <a:p>
            <a:endParaRPr lang="cs-CZ" dirty="0"/>
          </a:p>
          <a:p>
            <a:endParaRPr lang="cs-CZ" sz="2000" dirty="0" smtClean="0"/>
          </a:p>
          <a:p>
            <a:r>
              <a:rPr lang="cs-CZ" sz="2000" u="sng" dirty="0" smtClean="0"/>
              <a:t>In positive </a:t>
            </a:r>
            <a:r>
              <a:rPr lang="cs-CZ" sz="2000" u="sng" dirty="0" err="1" smtClean="0"/>
              <a:t>sentences</a:t>
            </a:r>
            <a:r>
              <a:rPr lang="cs-CZ" sz="2000" u="sng" dirty="0" smtClean="0"/>
              <a:t>  </a:t>
            </a:r>
            <a:r>
              <a:rPr lang="cs-CZ" sz="2000" dirty="0" smtClean="0"/>
              <a:t>- v kladných větách.</a:t>
            </a:r>
          </a:p>
          <a:p>
            <a:r>
              <a:rPr lang="cs-CZ" sz="2000" dirty="0" err="1" smtClean="0"/>
              <a:t>We</a:t>
            </a:r>
            <a:r>
              <a:rPr lang="cs-CZ" sz="2000" dirty="0" smtClean="0"/>
              <a:t> use a </a:t>
            </a:r>
            <a:r>
              <a:rPr lang="cs-CZ" sz="2000" dirty="0" err="1" smtClean="0"/>
              <a:t>singular</a:t>
            </a:r>
            <a:r>
              <a:rPr lang="cs-CZ" sz="2000" dirty="0" smtClean="0"/>
              <a:t> verb </a:t>
            </a:r>
            <a:r>
              <a:rPr lang="cs-CZ" sz="2000" dirty="0" err="1" smtClean="0"/>
              <a:t>after</a:t>
            </a:r>
            <a:r>
              <a:rPr lang="cs-CZ" sz="2000" dirty="0" smtClean="0"/>
              <a:t> „</a:t>
            </a:r>
            <a:r>
              <a:rPr lang="cs-CZ" sz="2000" dirty="0" err="1" smtClean="0"/>
              <a:t>every</a:t>
            </a:r>
            <a:r>
              <a:rPr lang="cs-CZ" sz="2000" dirty="0" smtClean="0"/>
              <a:t>…“  </a:t>
            </a:r>
          </a:p>
          <a:p>
            <a:r>
              <a:rPr lang="cs-CZ" sz="2000" dirty="0" smtClean="0"/>
              <a:t>Po „</a:t>
            </a:r>
            <a:r>
              <a:rPr lang="cs-CZ" sz="2000" dirty="0" err="1" smtClean="0"/>
              <a:t>every</a:t>
            </a:r>
            <a:r>
              <a:rPr lang="cs-CZ" sz="2000" dirty="0" smtClean="0"/>
              <a:t>…“ vždy používáme sloveso v jednotném čísle.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	</a:t>
            </a:r>
            <a:r>
              <a:rPr lang="cs-CZ" sz="2000" b="1" dirty="0" err="1" smtClean="0"/>
              <a:t>Everybody</a:t>
            </a:r>
            <a:r>
              <a:rPr lang="cs-CZ" sz="2000" dirty="0" smtClean="0"/>
              <a:t> </a:t>
            </a:r>
            <a:r>
              <a:rPr lang="cs-CZ" sz="2000" dirty="0" err="1" smtClean="0"/>
              <a:t>knows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London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capital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England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Každý ví, že Londýn je hlavní město Anglie.</a:t>
            </a:r>
          </a:p>
          <a:p>
            <a:endParaRPr lang="cs-CZ" sz="2000" dirty="0"/>
          </a:p>
          <a:p>
            <a:r>
              <a:rPr lang="cs-CZ" sz="2000" dirty="0" smtClean="0"/>
              <a:t>	</a:t>
            </a:r>
            <a:r>
              <a:rPr lang="cs-CZ" sz="2000" dirty="0" err="1" smtClean="0"/>
              <a:t>Bill</a:t>
            </a:r>
            <a:r>
              <a:rPr lang="cs-CZ" sz="2000" dirty="0" smtClean="0"/>
              <a:t> </a:t>
            </a:r>
            <a:r>
              <a:rPr lang="cs-CZ" sz="2000" dirty="0" err="1" smtClean="0"/>
              <a:t>plays</a:t>
            </a:r>
            <a:r>
              <a:rPr lang="cs-CZ" sz="2000" dirty="0" smtClean="0"/>
              <a:t>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every</a:t>
            </a:r>
            <a:r>
              <a:rPr lang="cs-CZ" sz="2000" dirty="0" smtClean="0"/>
              <a:t> </a:t>
            </a:r>
            <a:r>
              <a:rPr lang="cs-CZ" sz="2000" dirty="0" err="1" smtClean="0"/>
              <a:t>evening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	</a:t>
            </a:r>
            <a:r>
              <a:rPr lang="cs-CZ" sz="2000" dirty="0" err="1" smtClean="0"/>
              <a:t>Bill</a:t>
            </a:r>
            <a:r>
              <a:rPr lang="cs-CZ" sz="2000" dirty="0" smtClean="0"/>
              <a:t> hraje počítačové hry každý večer.</a:t>
            </a:r>
          </a:p>
          <a:p>
            <a:r>
              <a:rPr lang="cs-CZ" sz="2000" dirty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1472" y="1000108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Přeložte věty: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1714488"/>
            <a:ext cx="750099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Somebody</a:t>
            </a:r>
            <a:r>
              <a:rPr lang="cs-CZ" sz="2000" dirty="0" smtClean="0"/>
              <a:t> stole my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lend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money,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?</a:t>
            </a:r>
          </a:p>
          <a:p>
            <a:endParaRPr lang="cs-CZ" sz="2000" dirty="0"/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nothing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fridge</a:t>
            </a:r>
            <a:r>
              <a:rPr lang="cs-CZ" sz="2000" dirty="0" smtClean="0"/>
              <a:t>.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need</a:t>
            </a:r>
            <a:r>
              <a:rPr lang="cs-CZ" sz="2000" dirty="0" smtClean="0"/>
              <a:t> to </a:t>
            </a:r>
            <a:r>
              <a:rPr lang="cs-CZ" sz="2000" dirty="0" err="1" smtClean="0"/>
              <a:t>buy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food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everything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?</a:t>
            </a:r>
          </a:p>
          <a:p>
            <a:endParaRPr lang="cs-CZ" sz="2000" dirty="0"/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didn</a:t>
            </a:r>
            <a:r>
              <a:rPr lang="cs-CZ" sz="2000" dirty="0" smtClean="0"/>
              <a:t>'t </a:t>
            </a:r>
            <a:r>
              <a:rPr lang="cs-CZ" sz="2000" dirty="0" err="1" smtClean="0"/>
              <a:t>say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?</a:t>
            </a:r>
          </a:p>
          <a:p>
            <a:endParaRPr lang="cs-CZ" sz="2000" dirty="0"/>
          </a:p>
          <a:p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dark</a:t>
            </a:r>
            <a:r>
              <a:rPr lang="cs-CZ" sz="2000" dirty="0" smtClean="0"/>
              <a:t>. I </a:t>
            </a:r>
            <a:r>
              <a:rPr lang="cs-CZ" sz="2000" dirty="0" err="1" smtClean="0"/>
              <a:t>can</a:t>
            </a:r>
            <a:r>
              <a:rPr lang="cs-CZ" sz="2000" dirty="0" smtClean="0"/>
              <a:t>'t </a:t>
            </a:r>
            <a:r>
              <a:rPr lang="cs-CZ" sz="2000" dirty="0" err="1" smtClean="0"/>
              <a:t>see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.</a:t>
            </a:r>
          </a:p>
          <a:p>
            <a:endParaRPr lang="cs-CZ" dirty="0"/>
          </a:p>
        </p:txBody>
      </p:sp>
      <p:pic>
        <p:nvPicPr>
          <p:cNvPr id="6" name="Obrázek 5" descr="MH900290053.JPG"/>
          <p:cNvPicPr>
            <a:picLocks noChangeAspect="1"/>
          </p:cNvPicPr>
          <p:nvPr/>
        </p:nvPicPr>
        <p:blipFill>
          <a:blip r:embed="rId2" cstate="print"/>
          <a:srcRect t="11629" b="12792"/>
          <a:stretch>
            <a:fillRect/>
          </a:stretch>
        </p:blipFill>
        <p:spPr>
          <a:xfrm>
            <a:off x="5929321" y="841462"/>
            <a:ext cx="2476500" cy="18717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00108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Řešení: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14488"/>
            <a:ext cx="750099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Somebody</a:t>
            </a:r>
            <a:r>
              <a:rPr lang="cs-CZ" sz="2000" dirty="0" smtClean="0"/>
              <a:t> stole my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 </a:t>
            </a:r>
            <a:r>
              <a:rPr lang="cs-CZ" sz="2000" dirty="0" err="1" smtClean="0"/>
              <a:t>book</a:t>
            </a:r>
            <a:r>
              <a:rPr lang="cs-CZ" sz="2000" dirty="0" smtClean="0"/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Někdo ukradl mou anglickou knihu.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lend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money,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Můžeš mi půjčit nějaké peníze, prosím?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nothing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fridge</a:t>
            </a:r>
            <a:r>
              <a:rPr lang="cs-CZ" sz="2000" dirty="0" smtClean="0"/>
              <a:t>.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need</a:t>
            </a:r>
            <a:r>
              <a:rPr lang="cs-CZ" sz="2000" dirty="0" smtClean="0"/>
              <a:t> to </a:t>
            </a:r>
            <a:r>
              <a:rPr lang="cs-CZ" sz="2000" dirty="0" err="1" smtClean="0"/>
              <a:t>buy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food</a:t>
            </a:r>
            <a:r>
              <a:rPr lang="cs-CZ" sz="2000" dirty="0" smtClean="0"/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V ledničce nic není. Potřebujeme koupit nějaké jídlo.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b="1" dirty="0" err="1" smtClean="0"/>
              <a:t>everything</a:t>
            </a:r>
            <a:r>
              <a:rPr lang="cs-CZ" sz="2000" dirty="0" smtClean="0"/>
              <a:t>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Je všechno v pořádku?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didn</a:t>
            </a:r>
            <a:r>
              <a:rPr lang="cs-CZ" sz="2000" dirty="0" smtClean="0"/>
              <a:t>'t </a:t>
            </a:r>
            <a:r>
              <a:rPr lang="cs-CZ" sz="2000" dirty="0" err="1" smtClean="0"/>
              <a:t>say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Nic jsem neřekl.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</a:t>
            </a:r>
            <a:r>
              <a:rPr lang="cs-CZ" sz="2000" dirty="0" smtClean="0"/>
              <a:t> </a:t>
            </a:r>
            <a:r>
              <a:rPr lang="cs-CZ" sz="2000" dirty="0" err="1" smtClean="0"/>
              <a:t>friends</a:t>
            </a:r>
            <a:r>
              <a:rPr lang="cs-CZ" sz="2000" dirty="0" smtClean="0"/>
              <a:t>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Máš nějaké přátele?</a:t>
            </a:r>
            <a:endParaRPr lang="cs-CZ" sz="2000" b="1" dirty="0">
              <a:solidFill>
                <a:srgbClr val="FF0000"/>
              </a:solidFill>
            </a:endParaRPr>
          </a:p>
          <a:p>
            <a:r>
              <a:rPr lang="cs-CZ" sz="2000" dirty="0" err="1" smtClean="0"/>
              <a:t>It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dark</a:t>
            </a:r>
            <a:r>
              <a:rPr lang="cs-CZ" sz="2000" dirty="0" smtClean="0"/>
              <a:t>. I </a:t>
            </a:r>
            <a:r>
              <a:rPr lang="cs-CZ" sz="2000" dirty="0" err="1" smtClean="0"/>
              <a:t>can</a:t>
            </a:r>
            <a:r>
              <a:rPr lang="cs-CZ" sz="2000" dirty="0" smtClean="0"/>
              <a:t>'t </a:t>
            </a:r>
            <a:r>
              <a:rPr lang="cs-CZ" sz="2000" dirty="0" err="1" smtClean="0"/>
              <a:t>see</a:t>
            </a:r>
            <a:r>
              <a:rPr lang="cs-CZ" sz="2000" dirty="0" smtClean="0"/>
              <a:t> </a:t>
            </a:r>
            <a:r>
              <a:rPr lang="cs-CZ" sz="2000" b="1" dirty="0" err="1" smtClean="0"/>
              <a:t>anything</a:t>
            </a:r>
            <a:r>
              <a:rPr lang="cs-CZ" sz="2000" dirty="0" smtClean="0"/>
              <a:t>.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Je tma. Nic nevidím.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4" name="Obrázek 3" descr="MH900290053.JPG"/>
          <p:cNvPicPr>
            <a:picLocks noChangeAspect="1"/>
          </p:cNvPicPr>
          <p:nvPr/>
        </p:nvPicPr>
        <p:blipFill>
          <a:blip r:embed="rId2" cstate="print"/>
          <a:srcRect t="11629" b="12792"/>
          <a:stretch>
            <a:fillRect/>
          </a:stretch>
        </p:blipFill>
        <p:spPr>
          <a:xfrm>
            <a:off x="5929321" y="841462"/>
            <a:ext cx="2476500" cy="18717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2714620"/>
            <a:ext cx="72152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Zdroj ilustrací</a:t>
            </a:r>
            <a:r>
              <a:rPr lang="ru-RU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indent="-341313" algn="ctr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ru-RU" sz="2800" dirty="0" smtClean="0">
                <a:latin typeface="Arial" pitchFamily="34" charset="0"/>
                <a:cs typeface="Arial" pitchFamily="34" charset="0"/>
              </a:rPr>
              <a:t> http://office.microsoft.com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60</TotalTime>
  <Words>405</Words>
  <Application>Microsoft Office PowerPoint</Application>
  <PresentationFormat>Předvádění na obrazovce (4:3)</PresentationFormat>
  <Paragraphs>132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Snímek 2</vt:lpstr>
      <vt:lpstr>INDEFINITE PRONOUNS – ZÁJMENA NEURČITÁ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strouhalovaj</cp:lastModifiedBy>
  <cp:revision>31</cp:revision>
  <dcterms:created xsi:type="dcterms:W3CDTF">2013-07-20T12:32:49Z</dcterms:created>
  <dcterms:modified xsi:type="dcterms:W3CDTF">2013-10-22T14:03:14Z</dcterms:modified>
</cp:coreProperties>
</file>