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60" r:id="rId6"/>
    <p:sldId id="259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B87FFE8-C679-483F-B7FB-DA9483CE65DB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1F10C5F-D010-4706-B357-5B8E071A30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ilyclipart.net/clipart/gummi-bears-clip-art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 txBox="1">
            <a:spLocks noChangeArrowheads="1"/>
          </p:cNvSpPr>
          <p:nvPr/>
        </p:nvSpPr>
        <p:spPr>
          <a:xfrm>
            <a:off x="571472" y="714356"/>
            <a:ext cx="8099425" cy="5324475"/>
          </a:xfrm>
          <a:prstGeom prst="rect">
            <a:avLst/>
          </a:prstGeom>
        </p:spPr>
        <p:txBody>
          <a:bodyPr vert="horz" lIns="0" tIns="0" rIns="0" bIns="0" anchor="ctr">
            <a:normAutofit/>
          </a:bodyPr>
          <a:lstStyle/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Integrovaná střední škola v Semilech</a:t>
            </a:r>
            <a:b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28. října 607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ru-RU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513 01  Semily</a:t>
            </a: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660" y="1074718"/>
            <a:ext cx="7929562" cy="1689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3610" y="3954443"/>
            <a:ext cx="1800225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2"/>
          <p:cNvGraphicFramePr>
            <a:graphicFrameLocks noGrp="1"/>
          </p:cNvGraphicFramePr>
          <p:nvPr/>
        </p:nvGraphicFramePr>
        <p:xfrm>
          <a:off x="785786" y="785794"/>
          <a:ext cx="7721600" cy="5118892"/>
        </p:xfrm>
        <a:graphic>
          <a:graphicData uri="http://schemas.openxmlformats.org/drawingml/2006/table">
            <a:tbl>
              <a:tblPr/>
              <a:tblGrid>
                <a:gridCol w="3849688"/>
                <a:gridCol w="3871912"/>
              </a:tblGrid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projektu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CZ.1.07/1.5.00/34.0240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materiálu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VY_32_INOVACE_10_3_16/20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9311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školy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Integrovaná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střední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škola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v 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Semilech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b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</a:b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28.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října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607  513 01 </a:t>
                      </a:r>
                      <a:r>
                        <a:rPr kumimoji="0" lang="en-US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Semily</a:t>
                      </a:r>
                      <a:endParaRPr kumimoji="0" lang="en-US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741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Bc. Jana Strouhalová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Tematický celek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AJ —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Imperative – Rozkazovací způsob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Ročník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Všechny ročníky SOU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i SŠ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tvorby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10.8.2013</a:t>
                      </a:r>
                      <a:endParaRPr kumimoji="0" lang="ru-RU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5277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Materiál slouží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procvičení rozkazovacího způsobu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. Je vysvětleno, v jakých případech imperativ používáme, dále pak mechanismus tvorby kladné rozkazovací věty, zdůraznění rozkazu pomocí slovesa DO, dále pak záporný rozkazovací způsob a rozkazovací způsob pro 1. osobu množného čísla pomocí Let‘s nebo Let‘s not. V závěru je uvedeno překladové cvičení se správným řešením. 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794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pokyn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oup 68"/>
          <p:cNvGraphicFramePr>
            <a:graphicFrameLocks noGrp="1"/>
          </p:cNvGraphicFramePr>
          <p:nvPr/>
        </p:nvGraphicFramePr>
        <p:xfrm>
          <a:off x="1000100" y="6072206"/>
          <a:ext cx="7280299" cy="349250"/>
        </p:xfrm>
        <a:graphic>
          <a:graphicData uri="http://schemas.openxmlformats.org/drawingml/2006/table">
            <a:tbl>
              <a:tblPr/>
              <a:tblGrid>
                <a:gridCol w="7280299"/>
              </a:tblGrid>
              <a:tr h="349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NewRoman" pitchFamily="16" charset="0"/>
                          <a:cs typeface="Lucida Sans Unicode" charset="0"/>
                        </a:rPr>
                        <a:t>Pokud není uvedeno jinak, uvedený materiál je z vlastních zdrojů autora</a:t>
                      </a:r>
                    </a:p>
                  </a:txBody>
                  <a:tcPr marL="36000" marR="36000" marT="62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1857364"/>
            <a:ext cx="7858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IMPERATIVE – ROZKAZOVACÍ ZPŮSOB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2643182"/>
            <a:ext cx="68580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use </a:t>
            </a:r>
            <a:r>
              <a:rPr lang="cs-CZ" sz="2400" dirty="0" err="1" smtClean="0"/>
              <a:t>the</a:t>
            </a:r>
            <a:r>
              <a:rPr lang="cs-CZ" sz="2400" dirty="0" smtClean="0"/>
              <a:t> imperative to </a:t>
            </a:r>
            <a:r>
              <a:rPr lang="cs-CZ" sz="2400" dirty="0" err="1" smtClean="0"/>
              <a:t>give</a:t>
            </a:r>
            <a:r>
              <a:rPr lang="cs-CZ" sz="2400" dirty="0" smtClean="0"/>
              <a:t> 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order</a:t>
            </a:r>
            <a:r>
              <a:rPr lang="cs-CZ" sz="2400" dirty="0" smtClean="0"/>
              <a:t>, a </a:t>
            </a:r>
            <a:r>
              <a:rPr lang="cs-CZ" sz="2400" dirty="0" err="1" smtClean="0"/>
              <a:t>warning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some</a:t>
            </a:r>
            <a:r>
              <a:rPr lang="cs-CZ" sz="2400" dirty="0" smtClean="0"/>
              <a:t> </a:t>
            </a:r>
            <a:r>
              <a:rPr lang="cs-CZ" sz="2400" dirty="0" err="1" smtClean="0"/>
              <a:t>advice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R</a:t>
            </a:r>
            <a:r>
              <a:rPr lang="cs-CZ" sz="2400" dirty="0" smtClean="0"/>
              <a:t>ozkazovací způsob používáme, když chceme dát příkaz, varování nebo radu.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928670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1) Kladný rozkazovací způsob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785926"/>
            <a:ext cx="72152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Infinitiv příslušného slovesa bez „to“.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Nerozlišujeme, jde-li o rozkaz pro jednu nebo více osob.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Můžeme přidat „</a:t>
            </a:r>
            <a:r>
              <a:rPr lang="cs-CZ" sz="2000" dirty="0" err="1" smtClean="0"/>
              <a:t>please</a:t>
            </a:r>
            <a:r>
              <a:rPr lang="cs-CZ" sz="2000" dirty="0" smtClean="0"/>
              <a:t>“, abychom byli zdvořilejší.</a:t>
            </a:r>
            <a:endParaRPr lang="cs-CZ" sz="20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57290" y="4000504"/>
          <a:ext cx="6429420" cy="158496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214710"/>
                <a:gridCol w="32147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0" dirty="0" err="1" smtClean="0"/>
                        <a:t>Come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here</a:t>
                      </a:r>
                      <a:r>
                        <a:rPr lang="cs-CZ" sz="2000" b="0" dirty="0" smtClean="0"/>
                        <a:t>!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Pojď sem!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Go </a:t>
                      </a:r>
                      <a:r>
                        <a:rPr lang="cs-CZ" sz="2000" dirty="0" err="1" smtClean="0"/>
                        <a:t>straight</a:t>
                      </a:r>
                      <a:r>
                        <a:rPr lang="cs-CZ" sz="2000" dirty="0" smtClean="0"/>
                        <a:t> on.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Jděte stále rovně.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Help </a:t>
                      </a:r>
                      <a:r>
                        <a:rPr lang="cs-CZ" sz="2000" dirty="0" err="1" smtClean="0"/>
                        <a:t>your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father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Pomoc tatínkovi.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Give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me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the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keys</a:t>
                      </a:r>
                      <a:r>
                        <a:rPr lang="cs-CZ" sz="2000" dirty="0" smtClean="0"/>
                        <a:t>, </a:t>
                      </a:r>
                      <a:r>
                        <a:rPr lang="cs-CZ" sz="2000" dirty="0" err="1" smtClean="0"/>
                        <a:t>please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Dej mi ty klíče, prosím.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928670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Zdůraznění rozkazu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62" y="1785926"/>
            <a:ext cx="721523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Rozkazovacímu způsobu přidáme na důrazu použitím pomocného slovesa „</a:t>
            </a:r>
            <a:r>
              <a:rPr lang="cs-CZ" sz="2000" b="1" dirty="0" smtClean="0"/>
              <a:t>do</a:t>
            </a:r>
            <a:r>
              <a:rPr lang="cs-CZ" sz="2000" dirty="0" smtClean="0"/>
              <a:t>“.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Při vyslovování na ně dáme důraz.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57290" y="3357562"/>
          <a:ext cx="6429420" cy="219456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214710"/>
                <a:gridCol w="32147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be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quiet</a:t>
                      </a:r>
                      <a:r>
                        <a:rPr lang="cs-CZ" sz="2000" b="0" dirty="0" smtClean="0"/>
                        <a:t>!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Tak už buďte zticha!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sit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down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Tak si přece sedněte.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come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and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see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me</a:t>
                      </a:r>
                      <a:r>
                        <a:rPr lang="cs-CZ" sz="2000" dirty="0" smtClean="0"/>
                        <a:t>!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Opravdu mě přijď navštívit!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Please</a:t>
                      </a:r>
                      <a:r>
                        <a:rPr lang="cs-CZ" sz="2000" dirty="0" smtClean="0"/>
                        <a:t>, </a:t>
                      </a:r>
                      <a:r>
                        <a:rPr lang="cs-CZ" sz="2000" b="1" dirty="0" smtClean="0"/>
                        <a:t>do</a:t>
                      </a:r>
                      <a:r>
                        <a:rPr lang="cs-CZ" sz="2000" dirty="0" smtClean="0"/>
                        <a:t> help </a:t>
                      </a:r>
                      <a:r>
                        <a:rPr lang="cs-CZ" sz="2000" dirty="0" err="1" smtClean="0"/>
                        <a:t>me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Prosím, opravdu mi pomozte.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928670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/>
              <a:t>2</a:t>
            </a:r>
            <a:r>
              <a:rPr lang="cs-CZ" sz="2400" b="1" u="sng" dirty="0" smtClean="0"/>
              <a:t>) Záporný rozkazovací způsob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785926"/>
            <a:ext cx="7215238" cy="959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Před základní tvar slovesa bez „to“ přidáme pomocné sloveso don‘t </a:t>
            </a:r>
            <a:r>
              <a:rPr lang="cs-CZ" sz="2000" i="1" dirty="0" smtClean="0"/>
              <a:t> </a:t>
            </a:r>
            <a:r>
              <a:rPr lang="cs-CZ" sz="2000" dirty="0" smtClean="0"/>
              <a:t>(nebo do not).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4000504"/>
          <a:ext cx="6429420" cy="1571637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214710"/>
                <a:gridCol w="3214710"/>
              </a:tblGrid>
              <a:tr h="41696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Don‘t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touch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that</a:t>
                      </a:r>
                      <a:r>
                        <a:rPr lang="cs-CZ" sz="2000" b="0" dirty="0" smtClean="0"/>
                        <a:t>!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Nesahej na to!</a:t>
                      </a:r>
                      <a:endParaRPr lang="cs-CZ" sz="2000" b="0" dirty="0"/>
                    </a:p>
                  </a:txBody>
                  <a:tcPr/>
                </a:tc>
              </a:tr>
              <a:tr h="73770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Don‘t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eat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that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gummy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bear</a:t>
                      </a:r>
                      <a:r>
                        <a:rPr lang="cs-CZ" sz="2000" dirty="0" smtClean="0"/>
                        <a:t>!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Nejez toho gumového medvídka!</a:t>
                      </a:r>
                      <a:endParaRPr lang="cs-CZ" sz="2000" dirty="0"/>
                    </a:p>
                  </a:txBody>
                  <a:tcPr/>
                </a:tc>
              </a:tr>
              <a:tr h="41696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Don‘t </a:t>
                      </a:r>
                      <a:r>
                        <a:rPr lang="cs-CZ" sz="2000" dirty="0" err="1" smtClean="0"/>
                        <a:t>worry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Nestrachujte se.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 descr="clipart01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2285992"/>
            <a:ext cx="2763520" cy="16499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928670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3) Kladný rozkazovací způsob – 1. os.mn.č. - MY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28662" y="1785926"/>
            <a:ext cx="7215238" cy="18829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Rozkaz pro 1. osobu množného čísla se používá hlavně pro návrhy.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Tvoří se pomocí „</a:t>
            </a:r>
            <a:r>
              <a:rPr lang="cs-CZ" sz="2000" b="1" dirty="0" smtClean="0"/>
              <a:t>let‘s</a:t>
            </a:r>
            <a:r>
              <a:rPr lang="cs-CZ" sz="2000" dirty="0" smtClean="0"/>
              <a:t>“ (= stažený tvar od „let </a:t>
            </a:r>
            <a:r>
              <a:rPr lang="cs-CZ" sz="2000" dirty="0" err="1" smtClean="0"/>
              <a:t>us</a:t>
            </a:r>
            <a:r>
              <a:rPr lang="cs-CZ" sz="2000" dirty="0" smtClean="0"/>
              <a:t>“) + infinitiv bez „to“.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4357694"/>
          <a:ext cx="6429420" cy="118872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214710"/>
                <a:gridCol w="32147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Let‘s </a:t>
                      </a:r>
                      <a:r>
                        <a:rPr lang="cs-CZ" sz="2000" b="0" dirty="0" err="1" smtClean="0"/>
                        <a:t>ask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the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teacher</a:t>
                      </a:r>
                      <a:r>
                        <a:rPr lang="cs-CZ" sz="2000" b="0" dirty="0" smtClean="0"/>
                        <a:t>.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Zeptejme se učitele.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Let‘s</a:t>
                      </a:r>
                      <a:r>
                        <a:rPr lang="cs-CZ" sz="2000" dirty="0" smtClean="0"/>
                        <a:t> go to </a:t>
                      </a:r>
                      <a:r>
                        <a:rPr lang="cs-CZ" sz="2000" dirty="0" err="1" smtClean="0"/>
                        <a:t>the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pub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Pojďme do hospody.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Let‘s</a:t>
                      </a:r>
                      <a:r>
                        <a:rPr lang="cs-CZ" sz="2000" dirty="0" smtClean="0"/>
                        <a:t> start.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Začněme.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928670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4) Záporný rozkazovací způsob – 1. os.mn.č. - MY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85926"/>
            <a:ext cx="71438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Tvoří se pomocí „</a:t>
            </a:r>
            <a:r>
              <a:rPr lang="cs-CZ" sz="2000" b="1" dirty="0" smtClean="0"/>
              <a:t>let‘s not</a:t>
            </a:r>
            <a:r>
              <a:rPr lang="cs-CZ" sz="2000" dirty="0" smtClean="0"/>
              <a:t>“.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357290" y="4429132"/>
          <a:ext cx="6429420" cy="1143008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214710"/>
                <a:gridCol w="3214710"/>
              </a:tblGrid>
              <a:tr h="412753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Don‘t let‘s </a:t>
                      </a:r>
                      <a:r>
                        <a:rPr lang="cs-CZ" sz="2000" b="0" dirty="0" err="1" smtClean="0"/>
                        <a:t>be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worried</a:t>
                      </a:r>
                      <a:r>
                        <a:rPr lang="cs-CZ" sz="2000" b="0" dirty="0" smtClean="0"/>
                        <a:t>.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Nedělejme si starosti.</a:t>
                      </a:r>
                      <a:endParaRPr lang="cs-CZ" sz="2000" b="0" dirty="0"/>
                    </a:p>
                  </a:txBody>
                  <a:tcPr/>
                </a:tc>
              </a:tr>
              <a:tr h="73025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Don‘t let‘s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wait</a:t>
                      </a:r>
                      <a:r>
                        <a:rPr lang="cs-CZ" sz="2000" dirty="0" smtClean="0"/>
                        <a:t> </a:t>
                      </a:r>
                      <a:r>
                        <a:rPr lang="cs-CZ" sz="2000" dirty="0" err="1" smtClean="0"/>
                        <a:t>any</a:t>
                      </a:r>
                      <a:r>
                        <a:rPr lang="cs-CZ" sz="2000" dirty="0" smtClean="0"/>
                        <a:t> more.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Už nečekejme.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000100" y="3786190"/>
            <a:ext cx="735811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V hovorové angličtině je možné použít také „</a:t>
            </a:r>
            <a:r>
              <a:rPr lang="cs-CZ" sz="2000" b="1" dirty="0" smtClean="0"/>
              <a:t>don‘t let‘s</a:t>
            </a:r>
            <a:r>
              <a:rPr lang="cs-CZ" sz="2000" dirty="0" smtClean="0"/>
              <a:t>“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357290" y="2500306"/>
          <a:ext cx="6429420" cy="109728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214710"/>
                <a:gridCol w="32147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Let‘s not </a:t>
                      </a:r>
                      <a:r>
                        <a:rPr lang="cs-CZ" sz="2000" b="0" dirty="0" err="1" smtClean="0"/>
                        <a:t>be</a:t>
                      </a:r>
                      <a:r>
                        <a:rPr lang="cs-CZ" sz="2000" b="0" dirty="0" smtClean="0"/>
                        <a:t> </a:t>
                      </a:r>
                      <a:r>
                        <a:rPr lang="cs-CZ" sz="2000" b="0" dirty="0" err="1" smtClean="0"/>
                        <a:t>worried</a:t>
                      </a:r>
                      <a:r>
                        <a:rPr lang="cs-CZ" sz="2000" b="0" dirty="0" smtClean="0"/>
                        <a:t>.</a:t>
                      </a:r>
                      <a:endParaRPr lang="cs-CZ" sz="2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/>
                        <a:t>Nedělejme si starosti.</a:t>
                      </a:r>
                      <a:endParaRPr lang="cs-CZ" sz="20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Let‘s not</a:t>
                      </a:r>
                      <a:r>
                        <a:rPr lang="cs-CZ" sz="2000" dirty="0" smtClean="0"/>
                        <a:t> play </a:t>
                      </a:r>
                      <a:r>
                        <a:rPr lang="cs-CZ" sz="2000" dirty="0" err="1" smtClean="0"/>
                        <a:t>tennis</a:t>
                      </a:r>
                      <a:r>
                        <a:rPr lang="cs-CZ" sz="2000" dirty="0" smtClean="0"/>
                        <a:t>, let‘s play </a:t>
                      </a:r>
                      <a:r>
                        <a:rPr lang="cs-CZ" sz="2000" dirty="0" err="1" smtClean="0"/>
                        <a:t>football</a:t>
                      </a:r>
                      <a:r>
                        <a:rPr lang="cs-CZ" sz="2000" dirty="0" smtClean="0"/>
                        <a:t>.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Nehrajme tenis, pojďme si zahrát fotbal.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928670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Přeložte: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85926"/>
            <a:ext cx="7143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Zavři dveře, prosím.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Buď opatrný!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Odbočte doprava.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Opravdu se vrať!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Nebuď smutný.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Pojďme do kina.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Nebuďme tak přísní.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endParaRPr lang="cs-CZ" sz="2000" dirty="0" smtClean="0"/>
          </a:p>
        </p:txBody>
      </p:sp>
      <p:pic>
        <p:nvPicPr>
          <p:cNvPr id="7" name="Obrázek 6" descr="MH9003243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72132" y="2143116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928670"/>
            <a:ext cx="8001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Řešení: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85926"/>
            <a:ext cx="71438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Zavři dveře, prosím.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Close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door</a:t>
            </a:r>
            <a:r>
              <a:rPr lang="cs-CZ" sz="2000" b="1" dirty="0" smtClean="0">
                <a:solidFill>
                  <a:srgbClr val="FF0000"/>
                </a:solidFill>
              </a:rPr>
              <a:t>, </a:t>
            </a:r>
            <a:r>
              <a:rPr lang="cs-CZ" sz="2000" b="1" dirty="0" err="1" smtClean="0">
                <a:solidFill>
                  <a:srgbClr val="FF0000"/>
                </a:solidFill>
              </a:rPr>
              <a:t>please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Buď opatrný!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careful</a:t>
            </a:r>
            <a:r>
              <a:rPr lang="cs-CZ" sz="2000" b="1" dirty="0" smtClean="0">
                <a:solidFill>
                  <a:srgbClr val="FF0000"/>
                </a:solidFill>
              </a:rPr>
              <a:t>!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Odbočte doprava.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Turn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right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Opravdu se vrať!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Do </a:t>
            </a:r>
            <a:r>
              <a:rPr lang="cs-CZ" sz="2000" b="1" dirty="0" err="1" smtClean="0">
                <a:solidFill>
                  <a:srgbClr val="FF0000"/>
                </a:solidFill>
              </a:rPr>
              <a:t>come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back</a:t>
            </a:r>
            <a:r>
              <a:rPr lang="cs-CZ" sz="2000" b="1" dirty="0">
                <a:solidFill>
                  <a:srgbClr val="FF0000"/>
                </a:solidFill>
              </a:rPr>
              <a:t>!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Nebuď smutný.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Don‘t </a:t>
            </a:r>
            <a:r>
              <a:rPr lang="cs-CZ" sz="2000" b="1" dirty="0" err="1" smtClean="0">
                <a:solidFill>
                  <a:srgbClr val="FF0000"/>
                </a:solidFill>
              </a:rPr>
              <a:t>be</a:t>
            </a:r>
            <a:r>
              <a:rPr lang="cs-CZ" sz="2000" b="1" dirty="0" smtClean="0">
                <a:solidFill>
                  <a:srgbClr val="FF0000"/>
                </a:solidFill>
              </a:rPr>
              <a:t> sad!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Pojďme do kina.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Let‘s go to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cinema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dirty="0" smtClean="0"/>
              <a:t>Nebuďme tak přísní.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Let‘s not </a:t>
            </a:r>
            <a:r>
              <a:rPr lang="cs-CZ" sz="2000" b="1" dirty="0" err="1" smtClean="0">
                <a:solidFill>
                  <a:srgbClr val="FF0000"/>
                </a:solidFill>
              </a:rPr>
              <a:t>be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so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strict</a:t>
            </a:r>
            <a:r>
              <a:rPr lang="cs-CZ" sz="2000" b="1" dirty="0" smtClean="0">
                <a:solidFill>
                  <a:srgbClr val="FF0000"/>
                </a:solidFill>
              </a:rPr>
              <a:t>. / Don‘t let‘s </a:t>
            </a:r>
            <a:r>
              <a:rPr lang="cs-CZ" sz="2000" b="1" dirty="0" err="1" smtClean="0">
                <a:solidFill>
                  <a:srgbClr val="FF0000"/>
                </a:solidFill>
              </a:rPr>
              <a:t>be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so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strict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  <a:endParaRPr lang="cs-CZ" sz="2000" dirty="0" smtClean="0"/>
          </a:p>
        </p:txBody>
      </p:sp>
      <p:pic>
        <p:nvPicPr>
          <p:cNvPr id="4" name="Obrázek 3" descr="MH90032436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72132" y="2143116"/>
            <a:ext cx="3095625" cy="30956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2714620"/>
            <a:ext cx="721523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Zdroje ilustrací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800" dirty="0" smtClean="0">
                <a:latin typeface="Arial" pitchFamily="34" charset="0"/>
                <a:cs typeface="Arial" pitchFamily="34" charset="0"/>
                <a:hlinkClick r:id="rId2"/>
              </a:rPr>
              <a:t>http://office.microsoft.com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2800" dirty="0" err="1" smtClean="0">
                <a:latin typeface="Arial" pitchFamily="34" charset="0"/>
                <a:cs typeface="Arial" pitchFamily="34" charset="0"/>
                <a:hlinkClick r:id="rId3"/>
              </a:rPr>
              <a:t>dailyclipart.net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2800" dirty="0" err="1" smtClean="0">
                <a:latin typeface="Arial" pitchFamily="34" charset="0"/>
                <a:cs typeface="Arial" pitchFamily="34" charset="0"/>
                <a:hlinkClick r:id="rId3"/>
              </a:rPr>
              <a:t>clipart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2800" dirty="0" err="1" smtClean="0">
                <a:latin typeface="Arial" pitchFamily="34" charset="0"/>
                <a:cs typeface="Arial" pitchFamily="34" charset="0"/>
                <a:hlinkClick r:id="rId3"/>
              </a:rPr>
              <a:t>gummi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3"/>
              </a:rPr>
              <a:t>-</a:t>
            </a:r>
            <a:r>
              <a:rPr lang="cs-CZ" sz="2800" dirty="0" err="1" smtClean="0">
                <a:latin typeface="Arial" pitchFamily="34" charset="0"/>
                <a:cs typeface="Arial" pitchFamily="34" charset="0"/>
                <a:hlinkClick r:id="rId3"/>
              </a:rPr>
              <a:t>bears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3"/>
              </a:rPr>
              <a:t>-</a:t>
            </a:r>
            <a:r>
              <a:rPr lang="cs-CZ" sz="2800" dirty="0" err="1" smtClean="0">
                <a:latin typeface="Arial" pitchFamily="34" charset="0"/>
                <a:cs typeface="Arial" pitchFamily="34" charset="0"/>
                <a:hlinkClick r:id="rId3"/>
              </a:rPr>
              <a:t>clip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3"/>
              </a:rPr>
              <a:t>-</a:t>
            </a:r>
            <a:r>
              <a:rPr lang="cs-CZ" sz="2800" dirty="0" err="1" smtClean="0">
                <a:latin typeface="Arial" pitchFamily="34" charset="0"/>
                <a:cs typeface="Arial" pitchFamily="34" charset="0"/>
                <a:hlinkClick r:id="rId3"/>
              </a:rPr>
              <a:t>art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endParaRPr lang="ru-RU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66</TotalTime>
  <Words>598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strouhalovaj</cp:lastModifiedBy>
  <cp:revision>20</cp:revision>
  <dcterms:created xsi:type="dcterms:W3CDTF">2013-07-31T08:21:07Z</dcterms:created>
  <dcterms:modified xsi:type="dcterms:W3CDTF">2013-10-22T14:07:12Z</dcterms:modified>
</cp:coreProperties>
</file>