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32812C8B-0A13-4C29-9584-97E26F3B2A2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8B01FB85-0BF5-4A50-A78B-782325F5E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12C8B-0A13-4C29-9584-97E26F3B2A2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FB85-0BF5-4A50-A78B-782325F5E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12C8B-0A13-4C29-9584-97E26F3B2A2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FB85-0BF5-4A50-A78B-782325F5E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12C8B-0A13-4C29-9584-97E26F3B2A2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FB85-0BF5-4A50-A78B-782325F5E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2812C8B-0A13-4C29-9584-97E26F3B2A2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01FB85-0BF5-4A50-A78B-782325F5E7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32812C8B-0A13-4C29-9584-97E26F3B2A2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8B01FB85-0BF5-4A50-A78B-782325F5E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12C8B-0A13-4C29-9584-97E26F3B2A2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FB85-0BF5-4A50-A78B-782325F5E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12C8B-0A13-4C29-9584-97E26F3B2A2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FB85-0BF5-4A50-A78B-782325F5E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12C8B-0A13-4C29-9584-97E26F3B2A2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FB85-0BF5-4A50-A78B-782325F5E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12C8B-0A13-4C29-9584-97E26F3B2A2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FB85-0BF5-4A50-A78B-782325F5E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12C8B-0A13-4C29-9584-97E26F3B2A2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FB85-0BF5-4A50-A78B-782325F5E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32812C8B-0A13-4C29-9584-97E26F3B2A28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8B01FB85-0BF5-4A50-A78B-782325F5E7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 txBox="1">
            <a:spLocks noChangeArrowheads="1"/>
          </p:cNvSpPr>
          <p:nvPr/>
        </p:nvSpPr>
        <p:spPr>
          <a:xfrm>
            <a:off x="571472" y="714356"/>
            <a:ext cx="8099425" cy="5324475"/>
          </a:xfrm>
          <a:prstGeom prst="rect">
            <a:avLst/>
          </a:prstGeom>
        </p:spPr>
        <p:txBody>
          <a:bodyPr vert="horz" lIns="0" tIns="0" rIns="0" bIns="0" anchor="ctr">
            <a:normAutofit/>
          </a:bodyPr>
          <a:lstStyle/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Integrovaná střední škola v Semilech</a:t>
            </a:r>
            <a:b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28. října 607</a:t>
            </a:r>
            <a:r>
              <a:rPr kumimoji="0" lang="cs-CZ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</a:t>
            </a:r>
            <a:r>
              <a:rPr kumimoji="0" lang="ru-RU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 513 01  Semily</a:t>
            </a: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4660" y="1074718"/>
            <a:ext cx="7929562" cy="1689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3610" y="3954443"/>
            <a:ext cx="1800225" cy="2143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3205578"/>
              </p:ext>
            </p:extLst>
          </p:nvPr>
        </p:nvGraphicFramePr>
        <p:xfrm>
          <a:off x="785786" y="785794"/>
          <a:ext cx="7721600" cy="5157869"/>
        </p:xfrm>
        <a:graphic>
          <a:graphicData uri="http://schemas.openxmlformats.org/drawingml/2006/table">
            <a:tbl>
              <a:tblPr/>
              <a:tblGrid>
                <a:gridCol w="3849688"/>
                <a:gridCol w="3871912"/>
              </a:tblGrid>
              <a:tr h="426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projektu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CZ.1.07/1.5.00/34.0240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26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materiálu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VY_32_INOVACE_10_3_17/20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9311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Název školy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Integrovaná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střední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škola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v 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Semilech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b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</a:b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28.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října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607  513 01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Semily</a:t>
                      </a:r>
                      <a:endParaRPr kumimoji="0" lang="en-US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540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Autor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Bc. Jana Strouhalová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575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Tematický celek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AJ —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Conditionals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812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Ročník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Všechny ročníky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SŠ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Datum tvorby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5.8.2013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5277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Anotace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/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Materiál slouží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k vysvětlení a procvičování vět podmínkových nultého, prvního, druhého a třetího typu.</a:t>
                      </a:r>
                    </a:p>
                    <a:p>
                      <a:pPr marL="0" marR="0" lvl="0" indent="0" algn="just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Vysvětleno je, v jakých případech používáme podmínkové věty nultého typu a jak se tvoří (včetně příkladových vět), stejně tak s podmínkovými větami prvního, druhého a třetího typu. V závěru je cvičení na překlad jednotlivých typů podmínkových souvětí, jehož součástí jsou i správná řešení.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794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Metodický pokyn</a:t>
                      </a: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Group 68"/>
          <p:cNvGraphicFramePr>
            <a:graphicFrameLocks noGrp="1"/>
          </p:cNvGraphicFramePr>
          <p:nvPr/>
        </p:nvGraphicFramePr>
        <p:xfrm>
          <a:off x="1000100" y="6072206"/>
          <a:ext cx="7280299" cy="349250"/>
        </p:xfrm>
        <a:graphic>
          <a:graphicData uri="http://schemas.openxmlformats.org/drawingml/2006/table">
            <a:tbl>
              <a:tblPr/>
              <a:tblGrid>
                <a:gridCol w="7280299"/>
              </a:tblGrid>
              <a:tr h="3492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NewRoman" pitchFamily="16" charset="0"/>
                          <a:cs typeface="Lucida Sans Unicode" charset="0"/>
                        </a:rPr>
                        <a:t>Pokud není uvedeno jinak, uvedený materiál je z vlastních zdrojů autora</a:t>
                      </a:r>
                    </a:p>
                  </a:txBody>
                  <a:tcPr marL="36000" marR="36000" marT="62640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14357"/>
            <a:ext cx="7858180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100" b="1" u="sng" dirty="0" smtClean="0"/>
              <a:t>ZERO CONDITIONAL - VĚTY PODMÍNKOVÉ </a:t>
            </a:r>
            <a:r>
              <a:rPr lang="cs-CZ" sz="2100" b="1" u="sng" dirty="0"/>
              <a:t>0</a:t>
            </a:r>
            <a:r>
              <a:rPr lang="cs-CZ" sz="2100" b="1" u="sng" dirty="0" smtClean="0"/>
              <a:t>. TYPU</a:t>
            </a:r>
            <a:endParaRPr lang="cs-CZ" sz="21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1428736"/>
            <a:ext cx="79296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Vyjadřování tzv. stálých pravd nebo udílení příkazů, instrukcí</a:t>
            </a:r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Slovo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</a:t>
            </a:r>
            <a:r>
              <a:rPr lang="cs-CZ" sz="2000" dirty="0" smtClean="0"/>
              <a:t>v těchto větách překládáme nejčastěji jako </a:t>
            </a:r>
            <a:r>
              <a:rPr lang="cs-CZ" sz="2000" b="1" dirty="0" smtClean="0"/>
              <a:t>když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57289" y="2357430"/>
          <a:ext cx="6429421" cy="8280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913329"/>
                <a:gridCol w="602763"/>
                <a:gridCol w="29133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VĚTA HLAVNÍ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VĚTA VEDLEJŠÍ (</a:t>
                      </a:r>
                      <a:r>
                        <a:rPr lang="cs-CZ" dirty="0" err="1" smtClean="0"/>
                        <a:t>if</a:t>
                      </a:r>
                      <a:r>
                        <a:rPr lang="cs-CZ" dirty="0" smtClean="0"/>
                        <a:t>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přítomný 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přítomný čas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42910" y="3643315"/>
            <a:ext cx="78581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 </a:t>
            </a:r>
            <a:r>
              <a:rPr lang="cs-CZ" sz="2000" b="1" dirty="0" err="1" smtClean="0"/>
              <a:t>Water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boils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heat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it</a:t>
            </a:r>
            <a:r>
              <a:rPr lang="cs-CZ" sz="2000" b="1" dirty="0" smtClean="0"/>
              <a:t> to 100°C.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 Voda se vaří, když ji zahřeješ na 100°C.</a:t>
            </a:r>
          </a:p>
          <a:p>
            <a:endParaRPr lang="cs-CZ" sz="2000" i="1" dirty="0"/>
          </a:p>
          <a:p>
            <a:r>
              <a:rPr lang="cs-CZ" sz="2000" dirty="0" smtClean="0"/>
              <a:t>Pokud je vedlejší věta s IF na první pozici, píšeme uprostřed souvětí čárku.</a:t>
            </a:r>
          </a:p>
          <a:p>
            <a:endParaRPr lang="cs-CZ" sz="2000" dirty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phone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rings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answer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it</a:t>
            </a:r>
            <a:r>
              <a:rPr lang="cs-CZ" sz="2000" b="1" dirty="0" smtClean="0"/>
              <a:t>..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 Když bude zvonit telefon, zvedni ho.</a:t>
            </a:r>
            <a:endParaRPr lang="cs-CZ" sz="2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14357"/>
            <a:ext cx="7858180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100" b="1" u="sng" dirty="0" smtClean="0"/>
              <a:t>FIRST CONDITIONAL - VĚTY PODMÍNKOVÉ 1. TYPU</a:t>
            </a:r>
            <a:endParaRPr lang="cs-CZ" sz="21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1428736"/>
            <a:ext cx="79296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Vyjadřují tzv. </a:t>
            </a:r>
            <a:r>
              <a:rPr lang="cs-CZ" sz="2000" b="1" dirty="0" smtClean="0"/>
              <a:t>reálnou podmínku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Slovo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</a:t>
            </a:r>
            <a:r>
              <a:rPr lang="cs-CZ" sz="2000" dirty="0" smtClean="0"/>
              <a:t>v těchto větách překládáme nejčastěji jako </a:t>
            </a:r>
            <a:r>
              <a:rPr lang="cs-CZ" sz="2000" b="1" dirty="0" smtClean="0"/>
              <a:t>jestli, jestliže</a:t>
            </a:r>
            <a:endParaRPr lang="cs-CZ" sz="2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57289" y="2357430"/>
          <a:ext cx="6429421" cy="8280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913329"/>
                <a:gridCol w="602763"/>
                <a:gridCol w="29133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VĚTA HLAVNÍ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VĚTA VEDLEJŠÍ (</a:t>
                      </a:r>
                      <a:r>
                        <a:rPr lang="cs-CZ" dirty="0" err="1" smtClean="0"/>
                        <a:t>if</a:t>
                      </a:r>
                      <a:r>
                        <a:rPr lang="cs-CZ" dirty="0" smtClean="0"/>
                        <a:t>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budoucí 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přítomný čas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42910" y="3643315"/>
            <a:ext cx="78581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 </a:t>
            </a:r>
            <a:r>
              <a:rPr lang="cs-CZ" sz="2000" b="1" dirty="0" err="1" smtClean="0"/>
              <a:t>We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will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stay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home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rains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tomorrow</a:t>
            </a:r>
            <a:r>
              <a:rPr lang="cs-CZ" sz="2000" b="1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 Zůstaneme doma,  jestliže bude zítra pršet.</a:t>
            </a:r>
          </a:p>
          <a:p>
            <a:endParaRPr lang="cs-CZ" sz="2000" i="1" dirty="0"/>
          </a:p>
          <a:p>
            <a:r>
              <a:rPr lang="cs-CZ" sz="2000" dirty="0" smtClean="0"/>
              <a:t>Pokud je vedlejší věta s IF na první pozici, píšeme uprostřed souvětí čárku.</a:t>
            </a:r>
          </a:p>
          <a:p>
            <a:endParaRPr lang="cs-CZ" sz="2000" dirty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rains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tomorrow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we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will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stay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home</a:t>
            </a:r>
            <a:r>
              <a:rPr lang="cs-CZ" sz="2000" b="1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 Jestliže bude zítra pršet, zůstaneme doma.</a:t>
            </a:r>
            <a:endParaRPr lang="cs-CZ" sz="2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714357"/>
            <a:ext cx="8143932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100" b="1" u="sng" dirty="0" smtClean="0"/>
              <a:t>SECOND CONDITIONAL - VĚTY PODMÍNKOVÉ </a:t>
            </a:r>
            <a:r>
              <a:rPr lang="cs-CZ" sz="2100" b="1" u="sng" dirty="0"/>
              <a:t>2</a:t>
            </a:r>
            <a:r>
              <a:rPr lang="cs-CZ" sz="2100" b="1" u="sng" dirty="0" smtClean="0"/>
              <a:t>. TYPU</a:t>
            </a:r>
            <a:endParaRPr lang="cs-CZ" sz="21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1428736"/>
            <a:ext cx="79296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Vyjadřují tzv. </a:t>
            </a:r>
            <a:r>
              <a:rPr lang="cs-CZ" sz="2000" b="1" dirty="0" smtClean="0"/>
              <a:t>nereálnou podmínku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Slovo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</a:t>
            </a:r>
            <a:r>
              <a:rPr lang="cs-CZ" sz="2000" dirty="0" smtClean="0"/>
              <a:t>v těchto větách překládáme nejčastěji jako </a:t>
            </a:r>
            <a:r>
              <a:rPr lang="cs-CZ" sz="2000" b="1" dirty="0" smtClean="0"/>
              <a:t>kdyby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57289" y="2357430"/>
          <a:ext cx="6429421" cy="10972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913329"/>
                <a:gridCol w="602763"/>
                <a:gridCol w="29133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VĚTA HLAVNÍ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VĚTA VEDLEJŠÍ (</a:t>
                      </a:r>
                      <a:r>
                        <a:rPr lang="cs-CZ" dirty="0" err="1" smtClean="0"/>
                        <a:t>if</a:t>
                      </a:r>
                      <a:r>
                        <a:rPr lang="cs-CZ" dirty="0" smtClean="0"/>
                        <a:t>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Podmiňovací</a:t>
                      </a:r>
                      <a:r>
                        <a:rPr lang="cs-CZ" baseline="0" dirty="0" smtClean="0"/>
                        <a:t> způsob</a:t>
                      </a:r>
                    </a:p>
                    <a:p>
                      <a:r>
                        <a:rPr lang="cs-CZ" baseline="0" dirty="0" smtClean="0"/>
                        <a:t>WOULD / </a:t>
                      </a:r>
                      <a:r>
                        <a:rPr lang="cs-CZ" i="0" baseline="0" dirty="0" smtClean="0"/>
                        <a:t>WOULDN</a:t>
                      </a:r>
                      <a:r>
                        <a:rPr lang="cs-CZ" i="0" dirty="0" smtClean="0"/>
                        <a:t>'T</a:t>
                      </a:r>
                      <a:endParaRPr lang="cs-CZ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minulý čas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28596" y="3643315"/>
            <a:ext cx="8286808" cy="25083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 </a:t>
            </a:r>
            <a:r>
              <a:rPr lang="cs-CZ" sz="2000" b="1" dirty="0" smtClean="0"/>
              <a:t>I </a:t>
            </a:r>
            <a:r>
              <a:rPr lang="cs-CZ" sz="2000" b="1" dirty="0" err="1" smtClean="0"/>
              <a:t>would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buy</a:t>
            </a:r>
            <a:r>
              <a:rPr lang="cs-CZ" sz="2000" b="1" dirty="0" smtClean="0"/>
              <a:t> a </a:t>
            </a:r>
            <a:r>
              <a:rPr lang="cs-CZ" sz="2000" b="1" dirty="0" err="1" smtClean="0"/>
              <a:t>Harley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I had </a:t>
            </a:r>
            <a:r>
              <a:rPr lang="cs-CZ" sz="2000" b="1" dirty="0" err="1" smtClean="0"/>
              <a:t>enough</a:t>
            </a:r>
            <a:r>
              <a:rPr lang="cs-CZ" sz="2000" b="1" dirty="0" smtClean="0"/>
              <a:t> money.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 Koupil bych si </a:t>
            </a:r>
            <a:r>
              <a:rPr lang="cs-CZ" sz="2000" i="1" dirty="0" err="1" smtClean="0"/>
              <a:t>Harleye</a:t>
            </a:r>
            <a:r>
              <a:rPr lang="cs-CZ" sz="2000" i="1" dirty="0" smtClean="0"/>
              <a:t>, kdybych měl dost peněz.</a:t>
            </a:r>
          </a:p>
          <a:p>
            <a:endParaRPr lang="cs-CZ" sz="2000" i="1" dirty="0"/>
          </a:p>
          <a:p>
            <a:r>
              <a:rPr lang="cs-CZ" sz="1900" dirty="0" smtClean="0"/>
              <a:t>Pokud je vedlejší věta s IF na první pozici, píšeme uprostřed souvětí čárku.</a:t>
            </a:r>
          </a:p>
          <a:p>
            <a:r>
              <a:rPr lang="cs-CZ" sz="1900" dirty="0" smtClean="0"/>
              <a:t>Ve větách s podmětem </a:t>
            </a:r>
            <a:r>
              <a:rPr lang="cs-CZ" sz="1900" b="1" dirty="0" smtClean="0"/>
              <a:t>I, he, </a:t>
            </a:r>
            <a:r>
              <a:rPr lang="cs-CZ" sz="1900" b="1" dirty="0" err="1" smtClean="0"/>
              <a:t>she</a:t>
            </a:r>
            <a:r>
              <a:rPr lang="cs-CZ" sz="1900" b="1" dirty="0" smtClean="0"/>
              <a:t>, </a:t>
            </a:r>
            <a:r>
              <a:rPr lang="cs-CZ" sz="1900" b="1" dirty="0" err="1" smtClean="0"/>
              <a:t>it</a:t>
            </a:r>
            <a:r>
              <a:rPr lang="cs-CZ" sz="1900" b="1" dirty="0" smtClean="0"/>
              <a:t> </a:t>
            </a:r>
            <a:r>
              <a:rPr lang="cs-CZ" sz="1900" dirty="0" smtClean="0"/>
              <a:t>můžeme použít </a:t>
            </a:r>
            <a:r>
              <a:rPr lang="cs-CZ" sz="1900" b="1" dirty="0" smtClean="0"/>
              <a:t>WERE </a:t>
            </a:r>
            <a:r>
              <a:rPr lang="cs-CZ" sz="1900" dirty="0" smtClean="0"/>
              <a:t>místo</a:t>
            </a:r>
            <a:r>
              <a:rPr lang="cs-CZ" sz="1900" b="1" dirty="0" smtClean="0"/>
              <a:t> WAS.</a:t>
            </a:r>
          </a:p>
          <a:p>
            <a:endParaRPr lang="cs-CZ" sz="19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I </a:t>
            </a:r>
            <a:r>
              <a:rPr lang="cs-CZ" sz="2000" b="1" dirty="0" err="1" smtClean="0"/>
              <a:t>were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, I </a:t>
            </a:r>
            <a:r>
              <a:rPr lang="cs-CZ" sz="2000" b="1" dirty="0" err="1" smtClean="0"/>
              <a:t>wouldn</a:t>
            </a:r>
            <a:r>
              <a:rPr lang="cs-CZ" sz="2000" b="1" dirty="0" smtClean="0"/>
              <a:t>'t go </a:t>
            </a:r>
            <a:r>
              <a:rPr lang="cs-CZ" sz="2000" b="1" dirty="0" err="1" smtClean="0"/>
              <a:t>swimming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right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here</a:t>
            </a:r>
            <a:r>
              <a:rPr lang="cs-CZ" sz="2000" b="1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</a:t>
            </a:r>
            <a:r>
              <a:rPr lang="cs-CZ" sz="1900" i="1" dirty="0" smtClean="0"/>
              <a:t>Na tvém místě (kdybych byl tebou,) bych zrovna tady plavat nechodil.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14357"/>
            <a:ext cx="7858180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100" b="1" u="sng" dirty="0" smtClean="0"/>
              <a:t>THIRD CONDITIONAL - VĚTY PODMÍNKOVÉ 3. TYPU</a:t>
            </a:r>
            <a:endParaRPr lang="cs-CZ" sz="21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1428736"/>
            <a:ext cx="7929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Mluví o minulosti, co by bývalo bylo, kdyby bývala byla splněna podmínka</a:t>
            </a:r>
            <a:endParaRPr lang="cs-CZ" b="1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Slovo </a:t>
            </a:r>
            <a:r>
              <a:rPr lang="cs-CZ" b="1" dirty="0" err="1" smtClean="0"/>
              <a:t>if</a:t>
            </a:r>
            <a:r>
              <a:rPr lang="cs-CZ" b="1" dirty="0" smtClean="0"/>
              <a:t> </a:t>
            </a:r>
            <a:r>
              <a:rPr lang="cs-CZ" dirty="0" smtClean="0"/>
              <a:t>v těchto větách překládáme nejčastěji jako </a:t>
            </a:r>
            <a:r>
              <a:rPr lang="cs-CZ" b="1" dirty="0" smtClean="0"/>
              <a:t>kdyby býval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2285992"/>
          <a:ext cx="7929618" cy="114300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593105"/>
                <a:gridCol w="743408"/>
                <a:gridCol w="3593105"/>
              </a:tblGrid>
              <a:tr h="476253">
                <a:tc>
                  <a:txBody>
                    <a:bodyPr/>
                    <a:lstStyle/>
                    <a:p>
                      <a:r>
                        <a:rPr lang="cs-CZ" dirty="0" smtClean="0"/>
                        <a:t>VĚTA HLAVNÍ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VĚTA VEDLEJŠÍ (</a:t>
                      </a:r>
                      <a:r>
                        <a:rPr lang="cs-CZ" dirty="0" err="1" smtClean="0"/>
                        <a:t>if</a:t>
                      </a:r>
                      <a:r>
                        <a:rPr lang="cs-CZ" dirty="0" smtClean="0"/>
                        <a:t>)</a:t>
                      </a:r>
                      <a:endParaRPr lang="cs-CZ" dirty="0"/>
                    </a:p>
                  </a:txBody>
                  <a:tcPr/>
                </a:tc>
              </a:tr>
              <a:tr h="666755">
                <a:tc>
                  <a:txBody>
                    <a:bodyPr/>
                    <a:lstStyle/>
                    <a:p>
                      <a:r>
                        <a:rPr lang="cs-CZ" sz="1800" b="0" dirty="0" smtClean="0"/>
                        <a:t>minulý podmiňovací způsob</a:t>
                      </a:r>
                      <a:br>
                        <a:rPr lang="cs-CZ" sz="1800" b="0" dirty="0" smtClean="0"/>
                      </a:br>
                      <a:r>
                        <a:rPr lang="cs-CZ" sz="1800" b="0" dirty="0" smtClean="0"/>
                        <a:t>(WOULD HAVE + min. příčestí)</a:t>
                      </a:r>
                      <a:endParaRPr lang="cs-CZ" sz="1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/>
                        <a:t>předminulý čas</a:t>
                      </a:r>
                      <a:endParaRPr lang="cs-CZ" sz="1800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42910" y="3786190"/>
            <a:ext cx="78581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 </a:t>
            </a:r>
            <a:r>
              <a:rPr lang="cs-CZ" sz="2000" b="1" dirty="0" smtClean="0"/>
              <a:t>I</a:t>
            </a:r>
            <a:r>
              <a:rPr lang="en-US" sz="2000" b="1" dirty="0" smtClean="0"/>
              <a:t> would have helped him if he had asked.</a:t>
            </a:r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 Byla bych mu pomohla, kdyby mě býval požádal.</a:t>
            </a:r>
          </a:p>
          <a:p>
            <a:endParaRPr lang="cs-CZ" sz="2000" i="1" dirty="0"/>
          </a:p>
          <a:p>
            <a:r>
              <a:rPr lang="cs-CZ" sz="2000" dirty="0" smtClean="0"/>
              <a:t>Pokud je vedlejší věta s IF na první pozici, píšeme uprostřed souvětí čárku.</a:t>
            </a:r>
          </a:p>
          <a:p>
            <a:endParaRPr lang="cs-CZ" sz="2000" dirty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 </a:t>
            </a:r>
            <a:r>
              <a:rPr lang="cs-CZ" sz="2000" b="1" dirty="0" err="1" smtClean="0"/>
              <a:t>If</a:t>
            </a:r>
            <a:r>
              <a:rPr lang="cs-CZ" sz="2000" b="1" dirty="0" smtClean="0"/>
              <a:t> he had </a:t>
            </a:r>
            <a:r>
              <a:rPr lang="cs-CZ" sz="2000" b="1" dirty="0" err="1" smtClean="0"/>
              <a:t>tried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harder</a:t>
            </a:r>
            <a:r>
              <a:rPr lang="cs-CZ" sz="2000" b="1" dirty="0" smtClean="0"/>
              <a:t>, he </a:t>
            </a:r>
            <a:r>
              <a:rPr lang="cs-CZ" sz="2000" b="1" dirty="0" err="1" smtClean="0"/>
              <a:t>would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have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race</a:t>
            </a:r>
            <a:r>
              <a:rPr lang="cs-CZ" sz="2000" b="1" dirty="0" smtClean="0"/>
              <a:t>.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 Kdyby se býval víc snažil, byl by ten závod vyhrál.</a:t>
            </a:r>
            <a:endParaRPr lang="cs-CZ" sz="2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785794"/>
            <a:ext cx="8143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Příklady: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428736"/>
            <a:ext cx="828680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Nultý kondicionál:</a:t>
            </a:r>
          </a:p>
          <a:p>
            <a:r>
              <a:rPr lang="cs-CZ" sz="1600" dirty="0" err="1" smtClean="0"/>
              <a:t>If</a:t>
            </a:r>
            <a:r>
              <a:rPr lang="cs-CZ" sz="1600" dirty="0" smtClean="0"/>
              <a:t> </a:t>
            </a:r>
            <a:r>
              <a:rPr lang="cs-CZ" sz="1600" dirty="0" err="1" smtClean="0"/>
              <a:t>people</a:t>
            </a:r>
            <a:r>
              <a:rPr lang="cs-CZ" sz="1600" dirty="0" smtClean="0"/>
              <a:t> don‘t </a:t>
            </a:r>
            <a:r>
              <a:rPr lang="cs-CZ" sz="1600" dirty="0" err="1" smtClean="0"/>
              <a:t>eat</a:t>
            </a:r>
            <a:r>
              <a:rPr lang="cs-CZ" sz="1600" dirty="0" smtClean="0"/>
              <a:t>, </a:t>
            </a:r>
            <a:r>
              <a:rPr lang="cs-CZ" sz="1600" dirty="0" err="1" smtClean="0"/>
              <a:t>they</a:t>
            </a:r>
            <a:r>
              <a:rPr lang="cs-CZ" sz="1600" dirty="0" smtClean="0"/>
              <a:t> </a:t>
            </a:r>
            <a:r>
              <a:rPr lang="cs-CZ" sz="1600" dirty="0" err="1" smtClean="0"/>
              <a:t>get</a:t>
            </a:r>
            <a:r>
              <a:rPr lang="cs-CZ" sz="1600" dirty="0" smtClean="0"/>
              <a:t> </a:t>
            </a:r>
            <a:r>
              <a:rPr lang="cs-CZ" sz="1600" dirty="0" err="1" smtClean="0"/>
              <a:t>hungry</a:t>
            </a:r>
            <a:r>
              <a:rPr lang="cs-CZ" sz="1600" dirty="0" smtClean="0"/>
              <a:t>. - </a:t>
            </a:r>
            <a:r>
              <a:rPr lang="cs-CZ" sz="1600" i="1" dirty="0" smtClean="0"/>
              <a:t>Když lidé nejedí, dostanou hlad.</a:t>
            </a:r>
          </a:p>
          <a:p>
            <a:r>
              <a:rPr lang="cs-CZ" sz="1600" dirty="0" err="1" smtClean="0"/>
              <a:t>If</a:t>
            </a:r>
            <a:r>
              <a:rPr lang="cs-CZ" sz="1600" dirty="0"/>
              <a:t> </a:t>
            </a:r>
            <a:r>
              <a:rPr lang="cs-CZ" sz="1600" dirty="0" err="1" smtClean="0"/>
              <a:t>you</a:t>
            </a:r>
            <a:r>
              <a:rPr lang="cs-CZ" sz="1600" dirty="0" smtClean="0"/>
              <a:t> don‘t </a:t>
            </a:r>
            <a:r>
              <a:rPr lang="cs-CZ" sz="1600" dirty="0" err="1" smtClean="0"/>
              <a:t>water</a:t>
            </a:r>
            <a:r>
              <a:rPr lang="cs-CZ" sz="1600" dirty="0" smtClean="0"/>
              <a:t> </a:t>
            </a:r>
            <a:r>
              <a:rPr lang="cs-CZ" sz="1600" dirty="0" err="1" smtClean="0"/>
              <a:t>plants</a:t>
            </a:r>
            <a:r>
              <a:rPr lang="cs-CZ" sz="1600" dirty="0" smtClean="0"/>
              <a:t>, </a:t>
            </a:r>
            <a:r>
              <a:rPr lang="cs-CZ" sz="1600" dirty="0" err="1" smtClean="0"/>
              <a:t>they</a:t>
            </a:r>
            <a:r>
              <a:rPr lang="cs-CZ" sz="1600" dirty="0" smtClean="0"/>
              <a:t> </a:t>
            </a:r>
            <a:r>
              <a:rPr lang="cs-CZ" sz="1600" dirty="0" err="1" smtClean="0"/>
              <a:t>die</a:t>
            </a:r>
            <a:r>
              <a:rPr lang="cs-CZ" sz="1600" dirty="0" smtClean="0"/>
              <a:t>. - </a:t>
            </a:r>
            <a:r>
              <a:rPr lang="cs-CZ" sz="1600" i="1" dirty="0" smtClean="0"/>
              <a:t>Když nezaléváš rostliny, zahynou.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První kondicionál:</a:t>
            </a:r>
          </a:p>
          <a:p>
            <a:r>
              <a:rPr lang="cs-CZ" sz="1600" dirty="0" err="1" smtClean="0"/>
              <a:t>If</a:t>
            </a:r>
            <a:r>
              <a:rPr lang="cs-CZ" sz="1600" dirty="0" smtClean="0"/>
              <a:t> I </a:t>
            </a:r>
            <a:r>
              <a:rPr lang="cs-CZ" sz="1600" dirty="0" err="1" smtClean="0"/>
              <a:t>see</a:t>
            </a:r>
            <a:r>
              <a:rPr lang="cs-CZ" sz="1600" dirty="0" smtClean="0"/>
              <a:t> </a:t>
            </a:r>
            <a:r>
              <a:rPr lang="cs-CZ" sz="1600" dirty="0" err="1" smtClean="0"/>
              <a:t>you</a:t>
            </a:r>
            <a:r>
              <a:rPr lang="cs-CZ" sz="1600" dirty="0" smtClean="0"/>
              <a:t> </a:t>
            </a:r>
            <a:r>
              <a:rPr lang="cs-CZ" sz="1600" dirty="0" err="1" smtClean="0"/>
              <a:t>tomorrow</a:t>
            </a:r>
            <a:r>
              <a:rPr lang="cs-CZ" sz="1600" dirty="0" smtClean="0"/>
              <a:t>, I </a:t>
            </a:r>
            <a:r>
              <a:rPr lang="cs-CZ" sz="1600" dirty="0" err="1" smtClean="0"/>
              <a:t>will</a:t>
            </a:r>
            <a:r>
              <a:rPr lang="cs-CZ" sz="1600" dirty="0" smtClean="0"/>
              <a:t> </a:t>
            </a:r>
            <a:r>
              <a:rPr lang="cs-CZ" sz="1600" dirty="0" err="1" smtClean="0"/>
              <a:t>buy</a:t>
            </a:r>
            <a:r>
              <a:rPr lang="cs-CZ" sz="1600" dirty="0" smtClean="0"/>
              <a:t> </a:t>
            </a:r>
            <a:r>
              <a:rPr lang="cs-CZ" sz="1600" dirty="0" err="1" smtClean="0"/>
              <a:t>you</a:t>
            </a:r>
            <a:r>
              <a:rPr lang="cs-CZ" sz="1600" dirty="0" smtClean="0"/>
              <a:t> a drink. - </a:t>
            </a:r>
            <a:r>
              <a:rPr lang="cs-CZ" sz="1600" i="1" dirty="0" smtClean="0"/>
              <a:t>Jestli tě zítra potkám, koupím ti drink.</a:t>
            </a:r>
          </a:p>
          <a:p>
            <a:r>
              <a:rPr lang="cs-CZ" sz="1600" dirty="0" err="1" smtClean="0"/>
              <a:t>If</a:t>
            </a:r>
            <a:r>
              <a:rPr lang="cs-CZ" sz="1600" dirty="0" smtClean="0"/>
              <a:t> </a:t>
            </a:r>
            <a:r>
              <a:rPr lang="cs-CZ" sz="1600" dirty="0" err="1" smtClean="0"/>
              <a:t>you</a:t>
            </a:r>
            <a:r>
              <a:rPr lang="cs-CZ" sz="1600" dirty="0" smtClean="0"/>
              <a:t> </a:t>
            </a:r>
            <a:r>
              <a:rPr lang="cs-CZ" sz="1600" dirty="0" err="1" smtClean="0"/>
              <a:t>pass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exam</a:t>
            </a:r>
            <a:r>
              <a:rPr lang="cs-CZ" sz="1600" dirty="0" smtClean="0"/>
              <a:t>, </a:t>
            </a:r>
            <a:r>
              <a:rPr lang="cs-CZ" sz="1600" dirty="0" err="1" smtClean="0"/>
              <a:t>your</a:t>
            </a:r>
            <a:r>
              <a:rPr lang="cs-CZ" sz="1600" dirty="0" smtClean="0"/>
              <a:t> </a:t>
            </a:r>
            <a:r>
              <a:rPr lang="cs-CZ" sz="1600" dirty="0" err="1" smtClean="0"/>
              <a:t>father</a:t>
            </a:r>
            <a:r>
              <a:rPr lang="cs-CZ" sz="1600" dirty="0" smtClean="0"/>
              <a:t> </a:t>
            </a:r>
            <a:r>
              <a:rPr lang="cs-CZ" sz="1600" dirty="0" err="1" smtClean="0"/>
              <a:t>will</a:t>
            </a:r>
            <a:r>
              <a:rPr lang="cs-CZ" sz="1600" dirty="0" smtClean="0"/>
              <a:t> </a:t>
            </a:r>
            <a:r>
              <a:rPr lang="cs-CZ" sz="1600" dirty="0" err="1" smtClean="0"/>
              <a:t>give</a:t>
            </a:r>
            <a:r>
              <a:rPr lang="cs-CZ" sz="1600" dirty="0" smtClean="0"/>
              <a:t> </a:t>
            </a:r>
            <a:r>
              <a:rPr lang="cs-CZ" sz="1600" dirty="0" err="1" smtClean="0"/>
              <a:t>you</a:t>
            </a:r>
            <a:r>
              <a:rPr lang="cs-CZ" sz="1600" dirty="0" smtClean="0"/>
              <a:t> a </a:t>
            </a:r>
            <a:r>
              <a:rPr lang="cs-CZ" sz="1600" dirty="0" err="1" smtClean="0"/>
              <a:t>job</a:t>
            </a:r>
            <a:r>
              <a:rPr lang="cs-CZ" sz="1600" dirty="0" smtClean="0"/>
              <a:t>. - </a:t>
            </a:r>
            <a:r>
              <a:rPr lang="cs-CZ" sz="1600" i="1" dirty="0" smtClean="0"/>
              <a:t>Jestli složíš tu zkoušku, tvůj otec ti dá práci.</a:t>
            </a:r>
          </a:p>
          <a:p>
            <a:endParaRPr lang="cs-CZ" sz="1600" i="1" dirty="0" smtClean="0"/>
          </a:p>
          <a:p>
            <a:r>
              <a:rPr lang="cs-CZ" sz="1600" b="1" dirty="0" smtClean="0"/>
              <a:t>Druhý kondicionál:</a:t>
            </a:r>
          </a:p>
          <a:p>
            <a:r>
              <a:rPr lang="cs-CZ" sz="1600" dirty="0" err="1" smtClean="0"/>
              <a:t>If</a:t>
            </a:r>
            <a:r>
              <a:rPr lang="cs-CZ" sz="1600" dirty="0" smtClean="0"/>
              <a:t> </a:t>
            </a:r>
            <a:r>
              <a:rPr lang="cs-CZ" sz="1600" dirty="0" err="1" smtClean="0"/>
              <a:t>you</a:t>
            </a:r>
            <a:r>
              <a:rPr lang="cs-CZ" sz="1600" dirty="0" smtClean="0"/>
              <a:t> </a:t>
            </a:r>
            <a:r>
              <a:rPr lang="cs-CZ" sz="1600" i="0" dirty="0" err="1" smtClean="0"/>
              <a:t>didn</a:t>
            </a:r>
            <a:r>
              <a:rPr lang="cs-CZ" sz="1600" i="0" dirty="0" smtClean="0"/>
              <a:t>'t</a:t>
            </a:r>
            <a:r>
              <a:rPr lang="cs-CZ" sz="1600" dirty="0" smtClean="0"/>
              <a:t> drink </a:t>
            </a:r>
            <a:r>
              <a:rPr lang="cs-CZ" sz="1600" dirty="0" err="1" smtClean="0"/>
              <a:t>so</a:t>
            </a:r>
            <a:r>
              <a:rPr lang="cs-CZ" sz="1600" dirty="0" smtClean="0"/>
              <a:t> much </a:t>
            </a:r>
            <a:r>
              <a:rPr lang="cs-CZ" sz="1600" dirty="0" err="1" smtClean="0"/>
              <a:t>beer</a:t>
            </a:r>
            <a:r>
              <a:rPr lang="cs-CZ" sz="1600" dirty="0" smtClean="0"/>
              <a:t>, </a:t>
            </a:r>
            <a:r>
              <a:rPr lang="cs-CZ" sz="1600" dirty="0" err="1" smtClean="0"/>
              <a:t>you</a:t>
            </a:r>
            <a:r>
              <a:rPr lang="cs-CZ" sz="1600" dirty="0" smtClean="0"/>
              <a:t> </a:t>
            </a:r>
            <a:r>
              <a:rPr lang="cs-CZ" sz="1600" dirty="0" err="1" smtClean="0"/>
              <a:t>woul</a:t>
            </a:r>
            <a:r>
              <a:rPr lang="cs-CZ" sz="1600" i="0" dirty="0" err="1" smtClean="0"/>
              <a:t>dn</a:t>
            </a:r>
            <a:r>
              <a:rPr lang="cs-CZ" sz="1600" i="0" dirty="0" smtClean="0"/>
              <a:t>'t</a:t>
            </a:r>
            <a:r>
              <a:rPr lang="cs-CZ" sz="1600" dirty="0" smtClean="0"/>
              <a:t> </a:t>
            </a:r>
            <a:r>
              <a:rPr lang="cs-CZ" sz="1600" dirty="0" err="1" smtClean="0"/>
              <a:t>be</a:t>
            </a:r>
            <a:r>
              <a:rPr lang="cs-CZ" sz="1600" dirty="0" smtClean="0"/>
              <a:t> </a:t>
            </a:r>
            <a:r>
              <a:rPr lang="cs-CZ" sz="1600" dirty="0" err="1" smtClean="0"/>
              <a:t>so</a:t>
            </a:r>
            <a:r>
              <a:rPr lang="cs-CZ" sz="1600" dirty="0" smtClean="0"/>
              <a:t> </a:t>
            </a:r>
            <a:r>
              <a:rPr lang="cs-CZ" sz="1600" dirty="0" err="1" smtClean="0"/>
              <a:t>fat</a:t>
            </a:r>
            <a:r>
              <a:rPr lang="cs-CZ" sz="1600" dirty="0" smtClean="0"/>
              <a:t>. - </a:t>
            </a:r>
            <a:r>
              <a:rPr lang="cs-CZ" sz="1600" i="1" dirty="0" smtClean="0"/>
              <a:t>Kdybys nepil tolik piva, nebyl bys tak tlustý.</a:t>
            </a:r>
          </a:p>
          <a:p>
            <a:r>
              <a:rPr lang="cs-CZ" sz="1600" dirty="0" smtClean="0"/>
              <a:t>I </a:t>
            </a:r>
            <a:r>
              <a:rPr lang="cs-CZ" sz="1600" dirty="0" err="1" smtClean="0"/>
              <a:t>would</a:t>
            </a:r>
            <a:r>
              <a:rPr lang="cs-CZ" sz="1600" dirty="0" smtClean="0"/>
              <a:t> </a:t>
            </a:r>
            <a:r>
              <a:rPr lang="cs-CZ" sz="1600" dirty="0" err="1" smtClean="0"/>
              <a:t>buy</a:t>
            </a:r>
            <a:r>
              <a:rPr lang="cs-CZ" sz="1600" dirty="0" smtClean="0"/>
              <a:t> a </a:t>
            </a:r>
            <a:r>
              <a:rPr lang="cs-CZ" sz="1600" dirty="0" err="1" smtClean="0"/>
              <a:t>big</a:t>
            </a:r>
            <a:r>
              <a:rPr lang="cs-CZ" sz="1600" dirty="0" smtClean="0"/>
              <a:t> house </a:t>
            </a:r>
            <a:r>
              <a:rPr lang="cs-CZ" sz="1600" dirty="0" err="1" smtClean="0"/>
              <a:t>if</a:t>
            </a:r>
            <a:r>
              <a:rPr lang="cs-CZ" sz="1600" dirty="0" smtClean="0"/>
              <a:t> I had </a:t>
            </a:r>
            <a:r>
              <a:rPr lang="cs-CZ" sz="1600" dirty="0" err="1" smtClean="0"/>
              <a:t>million</a:t>
            </a:r>
            <a:r>
              <a:rPr lang="cs-CZ" sz="1600" dirty="0" smtClean="0"/>
              <a:t> </a:t>
            </a:r>
            <a:r>
              <a:rPr lang="cs-CZ" sz="1600" dirty="0" err="1" smtClean="0"/>
              <a:t>dollars</a:t>
            </a:r>
            <a:r>
              <a:rPr lang="cs-CZ" sz="1600" dirty="0" smtClean="0"/>
              <a:t>. - </a:t>
            </a:r>
            <a:r>
              <a:rPr lang="cs-CZ" sz="1600" i="1" dirty="0" smtClean="0"/>
              <a:t>Koupil bych si velký dům, kdybych měl milión dolarů.</a:t>
            </a:r>
          </a:p>
          <a:p>
            <a:endParaRPr lang="cs-CZ" sz="1600" i="1" dirty="0" smtClean="0"/>
          </a:p>
          <a:p>
            <a:r>
              <a:rPr lang="cs-CZ" sz="1600" b="1" dirty="0" smtClean="0"/>
              <a:t>Třetí kondicionál:</a:t>
            </a:r>
          </a:p>
          <a:p>
            <a:r>
              <a:rPr lang="cs-CZ" sz="1600" dirty="0" err="1" smtClean="0"/>
              <a:t>If</a:t>
            </a:r>
            <a:r>
              <a:rPr lang="cs-CZ" sz="1600" dirty="0" smtClean="0"/>
              <a:t> Tara had </a:t>
            </a:r>
            <a:r>
              <a:rPr lang="cs-CZ" sz="1600" dirty="0" err="1" smtClean="0"/>
              <a:t>been</a:t>
            </a:r>
            <a:r>
              <a:rPr lang="cs-CZ" sz="1600" dirty="0" smtClean="0"/>
              <a:t> free </a:t>
            </a:r>
            <a:r>
              <a:rPr lang="cs-CZ" sz="1600" dirty="0" err="1" smtClean="0"/>
              <a:t>yesterday</a:t>
            </a:r>
            <a:r>
              <a:rPr lang="cs-CZ" sz="1600" dirty="0" smtClean="0"/>
              <a:t>, I </a:t>
            </a:r>
            <a:r>
              <a:rPr lang="cs-CZ" sz="1600" dirty="0" err="1" smtClean="0"/>
              <a:t>would</a:t>
            </a:r>
            <a:r>
              <a:rPr lang="cs-CZ" sz="1600" dirty="0" smtClean="0"/>
              <a:t> </a:t>
            </a:r>
            <a:r>
              <a:rPr lang="cs-CZ" sz="1600" dirty="0" err="1" smtClean="0"/>
              <a:t>have</a:t>
            </a:r>
            <a:r>
              <a:rPr lang="cs-CZ" sz="1600" dirty="0" smtClean="0"/>
              <a:t> </a:t>
            </a:r>
            <a:r>
              <a:rPr lang="cs-CZ" sz="1600" dirty="0" err="1" smtClean="0"/>
              <a:t>invited</a:t>
            </a:r>
            <a:r>
              <a:rPr lang="cs-CZ" sz="1600" dirty="0" smtClean="0"/>
              <a:t> her. - </a:t>
            </a:r>
            <a:r>
              <a:rPr lang="cs-CZ" sz="1600" i="1" dirty="0" smtClean="0"/>
              <a:t>Kdyby Tara bývala měla včera čas, tak bych ji byl pozval.</a:t>
            </a:r>
            <a:endParaRPr lang="cs-CZ" sz="1600" i="1" dirty="0"/>
          </a:p>
        </p:txBody>
      </p:sp>
      <p:pic>
        <p:nvPicPr>
          <p:cNvPr id="4" name="Obrázek 3" descr="MH900441709.JPG"/>
          <p:cNvPicPr>
            <a:picLocks noChangeAspect="1"/>
          </p:cNvPicPr>
          <p:nvPr/>
        </p:nvPicPr>
        <p:blipFill>
          <a:blip r:embed="rId2" cstate="print"/>
          <a:srcRect l="18607" r="12792"/>
          <a:stretch>
            <a:fillRect/>
          </a:stretch>
        </p:blipFill>
        <p:spPr>
          <a:xfrm>
            <a:off x="7358082" y="714356"/>
            <a:ext cx="1316651" cy="1919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785794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Přeložte: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428736"/>
            <a:ext cx="828680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Nultý kondicionál:</a:t>
            </a:r>
          </a:p>
          <a:p>
            <a:r>
              <a:rPr lang="cs-CZ" sz="2000" dirty="0" smtClean="0"/>
              <a:t>Když zahřeješ led, roztaje.</a:t>
            </a:r>
          </a:p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První kondicionál:</a:t>
            </a:r>
          </a:p>
          <a:p>
            <a:r>
              <a:rPr lang="cs-CZ" sz="2000" dirty="0" smtClean="0"/>
              <a:t>Jestliže sníme celý ten dort, bude nám špatně.</a:t>
            </a:r>
          </a:p>
          <a:p>
            <a:endParaRPr lang="cs-CZ" sz="2000" i="1" dirty="0" smtClean="0"/>
          </a:p>
          <a:p>
            <a:endParaRPr lang="cs-CZ" sz="2000" i="1" dirty="0"/>
          </a:p>
          <a:p>
            <a:r>
              <a:rPr lang="cs-CZ" sz="2000" b="1" dirty="0" smtClean="0"/>
              <a:t>Druhý kondicionál:</a:t>
            </a:r>
          </a:p>
          <a:p>
            <a:r>
              <a:rPr lang="cs-CZ" sz="2000" dirty="0" smtClean="0"/>
              <a:t>Kdyby lidé nejezdili tak rychle, bylo by méně nehod.</a:t>
            </a:r>
          </a:p>
          <a:p>
            <a:endParaRPr lang="cs-CZ" sz="2000" i="1" dirty="0" smtClean="0"/>
          </a:p>
          <a:p>
            <a:endParaRPr lang="cs-CZ" sz="2000" i="1" dirty="0"/>
          </a:p>
          <a:p>
            <a:r>
              <a:rPr lang="cs-CZ" sz="2000" b="1" dirty="0" smtClean="0"/>
              <a:t>Třetí kondicionál:</a:t>
            </a:r>
          </a:p>
          <a:p>
            <a:r>
              <a:rPr lang="cs-CZ" sz="2000" dirty="0" smtClean="0"/>
              <a:t>Byl bych ten dům nekoupil, kdybych býval věděl, že je tak vlhký.</a:t>
            </a:r>
          </a:p>
          <a:p>
            <a:endParaRPr lang="cs-CZ" sz="2000" b="1" dirty="0" smtClean="0"/>
          </a:p>
        </p:txBody>
      </p:sp>
      <p:pic>
        <p:nvPicPr>
          <p:cNvPr id="5" name="Obrázek 4" descr="MH900056915.JPG"/>
          <p:cNvPicPr>
            <a:picLocks noChangeAspect="1"/>
          </p:cNvPicPr>
          <p:nvPr/>
        </p:nvPicPr>
        <p:blipFill>
          <a:blip r:embed="rId2" cstate="print"/>
          <a:srcRect t="17444" b="18607"/>
          <a:stretch>
            <a:fillRect/>
          </a:stretch>
        </p:blipFill>
        <p:spPr>
          <a:xfrm>
            <a:off x="5643570" y="928670"/>
            <a:ext cx="3095625" cy="19796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785794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Řešení: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428736"/>
            <a:ext cx="828680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Nultý kondicionál:</a:t>
            </a:r>
          </a:p>
          <a:p>
            <a:r>
              <a:rPr lang="cs-CZ" sz="2000" dirty="0" smtClean="0"/>
              <a:t>Když zahřeješ led, roztaje.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If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you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heat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ice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it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melts</a:t>
            </a:r>
            <a:r>
              <a:rPr lang="cs-CZ" sz="2000" i="1" dirty="0" smtClean="0"/>
              <a:t>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První kondicionál:</a:t>
            </a:r>
          </a:p>
          <a:p>
            <a:r>
              <a:rPr lang="cs-CZ" sz="2000" dirty="0" smtClean="0"/>
              <a:t>Jestliže sníme celý ten dort, bude nám špatně.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If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we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eat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all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this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cake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we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will</a:t>
            </a:r>
            <a:r>
              <a:rPr lang="cs-CZ" sz="2000" b="1" baseline="0" dirty="0" smtClean="0">
                <a:solidFill>
                  <a:srgbClr val="FF0000"/>
                </a:solidFill>
              </a:rPr>
              <a:t> </a:t>
            </a:r>
            <a:r>
              <a:rPr lang="cs-CZ" sz="2000" b="1" baseline="0" dirty="0" err="1" smtClean="0">
                <a:solidFill>
                  <a:srgbClr val="FF0000"/>
                </a:solidFill>
              </a:rPr>
              <a:t>feel</a:t>
            </a:r>
            <a:r>
              <a:rPr lang="cs-CZ" sz="2000" b="1" baseline="0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sick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endParaRPr lang="cs-CZ" sz="2000" i="1" dirty="0" smtClean="0"/>
          </a:p>
          <a:p>
            <a:r>
              <a:rPr lang="cs-CZ" sz="2000" b="1" dirty="0" smtClean="0"/>
              <a:t>Druhý kondicionál:</a:t>
            </a:r>
          </a:p>
          <a:p>
            <a:r>
              <a:rPr lang="cs-CZ" sz="2000" dirty="0" smtClean="0"/>
              <a:t>Kdyby lidé nejezdili tak rychle, bylo by méně nehod.</a:t>
            </a: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If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people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di</a:t>
            </a:r>
            <a:r>
              <a:rPr lang="cs-CZ" sz="2000" b="1" i="0" dirty="0" err="1" smtClean="0">
                <a:solidFill>
                  <a:srgbClr val="FF0000"/>
                </a:solidFill>
              </a:rPr>
              <a:t>dn</a:t>
            </a:r>
            <a:r>
              <a:rPr lang="cs-CZ" sz="2000" b="1" i="0" dirty="0" smtClean="0">
                <a:solidFill>
                  <a:srgbClr val="FF0000"/>
                </a:solidFill>
              </a:rPr>
              <a:t>'t drive </a:t>
            </a:r>
            <a:r>
              <a:rPr lang="cs-CZ" sz="2000" b="1" i="0" dirty="0" err="1" smtClean="0">
                <a:solidFill>
                  <a:srgbClr val="FF0000"/>
                </a:solidFill>
              </a:rPr>
              <a:t>so</a:t>
            </a:r>
            <a:r>
              <a:rPr lang="cs-CZ" sz="2000" b="1" i="0" dirty="0" smtClean="0">
                <a:solidFill>
                  <a:srgbClr val="FF0000"/>
                </a:solidFill>
              </a:rPr>
              <a:t> </a:t>
            </a:r>
            <a:r>
              <a:rPr lang="cs-CZ" sz="2000" b="1" i="0" dirty="0" err="1" smtClean="0">
                <a:solidFill>
                  <a:srgbClr val="FF0000"/>
                </a:solidFill>
              </a:rPr>
              <a:t>fast</a:t>
            </a:r>
            <a:r>
              <a:rPr lang="cs-CZ" sz="2000" b="1" i="0" dirty="0" smtClean="0">
                <a:solidFill>
                  <a:srgbClr val="FF0000"/>
                </a:solidFill>
              </a:rPr>
              <a:t>, </a:t>
            </a:r>
            <a:r>
              <a:rPr lang="cs-CZ" sz="2000" b="1" i="0" dirty="0" err="1" smtClean="0">
                <a:solidFill>
                  <a:srgbClr val="FF0000"/>
                </a:solidFill>
              </a:rPr>
              <a:t>there</a:t>
            </a:r>
            <a:r>
              <a:rPr lang="cs-CZ" sz="2000" b="1" i="0" dirty="0" smtClean="0">
                <a:solidFill>
                  <a:srgbClr val="FF0000"/>
                </a:solidFill>
              </a:rPr>
              <a:t> </a:t>
            </a:r>
            <a:r>
              <a:rPr lang="cs-CZ" sz="2000" b="1" i="0" dirty="0" err="1" smtClean="0">
                <a:solidFill>
                  <a:srgbClr val="FF0000"/>
                </a:solidFill>
              </a:rPr>
              <a:t>would</a:t>
            </a:r>
            <a:r>
              <a:rPr lang="cs-CZ" sz="2000" b="1" i="0" dirty="0" smtClean="0">
                <a:solidFill>
                  <a:srgbClr val="FF0000"/>
                </a:solidFill>
              </a:rPr>
              <a:t> </a:t>
            </a:r>
            <a:r>
              <a:rPr lang="cs-CZ" sz="2000" b="1" i="0" dirty="0" err="1" smtClean="0">
                <a:solidFill>
                  <a:srgbClr val="FF0000"/>
                </a:solidFill>
              </a:rPr>
              <a:t>be</a:t>
            </a:r>
            <a:r>
              <a:rPr lang="cs-CZ" sz="2000" b="1" i="0" dirty="0" smtClean="0">
                <a:solidFill>
                  <a:srgbClr val="FF0000"/>
                </a:solidFill>
              </a:rPr>
              <a:t> </a:t>
            </a:r>
            <a:r>
              <a:rPr lang="cs-CZ" sz="2000" b="1" i="0" dirty="0" err="1" smtClean="0">
                <a:solidFill>
                  <a:srgbClr val="FF0000"/>
                </a:solidFill>
              </a:rPr>
              <a:t>less</a:t>
            </a:r>
            <a:r>
              <a:rPr lang="cs-CZ" sz="2000" b="1" i="0" dirty="0" smtClean="0">
                <a:solidFill>
                  <a:srgbClr val="FF0000"/>
                </a:solidFill>
              </a:rPr>
              <a:t> </a:t>
            </a:r>
            <a:r>
              <a:rPr lang="cs-CZ" sz="2000" b="1" i="0" dirty="0" err="1" smtClean="0">
                <a:solidFill>
                  <a:srgbClr val="FF0000"/>
                </a:solidFill>
              </a:rPr>
              <a:t>accidents</a:t>
            </a:r>
            <a:r>
              <a:rPr lang="cs-CZ" sz="2000" b="1" i="0" dirty="0" smtClean="0">
                <a:solidFill>
                  <a:srgbClr val="FF0000"/>
                </a:solidFill>
              </a:rPr>
              <a:t>.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endParaRPr lang="cs-CZ" sz="2000" i="1" dirty="0" smtClean="0"/>
          </a:p>
          <a:p>
            <a:r>
              <a:rPr lang="cs-CZ" sz="2000" b="1" dirty="0" smtClean="0"/>
              <a:t>Třetí kondicionál:</a:t>
            </a:r>
          </a:p>
          <a:p>
            <a:r>
              <a:rPr lang="cs-CZ" sz="2000" dirty="0" smtClean="0"/>
              <a:t>Byl bych ten dům nekoupil, kdybych býval věděl, že je tak vlhký.</a:t>
            </a:r>
          </a:p>
          <a:p>
            <a:r>
              <a:rPr lang="en-US" sz="2000" b="1" dirty="0" smtClean="0">
                <a:solidFill>
                  <a:srgbClr val="FF0000"/>
                </a:solidFill>
              </a:rPr>
              <a:t>I wouldn't have bought the house if I</a:t>
            </a:r>
            <a:r>
              <a:rPr lang="cs-CZ" sz="2000" b="1" dirty="0" smtClean="0">
                <a:solidFill>
                  <a:srgbClr val="FF0000"/>
                </a:solidFill>
              </a:rPr>
              <a:t> had </a:t>
            </a:r>
            <a:r>
              <a:rPr lang="cs-CZ" sz="2000" b="1" dirty="0" err="1" smtClean="0">
                <a:solidFill>
                  <a:srgbClr val="FF0000"/>
                </a:solidFill>
              </a:rPr>
              <a:t>known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it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was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so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damp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5" name="Obrázek 4" descr="MH900056915.JPG"/>
          <p:cNvPicPr>
            <a:picLocks noChangeAspect="1"/>
          </p:cNvPicPr>
          <p:nvPr/>
        </p:nvPicPr>
        <p:blipFill>
          <a:blip r:embed="rId2" cstate="print"/>
          <a:srcRect t="17444" b="18607"/>
          <a:stretch>
            <a:fillRect/>
          </a:stretch>
        </p:blipFill>
        <p:spPr>
          <a:xfrm>
            <a:off x="5643570" y="928670"/>
            <a:ext cx="3095625" cy="19796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00100" y="2714620"/>
            <a:ext cx="721523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Zdroj ilustrací</a:t>
            </a:r>
            <a:r>
              <a:rPr lang="ru-RU" sz="28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ru-RU" sz="2800" dirty="0" smtClean="0">
                <a:latin typeface="Arial" pitchFamily="34" charset="0"/>
                <a:cs typeface="Arial" pitchFamily="34" charset="0"/>
              </a:rPr>
              <a:t> http://office.microsoft.com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66</TotalTime>
  <Words>876</Words>
  <Application>Microsoft Office PowerPoint</Application>
  <PresentationFormat>Předvádění na obrazovce (4:3)</PresentationFormat>
  <Paragraphs>134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Jana Strouhalová</cp:lastModifiedBy>
  <cp:revision>18</cp:revision>
  <dcterms:created xsi:type="dcterms:W3CDTF">2013-08-02T07:59:14Z</dcterms:created>
  <dcterms:modified xsi:type="dcterms:W3CDTF">2013-10-30T08:00:46Z</dcterms:modified>
</cp:coreProperties>
</file>