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rels" ContentType="application/vnd.openxmlformats-package.relationships+xml"/>
  <Default Extension="xml" ContentType="application/xml"/>
  <Default Extension="docx" ContentType="application/vnd.openxmlformats-officedocument.wordprocessingml.document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6" r:id="rId2"/>
    <p:sldId id="256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11" d="100"/>
          <a:sy n="111" d="100"/>
        </p:scale>
        <p:origin x="-1614" y="-7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79E6DC-B2DF-4989-ACEB-0EB23AB63AF6}" type="datetimeFigureOut">
              <a:rPr lang="cs-CZ" smtClean="0"/>
              <a:pPr/>
              <a:t>30.10.2013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97C5B8-EE0C-4EE4-8EBA-8E3F0464BD6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pull dir="d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79E6DC-B2DF-4989-ACEB-0EB23AB63AF6}" type="datetimeFigureOut">
              <a:rPr lang="cs-CZ" smtClean="0"/>
              <a:pPr/>
              <a:t>30.10.2013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97C5B8-EE0C-4EE4-8EBA-8E3F0464BD6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pull dir="d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79E6DC-B2DF-4989-ACEB-0EB23AB63AF6}" type="datetimeFigureOut">
              <a:rPr lang="cs-CZ" smtClean="0"/>
              <a:pPr/>
              <a:t>30.10.2013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97C5B8-EE0C-4EE4-8EBA-8E3F0464BD6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pull dir="d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79E6DC-B2DF-4989-ACEB-0EB23AB63AF6}" type="datetimeFigureOut">
              <a:rPr lang="cs-CZ" smtClean="0"/>
              <a:pPr/>
              <a:t>30.10.2013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97C5B8-EE0C-4EE4-8EBA-8E3F0464BD6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pull dir="d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79E6DC-B2DF-4989-ACEB-0EB23AB63AF6}" type="datetimeFigureOut">
              <a:rPr lang="cs-CZ" smtClean="0"/>
              <a:pPr/>
              <a:t>30.10.2013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97C5B8-EE0C-4EE4-8EBA-8E3F0464BD6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pull dir="d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79E6DC-B2DF-4989-ACEB-0EB23AB63AF6}" type="datetimeFigureOut">
              <a:rPr lang="cs-CZ" smtClean="0"/>
              <a:pPr/>
              <a:t>30.10.2013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97C5B8-EE0C-4EE4-8EBA-8E3F0464BD6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pull dir="d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79E6DC-B2DF-4989-ACEB-0EB23AB63AF6}" type="datetimeFigureOut">
              <a:rPr lang="cs-CZ" smtClean="0"/>
              <a:pPr/>
              <a:t>30.10.2013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97C5B8-EE0C-4EE4-8EBA-8E3F0464BD6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pull dir="d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79E6DC-B2DF-4989-ACEB-0EB23AB63AF6}" type="datetimeFigureOut">
              <a:rPr lang="cs-CZ" smtClean="0"/>
              <a:pPr/>
              <a:t>30.10.2013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97C5B8-EE0C-4EE4-8EBA-8E3F0464BD6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pull dir="d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79E6DC-B2DF-4989-ACEB-0EB23AB63AF6}" type="datetimeFigureOut">
              <a:rPr lang="cs-CZ" smtClean="0"/>
              <a:pPr/>
              <a:t>30.10.2013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97C5B8-EE0C-4EE4-8EBA-8E3F0464BD6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pull dir="d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79E6DC-B2DF-4989-ACEB-0EB23AB63AF6}" type="datetimeFigureOut">
              <a:rPr lang="cs-CZ" smtClean="0"/>
              <a:pPr/>
              <a:t>30.10.2013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97C5B8-EE0C-4EE4-8EBA-8E3F0464BD6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pull dir="d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79E6DC-B2DF-4989-ACEB-0EB23AB63AF6}" type="datetimeFigureOut">
              <a:rPr lang="cs-CZ" smtClean="0"/>
              <a:pPr/>
              <a:t>30.10.2013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97C5B8-EE0C-4EE4-8EBA-8E3F0464BD6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pull dir="d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079E6DC-B2DF-4989-ACEB-0EB23AB63AF6}" type="datetimeFigureOut">
              <a:rPr lang="cs-CZ" smtClean="0"/>
              <a:pPr/>
              <a:t>30.10.2013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597C5B8-EE0C-4EE4-8EBA-8E3F0464BD61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>
    <p:pull dir="d"/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Word_Document1.docx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1.emf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Objekt 2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211451717"/>
              </p:ext>
            </p:extLst>
          </p:nvPr>
        </p:nvGraphicFramePr>
        <p:xfrm>
          <a:off x="2339752" y="68278"/>
          <a:ext cx="4464496" cy="6719054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26" name="Dokument" r:id="rId3" imgW="5901230" imgH="8881159" progId="Word.Document.12">
                  <p:embed/>
                </p:oleObj>
              </mc:Choice>
              <mc:Fallback>
                <p:oleObj name="Dokument" r:id="rId3" imgW="5901230" imgH="8881159" progId="Word.Document.1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2339752" y="68278"/>
                        <a:ext cx="4464496" cy="6719054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84362956"/>
      </p:ext>
    </p:extLst>
  </p:cSld>
  <p:clrMapOvr>
    <a:masterClrMapping/>
  </p:clrMapOvr>
  <p:transition>
    <p:pull dir="d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5"/>
          <p:cNvSpPr>
            <a:spLocks noGrp="1"/>
          </p:cNvSpPr>
          <p:nvPr>
            <p:ph type="title"/>
          </p:nvPr>
        </p:nvSpPr>
        <p:spPr>
          <a:xfrm>
            <a:off x="457200" y="642918"/>
            <a:ext cx="8229600" cy="3357586"/>
          </a:xfrm>
        </p:spPr>
        <p:txBody>
          <a:bodyPr>
            <a:noAutofit/>
          </a:bodyPr>
          <a:lstStyle/>
          <a:p>
            <a:r>
              <a:rPr lang="cs-CZ" b="1" i="1" dirty="0" smtClean="0">
                <a:latin typeface="Times New Roman" pitchFamily="18" charset="0"/>
                <a:cs typeface="Times New Roman" pitchFamily="18" charset="0"/>
              </a:rPr>
              <a:t>S - genitive </a:t>
            </a:r>
            <a:br>
              <a:rPr lang="cs-CZ" b="1" i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X </a:t>
            </a:r>
            <a:br>
              <a:rPr lang="cs-CZ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b="1" i="1" dirty="0" smtClean="0">
                <a:latin typeface="Times New Roman" pitchFamily="18" charset="0"/>
                <a:cs typeface="Times New Roman" pitchFamily="18" charset="0"/>
              </a:rPr>
              <a:t>OF – genitive</a:t>
            </a:r>
            <a:br>
              <a:rPr lang="cs-CZ" b="1" i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b="1" i="1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b="1" i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b="1" i="1" dirty="0" smtClean="0">
                <a:latin typeface="Times New Roman" pitchFamily="18" charset="0"/>
                <a:cs typeface="Times New Roman" pitchFamily="18" charset="0"/>
              </a:rPr>
              <a:t>( přivlastňovací vazby, pád )</a:t>
            </a:r>
            <a:endParaRPr lang="cs-CZ" b="1" i="1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 spd="med">
    <p:pull dir="d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s-genitive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Používáme, pokud první podstatné jméno je název</a:t>
            </a:r>
          </a:p>
          <a:p>
            <a:pPr>
              <a:buFont typeface="Courier New" pitchFamily="49" charset="0"/>
              <a:buChar char="o"/>
            </a:pPr>
            <a:endParaRPr lang="cs-CZ" sz="2800" dirty="0">
              <a:latin typeface="Times New Roman" pitchFamily="18" charset="0"/>
              <a:cs typeface="Times New Roman" pitchFamily="18" charset="0"/>
            </a:endParaRPr>
          </a:p>
          <a:p>
            <a:pPr>
              <a:buFont typeface="Courier New" pitchFamily="49" charset="0"/>
              <a:buChar char="o"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Osoby</a:t>
            </a:r>
          </a:p>
          <a:p>
            <a:pPr>
              <a:buNone/>
            </a:pP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Font typeface="Courier New" pitchFamily="49" charset="0"/>
              <a:buChar char="o"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Skupiny osob</a:t>
            </a:r>
          </a:p>
          <a:p>
            <a:pPr>
              <a:buNone/>
            </a:pP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Font typeface="Courier New" pitchFamily="49" charset="0"/>
              <a:buChar char="o"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Zvířete</a:t>
            </a:r>
          </a:p>
          <a:p>
            <a:pPr>
              <a:buNone/>
            </a:pP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>
    <p:pull dir="d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57224" y="785794"/>
            <a:ext cx="6162264" cy="39703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Podstatné jméno v jednotném čísle + </a:t>
            </a: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„'s“</a:t>
            </a:r>
          </a:p>
          <a:p>
            <a:endParaRPr lang="cs-CZ" sz="2800" dirty="0">
              <a:latin typeface="Times New Roman" pitchFamily="18" charset="0"/>
              <a:cs typeface="Times New Roman" pitchFamily="18" charset="0"/>
            </a:endParaRPr>
          </a:p>
          <a:p>
            <a:pPr>
              <a:buFont typeface="Courier New" pitchFamily="49" charset="0"/>
              <a:buChar char="o"/>
            </a:pP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my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mother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‘s car</a:t>
            </a:r>
          </a:p>
          <a:p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Font typeface="Courier New" pitchFamily="49" charset="0"/>
              <a:buChar char="o"/>
            </a:pP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Mr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. Brown‘s house</a:t>
            </a:r>
          </a:p>
          <a:p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Font typeface="Courier New" pitchFamily="49" charset="0"/>
              <a:buChar char="o"/>
            </a:pP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dog‘s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head</a:t>
            </a: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Font typeface="Courier New" pitchFamily="49" charset="0"/>
              <a:buChar char="o"/>
            </a:pP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Font typeface="Courier New" pitchFamily="49" charset="0"/>
              <a:buChar char="o"/>
            </a:pP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the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bird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‘s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eggs</a:t>
            </a: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>
    <p:pull dir="d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57158" y="1071546"/>
            <a:ext cx="842968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Podstatné jméno v množném čísle končícím na „s“ + </a:t>
            </a: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„‘ „</a:t>
            </a:r>
            <a:endParaRPr lang="cs-CZ" sz="28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500034" y="2071678"/>
            <a:ext cx="5851282" cy="224676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buFont typeface="Courier New" pitchFamily="49" charset="0"/>
              <a:buChar char="o"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my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grandparents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‘ car</a:t>
            </a:r>
          </a:p>
          <a:p>
            <a:pPr>
              <a:buFont typeface="Courier New" pitchFamily="49" charset="0"/>
              <a:buChar char="o"/>
            </a:pPr>
            <a:endParaRPr lang="cs-CZ" sz="2800" dirty="0">
              <a:latin typeface="Times New Roman" pitchFamily="18" charset="0"/>
              <a:cs typeface="Times New Roman" pitchFamily="18" charset="0"/>
            </a:endParaRPr>
          </a:p>
          <a:p>
            <a:pPr>
              <a:buFont typeface="Courier New" pitchFamily="49" charset="0"/>
              <a:buChar char="o"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doctors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‘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education</a:t>
            </a: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Font typeface="Courier New" pitchFamily="49" charset="0"/>
              <a:buChar char="o"/>
            </a:pPr>
            <a:endParaRPr lang="cs-CZ" sz="2800" dirty="0">
              <a:latin typeface="Times New Roman" pitchFamily="18" charset="0"/>
              <a:cs typeface="Times New Roman" pitchFamily="18" charset="0"/>
            </a:endParaRPr>
          </a:p>
          <a:p>
            <a:pPr>
              <a:buFont typeface="Courier New" pitchFamily="49" charset="0"/>
              <a:buChar char="o"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my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friends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‘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children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(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their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children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)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>
    <p:pull dir="d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71472" y="1071546"/>
            <a:ext cx="828680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Nepravidelná podstatná jména v množném čísle + </a:t>
            </a: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„</a:t>
            </a:r>
            <a:r>
              <a:rPr lang="en-US" sz="2800" b="1" dirty="0" smtClean="0">
                <a:latin typeface="Times New Roman" pitchFamily="18" charset="0"/>
                <a:cs typeface="Times New Roman" pitchFamily="18" charset="0"/>
              </a:rPr>
              <a:t>’</a:t>
            </a: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s „</a:t>
            </a:r>
            <a:endParaRPr lang="cs-CZ" sz="28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714348" y="2357430"/>
            <a:ext cx="3679212" cy="31085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buFont typeface="Courier New" pitchFamily="49" charset="0"/>
              <a:buChar char="o"/>
            </a:pP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children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's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names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,</a:t>
            </a:r>
          </a:p>
          <a:p>
            <a:pPr>
              <a:buFont typeface="Courier New" pitchFamily="49" charset="0"/>
              <a:buChar char="o"/>
            </a:pPr>
            <a:endParaRPr lang="cs-CZ" sz="2800" dirty="0">
              <a:latin typeface="Times New Roman" pitchFamily="18" charset="0"/>
              <a:cs typeface="Times New Roman" pitchFamily="18" charset="0"/>
            </a:endParaRPr>
          </a:p>
          <a:p>
            <a:pPr>
              <a:buFont typeface="Courier New" pitchFamily="49" charset="0"/>
              <a:buChar char="o"/>
            </a:pP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these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women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's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clothes</a:t>
            </a: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Font typeface="Courier New" pitchFamily="49" charset="0"/>
              <a:buChar char="o"/>
            </a:pPr>
            <a:endParaRPr lang="cs-CZ" sz="2800" dirty="0">
              <a:latin typeface="Times New Roman" pitchFamily="18" charset="0"/>
              <a:cs typeface="Times New Roman" pitchFamily="18" charset="0"/>
            </a:endParaRPr>
          </a:p>
          <a:p>
            <a:pPr>
              <a:buFont typeface="Courier New" pitchFamily="49" charset="0"/>
              <a:buChar char="o"/>
            </a:pP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most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people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's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ideas</a:t>
            </a: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Font typeface="Courier New" pitchFamily="49" charset="0"/>
              <a:buChar char="o"/>
            </a:pP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Font typeface="Courier New" pitchFamily="49" charset="0"/>
              <a:buChar char="o"/>
            </a:pP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>
    <p:pull dir="d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928662" y="1428736"/>
            <a:ext cx="6843540" cy="35394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u="sng" dirty="0" smtClean="0">
                <a:latin typeface="Times New Roman" pitchFamily="18" charset="0"/>
                <a:cs typeface="Times New Roman" pitchFamily="18" charset="0"/>
              </a:rPr>
              <a:t>„‘ </a:t>
            </a:r>
            <a:r>
              <a:rPr lang="en-US" sz="2800" b="1" u="sng" dirty="0" smtClean="0">
                <a:latin typeface="Times New Roman" pitchFamily="18" charset="0"/>
                <a:cs typeface="Times New Roman" pitchFamily="18" charset="0"/>
              </a:rPr>
              <a:t>s</a:t>
            </a:r>
            <a:r>
              <a:rPr lang="cs-CZ" sz="2800" b="1" u="sng" dirty="0" smtClean="0">
                <a:latin typeface="Times New Roman" pitchFamily="18" charset="0"/>
                <a:cs typeface="Times New Roman" pitchFamily="18" charset="0"/>
              </a:rPr>
              <a:t>„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můžeme použít i bez podstatného jména</a:t>
            </a:r>
          </a:p>
          <a:p>
            <a:endParaRPr lang="cs-CZ" sz="2800" dirty="0">
              <a:latin typeface="Times New Roman" pitchFamily="18" charset="0"/>
              <a:cs typeface="Times New Roman" pitchFamily="18" charset="0"/>
            </a:endParaRPr>
          </a:p>
          <a:p>
            <a:pPr>
              <a:buFont typeface="Courier New" pitchFamily="49" charset="0"/>
              <a:buChar char="o"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This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isn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't my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room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.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It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's my sister's (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room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).</a:t>
            </a:r>
          </a:p>
          <a:p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Font typeface="Courier New" pitchFamily="49" charset="0"/>
              <a:buChar char="o"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Where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was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the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party?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At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Mary's (house).</a:t>
            </a:r>
          </a:p>
          <a:p>
            <a:pPr>
              <a:buFont typeface="Courier New" pitchFamily="49" charset="0"/>
              <a:buChar char="o"/>
            </a:pPr>
            <a:endParaRPr lang="cs-CZ" sz="2800" dirty="0">
              <a:latin typeface="Times New Roman" pitchFamily="18" charset="0"/>
              <a:cs typeface="Times New Roman" pitchFamily="18" charset="0"/>
            </a:endParaRPr>
          </a:p>
          <a:p>
            <a:pPr>
              <a:buFont typeface="Courier New" pitchFamily="49" charset="0"/>
              <a:buChar char="o"/>
            </a:pP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názvy obchodů –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Butcher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's,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newsagent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's</a:t>
            </a:r>
          </a:p>
          <a:p>
            <a:pPr>
              <a:buFont typeface="Courier New" pitchFamily="49" charset="0"/>
              <a:buChar char="o"/>
            </a:pP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>
    <p:pull dir="d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785794"/>
            <a:ext cx="8229600" cy="5340369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s- genitive se používá i pro časové údaje.</a:t>
            </a:r>
          </a:p>
          <a:p>
            <a:pPr>
              <a:buNone/>
            </a:pP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Font typeface="Courier New" pitchFamily="49" charset="0"/>
              <a:buChar char="o"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next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week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's meeting</a:t>
            </a:r>
          </a:p>
          <a:p>
            <a:pPr>
              <a:buFont typeface="Courier New" pitchFamily="49" charset="0"/>
              <a:buChar char="o"/>
            </a:pP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Font typeface="Courier New" pitchFamily="49" charset="0"/>
              <a:buChar char="o"/>
            </a:pP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yesterday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's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newspaper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(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today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's,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tomorrow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's)</a:t>
            </a:r>
          </a:p>
          <a:p>
            <a:pPr>
              <a:buFont typeface="Courier New" pitchFamily="49" charset="0"/>
              <a:buChar char="o"/>
            </a:pP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Font typeface="Courier New" pitchFamily="49" charset="0"/>
              <a:buChar char="o"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ten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minutes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‘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walk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>
    <p:pull dir="d"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err="1" smtClean="0">
                <a:latin typeface="Times New Roman" pitchFamily="18" charset="0"/>
                <a:cs typeface="Times New Roman" pitchFamily="18" charset="0"/>
              </a:rPr>
              <a:t>of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-genitive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buNone/>
            </a:pPr>
            <a:r>
              <a:rPr lang="cs-CZ" sz="2800" u="sng" dirty="0" err="1" smtClean="0">
                <a:latin typeface="Times New Roman" pitchFamily="18" charset="0"/>
                <a:cs typeface="Times New Roman" pitchFamily="18" charset="0"/>
              </a:rPr>
              <a:t>of</a:t>
            </a:r>
            <a:r>
              <a:rPr lang="cs-CZ" sz="2800" u="sng" dirty="0" smtClean="0">
                <a:latin typeface="Times New Roman" pitchFamily="18" charset="0"/>
                <a:cs typeface="Times New Roman" pitchFamily="18" charset="0"/>
              </a:rPr>
              <a:t>-genitive se používá pro věci.</a:t>
            </a:r>
          </a:p>
          <a:p>
            <a:pPr>
              <a:buNone/>
            </a:pP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Font typeface="Courier New" pitchFamily="49" charset="0"/>
              <a:buChar char="o"/>
            </a:pP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the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name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of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the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book</a:t>
            </a: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Font typeface="Courier New" pitchFamily="49" charset="0"/>
              <a:buChar char="o"/>
            </a:pP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Font typeface="Courier New" pitchFamily="49" charset="0"/>
              <a:buChar char="o"/>
            </a:pP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the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back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of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the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car</a:t>
            </a:r>
          </a:p>
          <a:p>
            <a:pPr>
              <a:buFont typeface="Courier New" pitchFamily="49" charset="0"/>
              <a:buChar char="o"/>
            </a:pP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Font typeface="Courier New" pitchFamily="49" charset="0"/>
              <a:buChar char="o"/>
            </a:pP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the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roof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of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the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house</a:t>
            </a:r>
          </a:p>
          <a:p>
            <a:pPr>
              <a:buFont typeface="Courier New" pitchFamily="49" charset="0"/>
              <a:buChar char="o"/>
            </a:pP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Font typeface="Courier New" pitchFamily="49" charset="0"/>
              <a:buChar char="o"/>
            </a:pPr>
            <a:r>
              <a:rPr lang="cs-CZ" sz="2800" dirty="0" smtClean="0"/>
              <a:t> </a:t>
            </a:r>
            <a:r>
              <a:rPr lang="cs-CZ" sz="2800" dirty="0" err="1" smtClean="0"/>
              <a:t>the</a:t>
            </a:r>
            <a:r>
              <a:rPr lang="cs-CZ" sz="2800" dirty="0" smtClean="0"/>
              <a:t> </a:t>
            </a:r>
            <a:r>
              <a:rPr lang="cs-CZ" sz="2800" dirty="0" err="1" smtClean="0"/>
              <a:t>owner</a:t>
            </a:r>
            <a:r>
              <a:rPr lang="cs-CZ" sz="2800" dirty="0" smtClean="0"/>
              <a:t> </a:t>
            </a:r>
            <a:r>
              <a:rPr lang="cs-CZ" sz="2800" dirty="0" err="1" smtClean="0"/>
              <a:t>of</a:t>
            </a:r>
            <a:r>
              <a:rPr lang="cs-CZ" sz="2800" dirty="0" smtClean="0"/>
              <a:t> </a:t>
            </a:r>
            <a:r>
              <a:rPr lang="cs-CZ" sz="2800" dirty="0" err="1" smtClean="0"/>
              <a:t>the</a:t>
            </a:r>
            <a:r>
              <a:rPr lang="cs-CZ" sz="2800" dirty="0" smtClean="0"/>
              <a:t> </a:t>
            </a:r>
            <a:r>
              <a:rPr lang="cs-CZ" sz="2800" dirty="0" err="1" smtClean="0"/>
              <a:t>pub</a:t>
            </a:r>
            <a:endParaRPr lang="cs-CZ" sz="2800" dirty="0"/>
          </a:p>
        </p:txBody>
      </p:sp>
    </p:spTree>
  </p:cSld>
  <p:clrMapOvr>
    <a:masterClrMapping/>
  </p:clrMapOvr>
  <p:transition>
    <p:pull dir="d"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s-genitive x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of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-genitive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500174"/>
            <a:ext cx="8229600" cy="4625989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s-genitive i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of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-genitive se používají pro </a:t>
            </a: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organizace,</a:t>
            </a:r>
          </a:p>
          <a:p>
            <a:pPr>
              <a:buNone/>
            </a:pP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místa a země.</a:t>
            </a:r>
          </a:p>
          <a:p>
            <a:pPr>
              <a:buNone/>
            </a:pPr>
            <a:endParaRPr lang="cs-CZ" sz="2800" dirty="0" smtClean="0"/>
          </a:p>
          <a:p>
            <a:pPr>
              <a:buFont typeface="Courier New" pitchFamily="49" charset="0"/>
              <a:buChar char="o"/>
            </a:pP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the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government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's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decision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x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decision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of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the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government</a:t>
            </a: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Font typeface="Courier New" pitchFamily="49" charset="0"/>
              <a:buChar char="o"/>
            </a:pP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the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firm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's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structure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x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the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structure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of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the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firm</a:t>
            </a: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Font typeface="Courier New" pitchFamily="49" charset="0"/>
              <a:buChar char="o"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Italy's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largest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city x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the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largest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city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of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Italy</a:t>
            </a:r>
          </a:p>
          <a:p>
            <a:pPr>
              <a:buNone/>
            </a:pPr>
            <a:r>
              <a:rPr lang="cs-CZ" sz="2800" dirty="0" smtClean="0"/>
              <a:t> </a:t>
            </a:r>
            <a:endParaRPr lang="cs-CZ" sz="2800" dirty="0"/>
          </a:p>
        </p:txBody>
      </p:sp>
    </p:spTree>
  </p:cSld>
  <p:clrMapOvr>
    <a:masterClrMapping/>
  </p:clrMapOvr>
  <p:transition>
    <p:pull dir="d"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Cvičení 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pPr>
              <a:buNone/>
            </a:pPr>
            <a:r>
              <a:rPr lang="cs-CZ" sz="2800" b="1" u="sng" dirty="0" smtClean="0">
                <a:latin typeface="Times New Roman" pitchFamily="18" charset="0"/>
                <a:cs typeface="Times New Roman" pitchFamily="18" charset="0"/>
              </a:rPr>
              <a:t>Spojte výrazy pomocí genitivu</a:t>
            </a:r>
            <a:r>
              <a:rPr lang="cs-CZ" sz="2800" u="sng" dirty="0" smtClean="0">
                <a:latin typeface="Times New Roman" pitchFamily="18" charset="0"/>
                <a:cs typeface="Times New Roman" pitchFamily="18" charset="0"/>
              </a:rPr>
              <a:t>:</a:t>
            </a:r>
          </a:p>
          <a:p>
            <a:pPr>
              <a:buNone/>
            </a:pPr>
            <a:endParaRPr lang="cs-CZ" sz="2800" u="sng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The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name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/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that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book</a:t>
            </a: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The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mother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/Paul</a:t>
            </a:r>
          </a:p>
          <a:p>
            <a:pPr>
              <a:buNone/>
            </a:pP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The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top/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the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page</a:t>
            </a: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The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newspaper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/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today</a:t>
            </a: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The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room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/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the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children</a:t>
            </a: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Wedding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/Jane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and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Peter</a:t>
            </a:r>
          </a:p>
          <a:p>
            <a:pPr>
              <a:buNone/>
            </a:pP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The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owner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/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the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restaurant</a:t>
            </a:r>
          </a:p>
          <a:p>
            <a:pPr>
              <a:buNone/>
            </a:pP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The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population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/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Spain</a:t>
            </a: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New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cinema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/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the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town</a:t>
            </a: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The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result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/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the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basetball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match</a:t>
            </a: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The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garage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/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our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neighbours</a:t>
            </a: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The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holiday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/a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week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>
    <p:pull dir="d"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Vrchol">
      <a:dk1>
        <a:sysClr val="windowText" lastClr="000000"/>
      </a:dk1>
      <a:lt1>
        <a:sysClr val="window" lastClr="FFFFFF"/>
      </a:lt1>
      <a:dk2>
        <a:srgbClr val="69676D"/>
      </a:dk2>
      <a:lt2>
        <a:srgbClr val="C9C2D1"/>
      </a:lt2>
      <a:accent1>
        <a:srgbClr val="CEB966"/>
      </a:accent1>
      <a:accent2>
        <a:srgbClr val="9CB084"/>
      </a:accent2>
      <a:accent3>
        <a:srgbClr val="6BB1C9"/>
      </a:accent3>
      <a:accent4>
        <a:srgbClr val="6585CF"/>
      </a:accent4>
      <a:accent5>
        <a:srgbClr val="7E6BC9"/>
      </a:accent5>
      <a:accent6>
        <a:srgbClr val="A379BB"/>
      </a:accent6>
      <a:hlink>
        <a:srgbClr val="410082"/>
      </a:hlink>
      <a:folHlink>
        <a:srgbClr val="932968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276</TotalTime>
  <Words>268</Words>
  <Application>Microsoft Office PowerPoint</Application>
  <PresentationFormat>Předvádění na obrazovce (4:3)</PresentationFormat>
  <Paragraphs>77</Paragraphs>
  <Slides>11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3" baseType="lpstr">
      <vt:lpstr>Motiv sady Office</vt:lpstr>
      <vt:lpstr>Microsoft Word Document</vt:lpstr>
      <vt:lpstr>Prezentace aplikace PowerPoint</vt:lpstr>
      <vt:lpstr>S - genitive  X  OF – genitive  ( přivlastňovací vazby, pád )</vt:lpstr>
      <vt:lpstr>s-genitive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of-genitive</vt:lpstr>
      <vt:lpstr>s-genitive x of-genitive</vt:lpstr>
      <vt:lpstr>Cvičení </vt:lpstr>
    </vt:vector>
  </TitlesOfParts>
  <Company>Hewlett-Packard Company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 - genitive  X  OF - genitive</dc:title>
  <dc:creator>Markéta</dc:creator>
  <cp:lastModifiedBy>Jitka Šindelářová</cp:lastModifiedBy>
  <cp:revision>29</cp:revision>
  <dcterms:created xsi:type="dcterms:W3CDTF">2013-09-14T13:00:53Z</dcterms:created>
  <dcterms:modified xsi:type="dcterms:W3CDTF">2013-10-30T08:27:54Z</dcterms:modified>
</cp:coreProperties>
</file>