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447DB91-7063-4144-A427-B9ADD1EBB83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4C83844-6E28-4FC4-B2B5-962E148421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5671807"/>
              </p:ext>
            </p:extLst>
          </p:nvPr>
        </p:nvGraphicFramePr>
        <p:xfrm>
          <a:off x="2331477" y="126524"/>
          <a:ext cx="4472772" cy="6614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1477" y="126524"/>
                        <a:ext cx="4472772" cy="66148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3138217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714356"/>
            <a:ext cx="8153400" cy="2928958"/>
          </a:xfrm>
        </p:spPr>
        <p:txBody>
          <a:bodyPr>
            <a:noAutofit/>
          </a:bodyPr>
          <a:lstStyle/>
          <a:p>
            <a:pPr algn="ctr"/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Relative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clauses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vztažné věty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Defining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clauses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Vyjadřuje vlastnost osoby(předmětu), která je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podstatná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Nelze ji vynechat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Neoddělují se čárkou 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Připojují se pomocí vztažných zájmen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857233"/>
            <a:ext cx="8501122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(který) – používá se ve spojení pro osoby</a:t>
            </a:r>
          </a:p>
          <a:p>
            <a:endParaRPr lang="cs-CZ" sz="28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girl </a:t>
            </a:r>
            <a:r>
              <a:rPr lang="cs-CZ" sz="2800" dirty="0" err="1" smtClean="0">
                <a:solidFill>
                  <a:schemeClr val="bg1"/>
                </a:solidFill>
              </a:rPr>
              <a:t>who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lives</a:t>
            </a:r>
            <a:r>
              <a:rPr lang="cs-CZ" sz="2800" dirty="0" smtClean="0">
                <a:solidFill>
                  <a:schemeClr val="bg1"/>
                </a:solidFill>
              </a:rPr>
              <a:t> on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first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floor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</a:rPr>
              <a:t>doctor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A man </a:t>
            </a:r>
            <a:r>
              <a:rPr lang="cs-CZ" sz="2800" dirty="0" err="1" smtClean="0">
                <a:solidFill>
                  <a:schemeClr val="bg1"/>
                </a:solidFill>
              </a:rPr>
              <a:t>who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didn</a:t>
            </a:r>
            <a:r>
              <a:rPr lang="cs-CZ" sz="2800" dirty="0" smtClean="0">
                <a:solidFill>
                  <a:schemeClr val="bg1"/>
                </a:solidFill>
              </a:rPr>
              <a:t>‘t tell </a:t>
            </a:r>
            <a:r>
              <a:rPr lang="cs-CZ" sz="2800" dirty="0" err="1" smtClean="0">
                <a:solidFill>
                  <a:schemeClr val="bg1"/>
                </a:solidFill>
              </a:rPr>
              <a:t>me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his </a:t>
            </a:r>
            <a:r>
              <a:rPr lang="cs-CZ" sz="2800" dirty="0" err="1" smtClean="0">
                <a:solidFill>
                  <a:schemeClr val="bg1"/>
                </a:solidFill>
              </a:rPr>
              <a:t>name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asked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about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WHICH </a:t>
            </a:r>
            <a:r>
              <a:rPr lang="cs-CZ" sz="2800" dirty="0" smtClean="0">
                <a:solidFill>
                  <a:schemeClr val="bg1"/>
                </a:solidFill>
              </a:rPr>
              <a:t>(který) – používá se ve spojení pro zvířata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a věci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house </a:t>
            </a:r>
            <a:r>
              <a:rPr lang="cs-CZ" sz="2800" dirty="0" err="1" smtClean="0">
                <a:solidFill>
                  <a:schemeClr val="bg1"/>
                </a:solidFill>
              </a:rPr>
              <a:t>which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at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corner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belongs</a:t>
            </a:r>
            <a:r>
              <a:rPr lang="cs-CZ" sz="2800" dirty="0" smtClean="0">
                <a:solidFill>
                  <a:schemeClr val="bg1"/>
                </a:solidFill>
              </a:rPr>
              <a:t> to my </a:t>
            </a:r>
            <a:r>
              <a:rPr lang="cs-CZ" sz="2800" dirty="0" err="1" smtClean="0">
                <a:solidFill>
                  <a:schemeClr val="bg1"/>
                </a:solidFill>
              </a:rPr>
              <a:t>friend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tree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which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standing</a:t>
            </a:r>
            <a:r>
              <a:rPr lang="cs-CZ" sz="2800" dirty="0" smtClean="0">
                <a:solidFill>
                  <a:schemeClr val="bg1"/>
                </a:solidFill>
              </a:rPr>
              <a:t> in front </a:t>
            </a:r>
            <a:r>
              <a:rPr lang="cs-CZ" sz="2800" dirty="0" err="1" smtClean="0">
                <a:solidFill>
                  <a:schemeClr val="bg1"/>
                </a:solidFill>
              </a:rPr>
              <a:t>of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our</a:t>
            </a:r>
            <a:r>
              <a:rPr lang="cs-CZ" sz="2800" dirty="0" smtClean="0">
                <a:solidFill>
                  <a:schemeClr val="bg1"/>
                </a:solidFill>
              </a:rPr>
              <a:t> house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cut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down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8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800" b="1" dirty="0" smtClean="0">
                <a:ln w="18000">
                  <a:noFill/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používá se ve spojení pro zvířata </a:t>
            </a:r>
          </a:p>
          <a:p>
            <a:r>
              <a:rPr lang="cs-CZ" sz="2800" b="1" dirty="0">
                <a:ln w="18000">
                  <a:noFill/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ln w="18000">
                  <a:noFill/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věci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690932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WHERE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(kde) – používá se ve spojení pro místo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restaurant </a:t>
            </a:r>
            <a:r>
              <a:rPr lang="cs-CZ" sz="2800" dirty="0" err="1" smtClean="0">
                <a:solidFill>
                  <a:schemeClr val="bg1"/>
                </a:solidFill>
              </a:rPr>
              <a:t>where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we</a:t>
            </a:r>
            <a:r>
              <a:rPr lang="cs-CZ" sz="2800" dirty="0" smtClean="0">
                <a:solidFill>
                  <a:schemeClr val="bg1"/>
                </a:solidFill>
              </a:rPr>
              <a:t> had </a:t>
            </a:r>
            <a:r>
              <a:rPr lang="cs-CZ" sz="2800" dirty="0" err="1" smtClean="0">
                <a:solidFill>
                  <a:schemeClr val="bg1"/>
                </a:solidFill>
              </a:rPr>
              <a:t>dinner</a:t>
            </a:r>
            <a:r>
              <a:rPr lang="cs-CZ" sz="2800" dirty="0" smtClean="0">
                <a:solidFill>
                  <a:schemeClr val="bg1"/>
                </a:solidFill>
              </a:rPr>
              <a:t> in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very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expensive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This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theatre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where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we</a:t>
            </a:r>
            <a:r>
              <a:rPr lang="cs-CZ" sz="2800" dirty="0" smtClean="0">
                <a:solidFill>
                  <a:schemeClr val="bg1"/>
                </a:solidFill>
              </a:rPr>
              <a:t> met last </a:t>
            </a:r>
            <a:r>
              <a:rPr lang="cs-CZ" sz="2800" dirty="0" err="1" smtClean="0">
                <a:solidFill>
                  <a:schemeClr val="bg1"/>
                </a:solidFill>
              </a:rPr>
              <a:t>week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WHOSE</a:t>
            </a:r>
            <a:r>
              <a:rPr lang="cs-CZ" sz="2800" dirty="0" smtClean="0">
                <a:solidFill>
                  <a:schemeClr val="bg1"/>
                </a:solidFill>
              </a:rPr>
              <a:t> (jehož)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Ann</a:t>
            </a:r>
            <a:r>
              <a:rPr lang="cs-CZ" sz="2800" dirty="0" smtClean="0">
                <a:solidFill>
                  <a:schemeClr val="bg1"/>
                </a:solidFill>
              </a:rPr>
              <a:t> has a dog </a:t>
            </a:r>
            <a:r>
              <a:rPr lang="cs-CZ" sz="2800" dirty="0" err="1" smtClean="0">
                <a:solidFill>
                  <a:schemeClr val="bg1"/>
                </a:solidFill>
              </a:rPr>
              <a:t>whose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name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Peggy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I </a:t>
            </a:r>
            <a:r>
              <a:rPr lang="cs-CZ" sz="2800" dirty="0" err="1" smtClean="0">
                <a:solidFill>
                  <a:schemeClr val="bg1"/>
                </a:solidFill>
              </a:rPr>
              <a:t>heard</a:t>
            </a:r>
            <a:r>
              <a:rPr lang="cs-CZ" sz="2800" dirty="0" smtClean="0">
                <a:solidFill>
                  <a:schemeClr val="bg1"/>
                </a:solidFill>
              </a:rPr>
              <a:t> a song </a:t>
            </a:r>
            <a:r>
              <a:rPr lang="cs-CZ" sz="2800" dirty="0" err="1" smtClean="0">
                <a:solidFill>
                  <a:schemeClr val="bg1"/>
                </a:solidFill>
              </a:rPr>
              <a:t>whose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words</a:t>
            </a:r>
            <a:r>
              <a:rPr lang="cs-CZ" sz="2800" dirty="0" smtClean="0">
                <a:solidFill>
                  <a:schemeClr val="bg1"/>
                </a:solidFill>
              </a:rPr>
              <a:t> I </a:t>
            </a:r>
            <a:r>
              <a:rPr lang="cs-CZ" sz="2800" dirty="0" err="1" smtClean="0">
                <a:solidFill>
                  <a:schemeClr val="bg1"/>
                </a:solidFill>
              </a:rPr>
              <a:t>can</a:t>
            </a:r>
            <a:r>
              <a:rPr lang="cs-CZ" sz="2800" dirty="0" smtClean="0">
                <a:solidFill>
                  <a:schemeClr val="bg1"/>
                </a:solidFill>
              </a:rPr>
              <a:t>'t </a:t>
            </a:r>
            <a:r>
              <a:rPr lang="cs-CZ" sz="2800" dirty="0" err="1" smtClean="0">
                <a:solidFill>
                  <a:schemeClr val="bg1"/>
                </a:solidFill>
              </a:rPr>
              <a:t>remember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Close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defining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clauses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Pokud je zájmeno </a:t>
            </a:r>
            <a:r>
              <a:rPr lang="cs-CZ" sz="2800" u="sng" dirty="0" smtClean="0">
                <a:solidFill>
                  <a:schemeClr val="bg1"/>
                </a:solidFill>
              </a:rPr>
              <a:t>předmětem</a:t>
            </a:r>
            <a:r>
              <a:rPr lang="cs-CZ" sz="2800" dirty="0" smtClean="0">
                <a:solidFill>
                  <a:schemeClr val="bg1"/>
                </a:solidFill>
              </a:rPr>
              <a:t> následující věty (slovesa), lze ho vynechat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1"/>
                </a:solidFill>
              </a:rPr>
              <a:t>Věta má svůj vlastní podmět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This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letter</a:t>
            </a:r>
            <a:r>
              <a:rPr lang="cs-CZ" sz="2800" dirty="0" smtClean="0">
                <a:solidFill>
                  <a:schemeClr val="bg1"/>
                </a:solidFill>
              </a:rPr>
              <a:t> (</a:t>
            </a:r>
            <a:r>
              <a:rPr lang="cs-CZ" sz="2800" dirty="0" err="1" smtClean="0">
                <a:solidFill>
                  <a:schemeClr val="bg1"/>
                </a:solidFill>
              </a:rPr>
              <a:t>which</a:t>
            </a:r>
            <a:r>
              <a:rPr lang="cs-CZ" sz="2800" dirty="0" smtClean="0">
                <a:solidFill>
                  <a:schemeClr val="bg1"/>
                </a:solidFill>
              </a:rPr>
              <a:t>) I </a:t>
            </a:r>
            <a:r>
              <a:rPr lang="cs-CZ" sz="2800" dirty="0" err="1" smtClean="0">
                <a:solidFill>
                  <a:schemeClr val="bg1"/>
                </a:solidFill>
              </a:rPr>
              <a:t>have</a:t>
            </a:r>
            <a:r>
              <a:rPr lang="cs-CZ" sz="2800" dirty="0" smtClean="0">
                <a:solidFill>
                  <a:schemeClr val="bg1"/>
                </a:solidFill>
              </a:rPr>
              <a:t> just </a:t>
            </a:r>
            <a:r>
              <a:rPr lang="cs-CZ" sz="2800" dirty="0" err="1" smtClean="0">
                <a:solidFill>
                  <a:schemeClr val="bg1"/>
                </a:solidFill>
              </a:rPr>
              <a:t>written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man (</a:t>
            </a:r>
            <a:r>
              <a:rPr lang="cs-CZ" sz="2800" dirty="0" err="1" smtClean="0">
                <a:solidFill>
                  <a:schemeClr val="bg1"/>
                </a:solidFill>
              </a:rPr>
              <a:t>who</a:t>
            </a:r>
            <a:r>
              <a:rPr lang="cs-CZ" sz="2800" dirty="0" smtClean="0">
                <a:solidFill>
                  <a:schemeClr val="bg1"/>
                </a:solidFill>
              </a:rPr>
              <a:t>) I met </a:t>
            </a:r>
            <a:r>
              <a:rPr lang="cs-CZ" sz="2800" dirty="0" err="1" smtClean="0">
                <a:solidFill>
                  <a:schemeClr val="bg1"/>
                </a:solidFill>
              </a:rPr>
              <a:t>at</a:t>
            </a:r>
            <a:r>
              <a:rPr lang="cs-CZ" sz="2800" dirty="0" smtClean="0">
                <a:solidFill>
                  <a:schemeClr val="bg1"/>
                </a:solidFill>
              </a:rPr>
              <a:t> a party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very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friendly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Non –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defining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clauses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Vyjadřují informaci navíc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Okolnost o osobě (předmětu), která není nezbytná pro smysl souvětí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Odděluje se čárkou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bg1"/>
                </a:solidFill>
              </a:rPr>
              <a:t>Nelze vynechat zájmeno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Non –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defining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clauses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Prague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which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capital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Czech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Republic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situated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middle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Europe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Peter, </a:t>
            </a:r>
            <a:r>
              <a:rPr lang="cs-CZ" dirty="0" err="1" smtClean="0">
                <a:solidFill>
                  <a:schemeClr val="bg1"/>
                </a:solidFill>
              </a:rPr>
              <a:t>who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lives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near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our</a:t>
            </a:r>
            <a:r>
              <a:rPr lang="cs-CZ" dirty="0" smtClean="0">
                <a:solidFill>
                  <a:schemeClr val="bg1"/>
                </a:solidFill>
              </a:rPr>
              <a:t> house,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doctor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looked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up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stars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which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were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very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bright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Cvičení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Fill in </a:t>
            </a:r>
            <a:r>
              <a:rPr lang="cs-CZ" sz="2800" dirty="0" err="1" smtClean="0">
                <a:solidFill>
                  <a:schemeClr val="bg1"/>
                </a:solidFill>
              </a:rPr>
              <a:t>who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which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where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whose</a:t>
            </a:r>
            <a:r>
              <a:rPr lang="cs-CZ" sz="2800" dirty="0" smtClean="0">
                <a:solidFill>
                  <a:schemeClr val="bg1"/>
                </a:solidFill>
              </a:rPr>
              <a:t>: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Do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know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people</a:t>
            </a:r>
            <a:r>
              <a:rPr lang="cs-CZ" sz="2800" dirty="0" smtClean="0">
                <a:solidFill>
                  <a:schemeClr val="bg1"/>
                </a:solidFill>
              </a:rPr>
              <a:t> ….. live on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first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floor</a:t>
            </a:r>
            <a:r>
              <a:rPr lang="cs-CZ" sz="2800" dirty="0" smtClean="0">
                <a:solidFill>
                  <a:schemeClr val="bg1"/>
                </a:solidFill>
              </a:rPr>
              <a:t>?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I met a girl  …. sister </a:t>
            </a:r>
            <a:r>
              <a:rPr lang="cs-CZ" sz="2800" dirty="0" err="1" smtClean="0">
                <a:solidFill>
                  <a:schemeClr val="bg1"/>
                </a:solidFill>
              </a:rPr>
              <a:t>goes</a:t>
            </a:r>
            <a:r>
              <a:rPr lang="cs-CZ" sz="2800" dirty="0" smtClean="0">
                <a:solidFill>
                  <a:schemeClr val="bg1"/>
                </a:solidFill>
              </a:rPr>
              <a:t> to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same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school</a:t>
            </a:r>
            <a:r>
              <a:rPr lang="cs-CZ" sz="2800" dirty="0" smtClean="0">
                <a:solidFill>
                  <a:schemeClr val="bg1"/>
                </a:solidFill>
              </a:rPr>
              <a:t> as </a:t>
            </a:r>
            <a:r>
              <a:rPr lang="cs-CZ" sz="2800" dirty="0" err="1" smtClean="0">
                <a:solidFill>
                  <a:schemeClr val="bg1"/>
                </a:solidFill>
              </a:rPr>
              <a:t>me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Do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know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name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of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hotel ..… </a:t>
            </a:r>
            <a:r>
              <a:rPr lang="cs-CZ" sz="2800" dirty="0" err="1" smtClean="0">
                <a:solidFill>
                  <a:schemeClr val="bg1"/>
                </a:solidFill>
              </a:rPr>
              <a:t>we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stayed</a:t>
            </a:r>
            <a:r>
              <a:rPr lang="cs-CZ" sz="2800" dirty="0" smtClean="0">
                <a:solidFill>
                  <a:schemeClr val="bg1"/>
                </a:solidFill>
              </a:rPr>
              <a:t> on </a:t>
            </a:r>
            <a:r>
              <a:rPr lang="cs-CZ" sz="2800" dirty="0" err="1" smtClean="0">
                <a:solidFill>
                  <a:schemeClr val="bg1"/>
                </a:solidFill>
              </a:rPr>
              <a:t>holiday</a:t>
            </a:r>
            <a:r>
              <a:rPr lang="cs-CZ" sz="2800" dirty="0" smtClean="0">
                <a:solidFill>
                  <a:schemeClr val="bg1"/>
                </a:solidFill>
              </a:rPr>
              <a:t>?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I </a:t>
            </a:r>
            <a:r>
              <a:rPr lang="cs-CZ" sz="2800" dirty="0" err="1" smtClean="0">
                <a:solidFill>
                  <a:schemeClr val="bg1"/>
                </a:solidFill>
              </a:rPr>
              <a:t>like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new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jacket</a:t>
            </a:r>
            <a:r>
              <a:rPr lang="cs-CZ" sz="2800" dirty="0" smtClean="0">
                <a:solidFill>
                  <a:schemeClr val="bg1"/>
                </a:solidFill>
              </a:rPr>
              <a:t> …….. I </a:t>
            </a:r>
            <a:r>
              <a:rPr lang="cs-CZ" sz="2800" dirty="0" err="1" smtClean="0">
                <a:solidFill>
                  <a:schemeClr val="bg1"/>
                </a:solidFill>
              </a:rPr>
              <a:t>bought</a:t>
            </a:r>
            <a:r>
              <a:rPr lang="cs-CZ" sz="2800" dirty="0" smtClean="0">
                <a:solidFill>
                  <a:schemeClr val="bg1"/>
                </a:solidFill>
              </a:rPr>
              <a:t> last </a:t>
            </a:r>
            <a:r>
              <a:rPr lang="cs-CZ" sz="2800" dirty="0" err="1" smtClean="0">
                <a:solidFill>
                  <a:schemeClr val="bg1"/>
                </a:solidFill>
              </a:rPr>
              <a:t>week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I </a:t>
            </a:r>
            <a:r>
              <a:rPr lang="cs-CZ" sz="2800" dirty="0" err="1" smtClean="0">
                <a:solidFill>
                  <a:schemeClr val="bg1"/>
                </a:solidFill>
              </a:rPr>
              <a:t>have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lost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watch</a:t>
            </a:r>
            <a:r>
              <a:rPr lang="cs-CZ" sz="2800" dirty="0" smtClean="0">
                <a:solidFill>
                  <a:schemeClr val="bg1"/>
                </a:solidFill>
              </a:rPr>
              <a:t> ……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gave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me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I </a:t>
            </a:r>
            <a:r>
              <a:rPr lang="cs-CZ" sz="2800" dirty="0" err="1" smtClean="0">
                <a:solidFill>
                  <a:schemeClr val="bg1"/>
                </a:solidFill>
              </a:rPr>
              <a:t>saw</a:t>
            </a:r>
            <a:r>
              <a:rPr lang="cs-CZ" sz="2800" dirty="0" smtClean="0">
                <a:solidFill>
                  <a:schemeClr val="bg1"/>
                </a:solidFill>
              </a:rPr>
              <a:t> a man ….....car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broke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down</a:t>
            </a:r>
            <a:r>
              <a:rPr lang="cs-CZ" sz="2800" dirty="0" smtClean="0">
                <a:solidFill>
                  <a:schemeClr val="bg1"/>
                </a:solidFill>
              </a:rPr>
              <a:t>.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Cvičení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Spojte věty do souvětí bez vztažných zájmen: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Do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know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woman</a:t>
            </a:r>
            <a:r>
              <a:rPr lang="cs-CZ" sz="2800" dirty="0" smtClean="0">
                <a:solidFill>
                  <a:schemeClr val="bg1"/>
                </a:solidFill>
              </a:rPr>
              <a:t>? Alex </a:t>
            </a:r>
            <a:r>
              <a:rPr lang="cs-CZ" sz="2800" dirty="0" err="1" smtClean="0">
                <a:solidFill>
                  <a:schemeClr val="bg1"/>
                </a:solidFill>
              </a:rPr>
              <a:t>is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talking</a:t>
            </a:r>
            <a:r>
              <a:rPr lang="cs-CZ" sz="2800" dirty="0" smtClean="0">
                <a:solidFill>
                  <a:schemeClr val="bg1"/>
                </a:solidFill>
              </a:rPr>
              <a:t> to her. </a:t>
            </a:r>
          </a:p>
          <a:p>
            <a:pPr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flat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very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dirty</a:t>
            </a:r>
            <a:r>
              <a:rPr lang="cs-CZ" sz="2800" dirty="0" smtClean="0">
                <a:solidFill>
                  <a:schemeClr val="bg1"/>
                </a:solidFill>
              </a:rPr>
              <a:t>. I </a:t>
            </a:r>
            <a:r>
              <a:rPr lang="cs-CZ" sz="2800" dirty="0" err="1" smtClean="0">
                <a:solidFill>
                  <a:schemeClr val="bg1"/>
                </a:solidFill>
              </a:rPr>
              <a:t>found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ring </a:t>
            </a:r>
            <a:r>
              <a:rPr lang="cs-CZ" sz="2800" dirty="0" err="1" smtClean="0">
                <a:solidFill>
                  <a:schemeClr val="bg1"/>
                </a:solidFill>
              </a:rPr>
              <a:t>belonged</a:t>
            </a:r>
            <a:r>
              <a:rPr lang="cs-CZ" sz="2800" dirty="0" smtClean="0">
                <a:solidFill>
                  <a:schemeClr val="bg1"/>
                </a:solidFill>
              </a:rPr>
              <a:t> to my </a:t>
            </a:r>
            <a:r>
              <a:rPr lang="cs-CZ" sz="2800" dirty="0" err="1" smtClean="0">
                <a:solidFill>
                  <a:schemeClr val="bg1"/>
                </a:solidFill>
              </a:rPr>
              <a:t>mother</a:t>
            </a:r>
            <a:r>
              <a:rPr lang="cs-CZ" sz="2800" dirty="0" smtClean="0">
                <a:solidFill>
                  <a:schemeClr val="bg1"/>
                </a:solidFill>
              </a:rPr>
              <a:t>. I </a:t>
            </a:r>
            <a:r>
              <a:rPr lang="cs-CZ" sz="2800" dirty="0" err="1" smtClean="0">
                <a:solidFill>
                  <a:schemeClr val="bg1"/>
                </a:solidFill>
              </a:rPr>
              <a:t>lost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bus </a:t>
            </a:r>
            <a:r>
              <a:rPr lang="cs-CZ" sz="2800" dirty="0" err="1" smtClean="0">
                <a:solidFill>
                  <a:schemeClr val="bg1"/>
                </a:solidFill>
              </a:rPr>
              <a:t>leaves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at</a:t>
            </a:r>
            <a:r>
              <a:rPr lang="cs-CZ" sz="2800" dirty="0" smtClean="0">
                <a:solidFill>
                  <a:schemeClr val="bg1"/>
                </a:solidFill>
              </a:rPr>
              <a:t> 7 o'</a:t>
            </a:r>
            <a:r>
              <a:rPr lang="cs-CZ" sz="2800" dirty="0" err="1" smtClean="0">
                <a:solidFill>
                  <a:schemeClr val="bg1"/>
                </a:solidFill>
              </a:rPr>
              <a:t>clock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  <a:r>
              <a:rPr lang="cs-CZ" sz="2800" dirty="0" err="1" smtClean="0">
                <a:solidFill>
                  <a:schemeClr val="bg1"/>
                </a:solidFill>
              </a:rPr>
              <a:t>You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want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These are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clothes</a:t>
            </a:r>
            <a:r>
              <a:rPr lang="cs-CZ" sz="2800" dirty="0" smtClean="0">
                <a:solidFill>
                  <a:schemeClr val="bg1"/>
                </a:solidFill>
              </a:rPr>
              <a:t>. I </a:t>
            </a:r>
            <a:r>
              <a:rPr lang="cs-CZ" sz="2800" dirty="0" err="1" smtClean="0">
                <a:solidFill>
                  <a:schemeClr val="bg1"/>
                </a:solidFill>
              </a:rPr>
              <a:t>used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them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for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gardening</a:t>
            </a:r>
            <a:r>
              <a:rPr lang="cs-CZ" sz="2800" dirty="0" smtClean="0">
                <a:solidFill>
                  <a:schemeClr val="bg1"/>
                </a:solidFill>
              </a:rPr>
              <a:t>.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Cvičení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Porovnejte význam následujících vět: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My sister, </a:t>
            </a:r>
            <a:r>
              <a:rPr lang="cs-CZ" dirty="0" err="1" smtClean="0">
                <a:solidFill>
                  <a:schemeClr val="bg1"/>
                </a:solidFill>
              </a:rPr>
              <a:t>who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25,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nurse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My sister </a:t>
            </a:r>
            <a:r>
              <a:rPr lang="cs-CZ" dirty="0" err="1" smtClean="0">
                <a:solidFill>
                  <a:schemeClr val="bg1"/>
                </a:solidFill>
              </a:rPr>
              <a:t>who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25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nurse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93</TotalTime>
  <Words>457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Medián</vt:lpstr>
      <vt:lpstr>Microsoft Word Document</vt:lpstr>
      <vt:lpstr>Prezentace aplikace PowerPoint</vt:lpstr>
      <vt:lpstr>Relative clauses vztažné věty </vt:lpstr>
      <vt:lpstr>Defining clauses</vt:lpstr>
      <vt:lpstr>Prezentace aplikace PowerPoint</vt:lpstr>
      <vt:lpstr>Prezentace aplikace PowerPoint</vt:lpstr>
      <vt:lpstr>Close defining clauses</vt:lpstr>
      <vt:lpstr>Non – defining clauses</vt:lpstr>
      <vt:lpstr>Non – defining clauses</vt:lpstr>
      <vt:lpstr>Cvičení </vt:lpstr>
      <vt:lpstr>Cvičení 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Relative clauses vztažné věty </dc:title>
  <dc:creator>Markéta</dc:creator>
  <cp:lastModifiedBy>Jitka Šindelářová</cp:lastModifiedBy>
  <cp:revision>26</cp:revision>
  <dcterms:created xsi:type="dcterms:W3CDTF">2013-09-14T02:16:18Z</dcterms:created>
  <dcterms:modified xsi:type="dcterms:W3CDTF">2013-10-30T09:01:28Z</dcterms:modified>
</cp:coreProperties>
</file>