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C65BD-266B-48DF-9E64-850EC0EC434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CA13F4B-D820-4318-A108-BE883E0DC8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FC65BD-266B-48DF-9E64-850EC0EC434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CA13F4B-D820-4318-A108-BE883E0DC8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C65BD-266B-48DF-9E64-850EC0EC434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13F4B-D820-4318-A108-BE883E0DC8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C65BD-266B-48DF-9E64-850EC0EC434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13F4B-D820-4318-A108-BE883E0DC8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13F4B-D820-4318-A108-BE883E0DC8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C65BD-266B-48DF-9E64-850EC0EC434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C65BD-266B-48DF-9E64-850EC0EC434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13F4B-D820-4318-A108-BE883E0DC8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C65BD-266B-48DF-9E64-850EC0EC434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13F4B-D820-4318-A108-BE883E0DC8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FC65BD-266B-48DF-9E64-850EC0EC434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CA13F4B-D820-4318-A108-BE883E0DC8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C65BD-266B-48DF-9E64-850EC0EC434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CA13F4B-D820-4318-A108-BE883E0DC8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C65BD-266B-48DF-9E64-850EC0EC434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13F4B-D820-4318-A108-BE883E0DC8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C65BD-266B-48DF-9E64-850EC0EC434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13F4B-D820-4318-A108-BE883E0DC8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FC65BD-266B-48DF-9E64-850EC0EC434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CA13F4B-D820-4318-A108-BE883E0DC8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1877341"/>
              </p:ext>
            </p:extLst>
          </p:nvPr>
        </p:nvGraphicFramePr>
        <p:xfrm>
          <a:off x="2339752" y="260648"/>
          <a:ext cx="4308420" cy="637178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728513" progId="Word.Document.12">
                  <p:embed/>
                </p:oleObj>
              </mc:Choice>
              <mc:Fallback>
                <p:oleObj name="Dokument" r:id="rId3" imgW="5901230" imgH="87285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60648"/>
                        <a:ext cx="4308420" cy="637178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4290885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214554"/>
            <a:ext cx="8229600" cy="1357322"/>
          </a:xfrm>
        </p:spPr>
        <p:txBody>
          <a:bodyPr>
            <a:normAutofit/>
          </a:bodyPr>
          <a:lstStyle/>
          <a:p>
            <a:pPr algn="ctr"/>
            <a:r>
              <a:rPr lang="cs-CZ" sz="4400" dirty="0" err="1" smtClean="0"/>
              <a:t>Modal</a:t>
            </a:r>
            <a:r>
              <a:rPr lang="cs-CZ" sz="4400" dirty="0" smtClean="0"/>
              <a:t> </a:t>
            </a:r>
            <a:r>
              <a:rPr lang="cs-CZ" sz="4400" dirty="0" err="1" smtClean="0"/>
              <a:t>verbs</a:t>
            </a:r>
            <a:endParaRPr lang="cs-CZ" sz="4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85786" y="571480"/>
            <a:ext cx="440979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Mezi modální slovesa patří:</a:t>
            </a:r>
          </a:p>
          <a:p>
            <a:endParaRPr lang="cs-CZ" sz="2800" u="sng" dirty="0"/>
          </a:p>
          <a:p>
            <a:pPr>
              <a:buFontTx/>
              <a:buChar char="-"/>
            </a:pP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, </a:t>
            </a:r>
            <a:r>
              <a:rPr lang="cs-CZ" sz="2800" dirty="0" err="1" smtClean="0"/>
              <a:t>could</a:t>
            </a:r>
            <a:endParaRPr lang="cs-CZ" sz="2800" dirty="0" smtClean="0"/>
          </a:p>
          <a:p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 </a:t>
            </a:r>
            <a:r>
              <a:rPr lang="cs-CZ" sz="2800" dirty="0" err="1" smtClean="0"/>
              <a:t>may</a:t>
            </a:r>
            <a:r>
              <a:rPr lang="cs-CZ" sz="2800" dirty="0" smtClean="0"/>
              <a:t>, </a:t>
            </a:r>
            <a:r>
              <a:rPr lang="cs-CZ" sz="2800" dirty="0" err="1" smtClean="0"/>
              <a:t>might</a:t>
            </a:r>
            <a:endParaRPr lang="cs-CZ" sz="2800" dirty="0" smtClean="0"/>
          </a:p>
          <a:p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/>
              <a:t> </a:t>
            </a:r>
            <a:r>
              <a:rPr lang="cs-CZ" sz="2800" dirty="0" err="1" smtClean="0"/>
              <a:t>shall</a:t>
            </a:r>
            <a:r>
              <a:rPr lang="cs-CZ" sz="2800" dirty="0" smtClean="0"/>
              <a:t>, </a:t>
            </a:r>
            <a:r>
              <a:rPr lang="cs-CZ" sz="2800" dirty="0" err="1" smtClean="0"/>
              <a:t>should</a:t>
            </a:r>
            <a:endParaRPr lang="cs-CZ" sz="2800" dirty="0" smtClean="0"/>
          </a:p>
          <a:p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/>
              <a:t> </a:t>
            </a:r>
            <a:r>
              <a:rPr lang="cs-CZ" sz="2800" dirty="0" err="1" smtClean="0"/>
              <a:t>will</a:t>
            </a:r>
            <a:r>
              <a:rPr lang="cs-CZ" sz="2800" dirty="0" smtClean="0"/>
              <a:t>, </a:t>
            </a:r>
            <a:r>
              <a:rPr lang="cs-CZ" sz="2800" dirty="0" err="1" smtClean="0"/>
              <a:t>would</a:t>
            </a:r>
            <a:endParaRPr lang="cs-CZ" sz="2800" dirty="0" smtClean="0"/>
          </a:p>
          <a:p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 </a:t>
            </a:r>
            <a:r>
              <a:rPr lang="cs-CZ" sz="2800" dirty="0" err="1" smtClean="0"/>
              <a:t>must</a:t>
            </a:r>
            <a:endParaRPr lang="cs-CZ" sz="2800" dirty="0" smtClean="0"/>
          </a:p>
          <a:p>
            <a:pPr>
              <a:buFontTx/>
              <a:buChar char="-"/>
            </a:pP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071546"/>
            <a:ext cx="90057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Modální slovesa se liší od ostatních sloves:</a:t>
            </a:r>
          </a:p>
          <a:p>
            <a:pPr>
              <a:buFontTx/>
              <a:buChar char="-"/>
            </a:pPr>
            <a:r>
              <a:rPr lang="cs-CZ" sz="2800" u="sng" dirty="0" smtClean="0"/>
              <a:t>Následuje po nich infinitiv bez to</a:t>
            </a:r>
          </a:p>
          <a:p>
            <a:endParaRPr lang="cs-CZ" sz="2800" u="sng" dirty="0" smtClean="0"/>
          </a:p>
          <a:p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use </a:t>
            </a:r>
            <a:r>
              <a:rPr lang="cs-CZ" sz="2800" dirty="0" err="1" smtClean="0"/>
              <a:t>father</a:t>
            </a:r>
            <a:r>
              <a:rPr lang="cs-CZ" sz="2800" dirty="0" smtClean="0"/>
              <a:t>'s car</a:t>
            </a:r>
          </a:p>
          <a:p>
            <a:r>
              <a:rPr lang="cs-CZ" sz="2800" dirty="0" smtClean="0"/>
              <a:t>I </a:t>
            </a:r>
            <a:r>
              <a:rPr lang="cs-CZ" sz="2800" dirty="0" err="1" smtClean="0"/>
              <a:t>may</a:t>
            </a:r>
            <a:r>
              <a:rPr lang="cs-CZ" sz="2800" dirty="0" smtClean="0"/>
              <a:t> go </a:t>
            </a:r>
            <a:r>
              <a:rPr lang="cs-CZ" sz="2800" dirty="0" err="1" smtClean="0"/>
              <a:t>out</a:t>
            </a:r>
            <a:r>
              <a:rPr lang="cs-CZ" sz="2800" dirty="0" smtClean="0"/>
              <a:t> </a:t>
            </a:r>
            <a:r>
              <a:rPr lang="cs-CZ" sz="2800" dirty="0" err="1" smtClean="0"/>
              <a:t>tonight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pPr>
              <a:buFontTx/>
              <a:buChar char="-"/>
            </a:pPr>
            <a:r>
              <a:rPr lang="cs-CZ" sz="2800" u="sng" dirty="0" smtClean="0"/>
              <a:t>Ve 3 os.</a:t>
            </a:r>
            <a:r>
              <a:rPr lang="cs-CZ" sz="2800" u="sng" dirty="0" err="1" smtClean="0"/>
              <a:t>č.j</a:t>
            </a:r>
            <a:r>
              <a:rPr lang="cs-CZ" sz="2800" u="sng" dirty="0" smtClean="0"/>
              <a:t>. v přítomném čase prostém nepřibírají –</a:t>
            </a:r>
            <a:r>
              <a:rPr lang="cs-CZ" sz="2800" u="sng" dirty="0"/>
              <a:t> </a:t>
            </a:r>
            <a:r>
              <a:rPr lang="cs-CZ" sz="2800" u="sng" dirty="0" smtClean="0"/>
              <a:t>„s</a:t>
            </a:r>
            <a:r>
              <a:rPr lang="cs-CZ" sz="2800" dirty="0" smtClean="0"/>
              <a:t>“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must</a:t>
            </a:r>
            <a:r>
              <a:rPr lang="cs-CZ" sz="2800" dirty="0" smtClean="0"/>
              <a:t> </a:t>
            </a:r>
            <a:r>
              <a:rPr lang="cs-CZ" sz="2800" dirty="0" err="1" smtClean="0"/>
              <a:t>be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book</a:t>
            </a:r>
            <a:r>
              <a:rPr lang="cs-CZ" sz="2800" dirty="0" smtClean="0"/>
              <a:t>. </a:t>
            </a:r>
          </a:p>
          <a:p>
            <a:r>
              <a:rPr lang="cs-CZ" sz="2800" dirty="0" err="1" smtClean="0"/>
              <a:t>Sue</a:t>
            </a:r>
            <a:r>
              <a:rPr lang="cs-CZ" sz="2800" dirty="0" smtClean="0"/>
              <a:t> </a:t>
            </a:r>
            <a:r>
              <a:rPr lang="cs-CZ" sz="2800" dirty="0" err="1" smtClean="0"/>
              <a:t>should</a:t>
            </a:r>
            <a:r>
              <a:rPr lang="cs-CZ" sz="2800" dirty="0" smtClean="0"/>
              <a:t> </a:t>
            </a:r>
            <a:r>
              <a:rPr lang="cs-CZ" sz="2800" dirty="0" err="1" smtClean="0"/>
              <a:t>phone</a:t>
            </a:r>
            <a:r>
              <a:rPr lang="cs-CZ" sz="2800" dirty="0" smtClean="0"/>
              <a:t> her </a:t>
            </a:r>
            <a:r>
              <a:rPr lang="cs-CZ" sz="2800" dirty="0" err="1" smtClean="0"/>
              <a:t>husband</a:t>
            </a:r>
            <a:r>
              <a:rPr lang="cs-CZ" sz="2800" dirty="0" smtClean="0"/>
              <a:t>. 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214422"/>
            <a:ext cx="865265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/>
              <a:t> </a:t>
            </a:r>
            <a:r>
              <a:rPr lang="cs-CZ" sz="2800" u="sng" dirty="0" smtClean="0"/>
              <a:t>Otázky a zápor tvoří bez pomocného slovesa</a:t>
            </a:r>
          </a:p>
          <a:p>
            <a:endParaRPr lang="cs-CZ" sz="2800" u="sng" dirty="0" smtClean="0"/>
          </a:p>
          <a:p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write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me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Mike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't </a:t>
            </a:r>
            <a:r>
              <a:rPr lang="cs-CZ" sz="2800" dirty="0" err="1" smtClean="0"/>
              <a:t>swim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pPr>
              <a:buFontTx/>
              <a:buChar char="-"/>
            </a:pPr>
            <a:r>
              <a:rPr lang="cs-CZ" sz="2800" dirty="0" smtClean="0"/>
              <a:t> </a:t>
            </a:r>
            <a:r>
              <a:rPr lang="cs-CZ" sz="2800" u="sng" dirty="0" smtClean="0"/>
              <a:t>Nemají (netvoří) infinitiv a příčestí</a:t>
            </a:r>
            <a:r>
              <a:rPr lang="cs-CZ" sz="2800" dirty="0" smtClean="0"/>
              <a:t> – musí se použít</a:t>
            </a:r>
          </a:p>
          <a:p>
            <a:r>
              <a:rPr lang="cs-CZ" sz="2800" dirty="0" smtClean="0"/>
              <a:t>  opis</a:t>
            </a: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/>
              <a:t>Can</a:t>
            </a:r>
            <a:r>
              <a:rPr lang="cs-CZ" sz="4400" dirty="0" smtClean="0"/>
              <a:t> (</a:t>
            </a:r>
            <a:r>
              <a:rPr lang="cs-CZ" sz="4400" dirty="0" err="1" smtClean="0"/>
              <a:t>could</a:t>
            </a:r>
            <a:r>
              <a:rPr lang="cs-CZ" sz="4400" dirty="0" smtClean="0"/>
              <a:t>)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err="1" smtClean="0"/>
              <a:t>Can</a:t>
            </a:r>
            <a:r>
              <a:rPr lang="cs-CZ" sz="2800" dirty="0" smtClean="0"/>
              <a:t> (</a:t>
            </a:r>
            <a:r>
              <a:rPr lang="cs-CZ" sz="2800" dirty="0" err="1" smtClean="0"/>
              <a:t>could</a:t>
            </a:r>
            <a:r>
              <a:rPr lang="cs-CZ" sz="2800" dirty="0" smtClean="0"/>
              <a:t>) – mohu, umím (mohl, </a:t>
            </a:r>
            <a:r>
              <a:rPr lang="cs-CZ" sz="2800" dirty="0" err="1" smtClean="0"/>
              <a:t>mohl</a:t>
            </a:r>
            <a:r>
              <a:rPr lang="cs-CZ" sz="2800" dirty="0" smtClean="0"/>
              <a:t> by)</a:t>
            </a:r>
          </a:p>
          <a:p>
            <a:pPr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 I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speak</a:t>
            </a:r>
            <a:r>
              <a:rPr lang="cs-CZ" sz="2800" dirty="0" smtClean="0"/>
              <a:t> </a:t>
            </a:r>
            <a:r>
              <a:rPr lang="cs-CZ" sz="2800" dirty="0" err="1" smtClean="0"/>
              <a:t>French</a:t>
            </a:r>
            <a:r>
              <a:rPr lang="cs-CZ" sz="2800" dirty="0" smtClean="0"/>
              <a:t>.  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swim</a:t>
            </a:r>
            <a:r>
              <a:rPr lang="cs-CZ" sz="2800" dirty="0" smtClean="0"/>
              <a:t>?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He </a:t>
            </a:r>
            <a:r>
              <a:rPr lang="cs-CZ" sz="2800" dirty="0" err="1" smtClean="0"/>
              <a:t>could</a:t>
            </a:r>
            <a:r>
              <a:rPr lang="cs-CZ" sz="2800" dirty="0" smtClean="0"/>
              <a:t> play </a:t>
            </a:r>
            <a:r>
              <a:rPr lang="cs-CZ" sz="2800" dirty="0" err="1" smtClean="0"/>
              <a:t>chess</a:t>
            </a:r>
            <a:r>
              <a:rPr lang="cs-CZ" sz="2800" dirty="0" smtClean="0"/>
              <a:t>.  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I </a:t>
            </a:r>
            <a:r>
              <a:rPr lang="cs-CZ" sz="2800" dirty="0" err="1" smtClean="0"/>
              <a:t>couldn</a:t>
            </a:r>
            <a:r>
              <a:rPr lang="cs-CZ" sz="2800" dirty="0" smtClean="0"/>
              <a:t>'t </a:t>
            </a:r>
            <a:r>
              <a:rPr lang="cs-CZ" sz="2800" dirty="0" err="1" smtClean="0"/>
              <a:t>understand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opisný infinitiv od </a:t>
            </a:r>
            <a:r>
              <a:rPr lang="cs-CZ" sz="2800" u="sng" dirty="0" err="1" smtClean="0"/>
              <a:t>can</a:t>
            </a:r>
            <a:r>
              <a:rPr lang="cs-CZ" sz="2800" dirty="0" smtClean="0"/>
              <a:t> – </a:t>
            </a:r>
            <a:r>
              <a:rPr lang="cs-CZ" sz="2800" b="1" dirty="0" smtClean="0"/>
              <a:t>to </a:t>
            </a:r>
            <a:r>
              <a:rPr lang="cs-CZ" sz="2800" b="1" dirty="0" err="1" smtClean="0"/>
              <a:t>be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able</a:t>
            </a:r>
            <a:r>
              <a:rPr lang="cs-CZ" sz="2800" b="1" dirty="0" smtClean="0"/>
              <a:t> to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1071546"/>
            <a:ext cx="90358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Can</a:t>
            </a:r>
            <a:r>
              <a:rPr lang="cs-CZ" sz="2800" dirty="0" smtClean="0"/>
              <a:t> (</a:t>
            </a:r>
            <a:r>
              <a:rPr lang="cs-CZ" sz="2800" dirty="0" err="1" smtClean="0"/>
              <a:t>could</a:t>
            </a:r>
            <a:r>
              <a:rPr lang="cs-CZ" sz="2800" dirty="0" smtClean="0"/>
              <a:t>) se používá pro žádost, </a:t>
            </a:r>
            <a:r>
              <a:rPr lang="cs-CZ" sz="2800" dirty="0" err="1" smtClean="0"/>
              <a:t>could</a:t>
            </a:r>
            <a:r>
              <a:rPr lang="cs-CZ" sz="2800" dirty="0" smtClean="0"/>
              <a:t> je zdvořilejší,</a:t>
            </a:r>
          </a:p>
          <a:p>
            <a:r>
              <a:rPr lang="cs-CZ" sz="2800" dirty="0" smtClean="0"/>
              <a:t>formální</a:t>
            </a:r>
          </a:p>
          <a:p>
            <a:r>
              <a:rPr lang="cs-CZ" sz="2800" dirty="0" smtClean="0"/>
              <a:t> </a:t>
            </a:r>
          </a:p>
          <a:p>
            <a:pPr>
              <a:buFontTx/>
              <a:buChar char="-"/>
            </a:pP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(</a:t>
            </a:r>
            <a:r>
              <a:rPr lang="cs-CZ" sz="2800" dirty="0" err="1" smtClean="0"/>
              <a:t>could</a:t>
            </a:r>
            <a:r>
              <a:rPr lang="cs-CZ" sz="2800" dirty="0" smtClean="0"/>
              <a:t>) I </a:t>
            </a:r>
            <a:r>
              <a:rPr lang="cs-CZ" sz="2800" dirty="0" err="1" smtClean="0"/>
              <a:t>leave</a:t>
            </a:r>
            <a:r>
              <a:rPr lang="cs-CZ" sz="2800" dirty="0" smtClean="0"/>
              <a:t> my bag </a:t>
            </a:r>
            <a:r>
              <a:rPr lang="cs-CZ" sz="2800" dirty="0" err="1" smtClean="0"/>
              <a:t>here</a:t>
            </a:r>
            <a:r>
              <a:rPr lang="cs-CZ" sz="2800" dirty="0" smtClean="0"/>
              <a:t>?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carry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(</a:t>
            </a:r>
            <a:r>
              <a:rPr lang="cs-CZ" sz="2800" dirty="0" err="1" smtClean="0"/>
              <a:t>bags</a:t>
            </a:r>
            <a:r>
              <a:rPr lang="cs-CZ" sz="2800" dirty="0" smtClean="0"/>
              <a:t>) </a:t>
            </a:r>
            <a:r>
              <a:rPr lang="cs-CZ" sz="2800" dirty="0" err="1" smtClean="0"/>
              <a:t>luggage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May (</a:t>
            </a:r>
            <a:r>
              <a:rPr lang="cs-CZ" dirty="0" err="1" smtClean="0"/>
              <a:t>might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May (</a:t>
            </a:r>
            <a:r>
              <a:rPr lang="cs-CZ" sz="2800" dirty="0" err="1" smtClean="0"/>
              <a:t>might</a:t>
            </a:r>
            <a:r>
              <a:rPr lang="cs-CZ" sz="2800" dirty="0" smtClean="0"/>
              <a:t>) – mohu, smím x možná</a:t>
            </a:r>
          </a:p>
          <a:p>
            <a:pPr>
              <a:buNone/>
            </a:pPr>
            <a:r>
              <a:rPr lang="cs-CZ" sz="2800" dirty="0" err="1" smtClean="0"/>
              <a:t>Might</a:t>
            </a:r>
            <a:r>
              <a:rPr lang="cs-CZ" sz="2800" dirty="0" smtClean="0"/>
              <a:t> – menší míra pravděpodobnosti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may</a:t>
            </a:r>
            <a:r>
              <a:rPr lang="cs-CZ" sz="2800" dirty="0" smtClean="0"/>
              <a:t> not </a:t>
            </a:r>
            <a:r>
              <a:rPr lang="cs-CZ" sz="2800" dirty="0" err="1" smtClean="0"/>
              <a:t>be</a:t>
            </a:r>
            <a:r>
              <a:rPr lang="cs-CZ" sz="2800" dirty="0" smtClean="0"/>
              <a:t> </a:t>
            </a:r>
            <a:r>
              <a:rPr lang="cs-CZ" sz="2800" dirty="0" err="1" smtClean="0"/>
              <a:t>here</a:t>
            </a:r>
            <a:r>
              <a:rPr lang="cs-CZ" sz="2800" dirty="0" smtClean="0"/>
              <a:t> on </a:t>
            </a:r>
            <a:r>
              <a:rPr lang="cs-CZ" sz="2800" dirty="0" err="1" smtClean="0"/>
              <a:t>Tuesday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may</a:t>
            </a:r>
            <a:r>
              <a:rPr lang="cs-CZ" sz="2800" dirty="0" smtClean="0"/>
              <a:t> go to </a:t>
            </a:r>
            <a:r>
              <a:rPr lang="cs-CZ" sz="2800" dirty="0" err="1" smtClean="0"/>
              <a:t>Scotland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weekend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44" y="1142984"/>
            <a:ext cx="983887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May</a:t>
            </a:r>
            <a:r>
              <a:rPr lang="cs-CZ" dirty="0" smtClean="0"/>
              <a:t>  </a:t>
            </a:r>
            <a:r>
              <a:rPr lang="cs-CZ" sz="2800" dirty="0" smtClean="0"/>
              <a:t>v otázce – žádost o dovolení-(</a:t>
            </a:r>
            <a:r>
              <a:rPr lang="cs-CZ" sz="2800" dirty="0" err="1" smtClean="0"/>
              <a:t>may</a:t>
            </a:r>
            <a:r>
              <a:rPr lang="cs-CZ" sz="2800" dirty="0" smtClean="0"/>
              <a:t> I…….?)</a:t>
            </a:r>
          </a:p>
          <a:p>
            <a:endParaRPr lang="cs-CZ" sz="2800" dirty="0" smtClean="0"/>
          </a:p>
          <a:p>
            <a:r>
              <a:rPr lang="cs-CZ" sz="2800" dirty="0" smtClean="0"/>
              <a:t>Velmi formální nabídka pomoci–                                                                   </a:t>
            </a:r>
          </a:p>
          <a:p>
            <a:r>
              <a:rPr lang="cs-CZ" sz="2800" dirty="0" smtClean="0"/>
              <a:t>                                                    - May I open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window</a:t>
            </a:r>
            <a:r>
              <a:rPr lang="cs-CZ" sz="2800" dirty="0" smtClean="0"/>
              <a:t>?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- Opisný infinitiv od </a:t>
            </a:r>
            <a:r>
              <a:rPr lang="cs-CZ" sz="2800" u="sng" dirty="0" err="1" smtClean="0"/>
              <a:t>may</a:t>
            </a:r>
            <a:r>
              <a:rPr lang="cs-CZ" sz="2800" dirty="0" smtClean="0"/>
              <a:t> – </a:t>
            </a:r>
            <a:r>
              <a:rPr lang="cs-CZ" sz="2800" b="1" dirty="0" smtClean="0"/>
              <a:t>to </a:t>
            </a:r>
            <a:r>
              <a:rPr lang="cs-CZ" sz="2800" b="1" dirty="0" err="1" smtClean="0"/>
              <a:t>be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allowed</a:t>
            </a:r>
            <a:r>
              <a:rPr lang="cs-CZ" sz="2800" b="1" dirty="0" smtClean="0"/>
              <a:t> to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/>
              <a:t>Shall</a:t>
            </a:r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Shall</a:t>
            </a:r>
            <a:r>
              <a:rPr lang="cs-CZ" sz="2800" dirty="0" smtClean="0"/>
              <a:t> I………..? - otázka nebo návrh co dělat</a:t>
            </a:r>
          </a:p>
          <a:p>
            <a:pPr>
              <a:buNone/>
            </a:pPr>
            <a:r>
              <a:rPr lang="cs-CZ" sz="2800" dirty="0" smtClean="0"/>
              <a:t>                        - zdvořilá nabídka, že něco udělám</a:t>
            </a:r>
          </a:p>
          <a:p>
            <a:pPr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 </a:t>
            </a:r>
            <a:r>
              <a:rPr lang="cs-CZ" sz="2800" dirty="0" err="1" smtClean="0"/>
              <a:t>Shall</a:t>
            </a:r>
            <a:r>
              <a:rPr lang="cs-CZ" sz="2800" dirty="0" smtClean="0"/>
              <a:t>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pay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?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err="1" smtClean="0"/>
              <a:t>Shall</a:t>
            </a:r>
            <a:r>
              <a:rPr lang="cs-CZ" sz="2800" dirty="0" smtClean="0"/>
              <a:t> I put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milk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fridge</a:t>
            </a:r>
            <a:r>
              <a:rPr lang="cs-CZ" sz="2800" dirty="0" smtClean="0"/>
              <a:t>?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err="1" smtClean="0"/>
              <a:t>Shall</a:t>
            </a:r>
            <a:r>
              <a:rPr lang="cs-CZ" sz="2800" dirty="0" smtClean="0"/>
              <a:t> I </a:t>
            </a:r>
            <a:r>
              <a:rPr lang="cs-CZ" sz="2800" dirty="0" err="1" smtClean="0"/>
              <a:t>make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tea</a:t>
            </a:r>
            <a:r>
              <a:rPr lang="cs-CZ" sz="2800" dirty="0" smtClean="0"/>
              <a:t>?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err="1" smtClean="0"/>
              <a:t>Should</a:t>
            </a:r>
            <a:r>
              <a:rPr lang="cs-CZ" sz="2800" dirty="0" smtClean="0"/>
              <a:t> (</a:t>
            </a:r>
            <a:r>
              <a:rPr lang="cs-CZ" sz="2800" dirty="0" err="1" smtClean="0"/>
              <a:t>shouldn</a:t>
            </a:r>
            <a:r>
              <a:rPr lang="cs-CZ" sz="2800" dirty="0" smtClean="0"/>
              <a:t>'t) – měl (neměl) bych, bys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should</a:t>
            </a:r>
            <a:r>
              <a:rPr lang="cs-CZ" sz="2800" dirty="0" smtClean="0"/>
              <a:t> </a:t>
            </a:r>
            <a:r>
              <a:rPr lang="cs-CZ" sz="2800" dirty="0" err="1" smtClean="0"/>
              <a:t>be</a:t>
            </a:r>
            <a:r>
              <a:rPr lang="cs-CZ" sz="2800" dirty="0" smtClean="0"/>
              <a:t> more </a:t>
            </a:r>
            <a:r>
              <a:rPr lang="cs-CZ" sz="2800" dirty="0" err="1" smtClean="0"/>
              <a:t>polite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He </a:t>
            </a:r>
            <a:r>
              <a:rPr lang="cs-CZ" sz="2800" dirty="0" err="1" smtClean="0"/>
              <a:t>shouldn</a:t>
            </a:r>
            <a:r>
              <a:rPr lang="cs-CZ" sz="2800" dirty="0" smtClean="0"/>
              <a:t>'t drive </a:t>
            </a:r>
            <a:r>
              <a:rPr lang="cs-CZ" sz="2800" dirty="0" err="1" smtClean="0"/>
              <a:t>so</a:t>
            </a:r>
            <a:r>
              <a:rPr lang="cs-CZ" sz="2800" dirty="0" smtClean="0"/>
              <a:t> </a:t>
            </a:r>
            <a:r>
              <a:rPr lang="cs-CZ" sz="2800" dirty="0" err="1" smtClean="0"/>
              <a:t>fast</a:t>
            </a:r>
            <a:r>
              <a:rPr lang="cs-CZ" sz="2800" dirty="0" smtClean="0"/>
              <a:t>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/>
              <a:t>Should</a:t>
            </a:r>
            <a:r>
              <a:rPr lang="cs-CZ" sz="4400" dirty="0" smtClean="0"/>
              <a:t> (</a:t>
            </a:r>
            <a:r>
              <a:rPr lang="cs-CZ" sz="4400" dirty="0" err="1" smtClean="0"/>
              <a:t>shouldn</a:t>
            </a:r>
            <a:r>
              <a:rPr lang="cs-CZ" sz="4400" dirty="0" smtClean="0"/>
              <a:t>'t)</a:t>
            </a:r>
            <a:endParaRPr lang="cs-CZ" sz="4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Would</a:t>
            </a: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I </a:t>
            </a:r>
            <a:r>
              <a:rPr lang="cs-CZ" sz="2800" dirty="0" err="1" smtClean="0"/>
              <a:t>would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 – </a:t>
            </a:r>
            <a:r>
              <a:rPr lang="cs-CZ" sz="2800" b="1" dirty="0" smtClean="0"/>
              <a:t>žádost, chtěl bych, dám si</a:t>
            </a:r>
            <a:r>
              <a:rPr lang="cs-CZ" sz="2800" dirty="0" smtClean="0"/>
              <a:t>...</a:t>
            </a:r>
          </a:p>
          <a:p>
            <a:pPr>
              <a:buNone/>
            </a:pPr>
            <a:r>
              <a:rPr lang="cs-CZ" sz="2800" dirty="0" smtClean="0"/>
              <a:t>I'd </a:t>
            </a:r>
            <a:r>
              <a:rPr lang="cs-CZ" sz="2800" dirty="0" err="1" smtClean="0"/>
              <a:t>like</a:t>
            </a:r>
            <a:r>
              <a:rPr lang="cs-CZ" sz="2800" dirty="0" smtClean="0"/>
              <a:t> a kilo </a:t>
            </a:r>
            <a:r>
              <a:rPr lang="cs-CZ" sz="2800" dirty="0" err="1" smtClean="0"/>
              <a:t>of</a:t>
            </a:r>
            <a:r>
              <a:rPr lang="cs-CZ" sz="2800" dirty="0" smtClean="0"/>
              <a:t> these </a:t>
            </a:r>
            <a:r>
              <a:rPr lang="cs-CZ" sz="2800" dirty="0" err="1" smtClean="0"/>
              <a:t>red</a:t>
            </a:r>
            <a:r>
              <a:rPr lang="cs-CZ" sz="2800" dirty="0" smtClean="0"/>
              <a:t> </a:t>
            </a:r>
            <a:r>
              <a:rPr lang="cs-CZ" sz="2800" dirty="0" err="1" smtClean="0"/>
              <a:t>apples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b="1" dirty="0" smtClean="0"/>
              <a:t>Nabídka, pozvání</a:t>
            </a:r>
          </a:p>
          <a:p>
            <a:pPr>
              <a:buNone/>
            </a:pPr>
            <a:r>
              <a:rPr lang="cs-CZ" sz="2800" dirty="0" err="1" smtClean="0"/>
              <a:t>Would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to </a:t>
            </a:r>
            <a:r>
              <a:rPr lang="cs-CZ" sz="2800" dirty="0" err="1" smtClean="0"/>
              <a:t>come</a:t>
            </a:r>
            <a:r>
              <a:rPr lang="cs-CZ" sz="2800" dirty="0" smtClean="0"/>
              <a:t>?</a:t>
            </a:r>
            <a:r>
              <a:rPr lang="cs-CZ" sz="2800" dirty="0" err="1" smtClean="0"/>
              <a:t>Would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a </a:t>
            </a:r>
            <a:r>
              <a:rPr lang="cs-CZ" sz="2800" dirty="0" err="1" smtClean="0"/>
              <a:t>sandwich</a:t>
            </a:r>
            <a:r>
              <a:rPr lang="cs-CZ" sz="2800" dirty="0" smtClean="0"/>
              <a:t>?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b="1" dirty="0" smtClean="0"/>
              <a:t>Vyjadřuje co chceme dělat </a:t>
            </a:r>
            <a:r>
              <a:rPr lang="cs-CZ" sz="2800" dirty="0" smtClean="0"/>
              <a:t>(místo </a:t>
            </a:r>
            <a:r>
              <a:rPr lang="cs-CZ" sz="2800" dirty="0" err="1" smtClean="0"/>
              <a:t>want</a:t>
            </a:r>
            <a:r>
              <a:rPr lang="cs-CZ" sz="2800" dirty="0" smtClean="0"/>
              <a:t>)</a:t>
            </a:r>
          </a:p>
          <a:p>
            <a:pPr>
              <a:buNone/>
            </a:pPr>
            <a:r>
              <a:rPr lang="cs-CZ" sz="2800" dirty="0" smtClean="0"/>
              <a:t>I'd </a:t>
            </a:r>
            <a:r>
              <a:rPr lang="cs-CZ" sz="2800" dirty="0" err="1" smtClean="0"/>
              <a:t>like</a:t>
            </a:r>
            <a:r>
              <a:rPr lang="cs-CZ" sz="2800" dirty="0" smtClean="0"/>
              <a:t> to </a:t>
            </a:r>
            <a:r>
              <a:rPr lang="cs-CZ" sz="2800" dirty="0" err="1" smtClean="0"/>
              <a:t>learn</a:t>
            </a:r>
            <a:r>
              <a:rPr lang="cs-CZ" sz="2800" dirty="0" smtClean="0"/>
              <a:t> </a:t>
            </a:r>
            <a:r>
              <a:rPr lang="cs-CZ" sz="2800" dirty="0" err="1" smtClean="0"/>
              <a:t>Russian</a:t>
            </a:r>
            <a:r>
              <a:rPr lang="cs-CZ" sz="2800" dirty="0" smtClean="0"/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/>
              <a:t>Would</a:t>
            </a:r>
            <a:endParaRPr lang="cs-CZ" sz="4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err="1" smtClean="0"/>
              <a:t>Must</a:t>
            </a:r>
            <a:r>
              <a:rPr lang="cs-CZ" sz="2800" dirty="0" smtClean="0"/>
              <a:t> </a:t>
            </a:r>
          </a:p>
          <a:p>
            <a:pPr>
              <a:buFont typeface="Wingdings" pitchFamily="2" charset="2"/>
              <a:buChar char="ü"/>
            </a:pPr>
            <a:r>
              <a:rPr lang="cs-CZ" sz="2800" b="1" dirty="0" smtClean="0"/>
              <a:t>muset  x  100% jistota (určitě)</a:t>
            </a:r>
          </a:p>
          <a:p>
            <a:pPr>
              <a:buNone/>
            </a:pP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must</a:t>
            </a:r>
            <a:r>
              <a:rPr lang="cs-CZ" sz="2800" dirty="0" smtClean="0"/>
              <a:t> </a:t>
            </a:r>
            <a:r>
              <a:rPr lang="cs-CZ" sz="2800" dirty="0" err="1" smtClean="0"/>
              <a:t>be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home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7.</a:t>
            </a:r>
          </a:p>
          <a:p>
            <a:pPr>
              <a:buNone/>
            </a:pP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must</a:t>
            </a:r>
            <a:r>
              <a:rPr lang="cs-CZ" sz="2800" dirty="0" smtClean="0"/>
              <a:t> </a:t>
            </a:r>
            <a:r>
              <a:rPr lang="cs-CZ" sz="2800" dirty="0" err="1" smtClean="0"/>
              <a:t>be</a:t>
            </a:r>
            <a:r>
              <a:rPr lang="cs-CZ" sz="2800" dirty="0" smtClean="0"/>
              <a:t> Peter.</a:t>
            </a:r>
          </a:p>
          <a:p>
            <a:pPr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b="1" dirty="0" smtClean="0"/>
              <a:t>v otázce – je to nutné?</a:t>
            </a:r>
          </a:p>
          <a:p>
            <a:pPr>
              <a:buNone/>
            </a:pPr>
            <a:r>
              <a:rPr lang="cs-CZ" sz="2800" dirty="0" err="1" smtClean="0"/>
              <a:t>Must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talk</a:t>
            </a:r>
            <a:r>
              <a:rPr lang="cs-CZ" sz="2800" dirty="0" smtClean="0"/>
              <a:t> </a:t>
            </a:r>
            <a:r>
              <a:rPr lang="cs-CZ" sz="2800" dirty="0" err="1" smtClean="0"/>
              <a:t>so</a:t>
            </a:r>
            <a:r>
              <a:rPr lang="cs-CZ" sz="2800" dirty="0" smtClean="0"/>
              <a:t> loud?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/>
              <a:t>Must</a:t>
            </a:r>
            <a:endParaRPr lang="cs-CZ" sz="4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/>
              <a:t>Must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 v záporné větě - </a:t>
            </a:r>
            <a:r>
              <a:rPr lang="cs-CZ" b="1" u="sng" dirty="0" err="1" smtClean="0"/>
              <a:t>mustn</a:t>
            </a:r>
            <a:r>
              <a:rPr lang="cs-CZ" b="1" u="sng" dirty="0" smtClean="0"/>
              <a:t>'t </a:t>
            </a:r>
            <a:r>
              <a:rPr lang="cs-CZ" u="sng" dirty="0" smtClean="0"/>
              <a:t>– </a:t>
            </a:r>
            <a:r>
              <a:rPr lang="cs-CZ" b="1" u="sng" dirty="0" smtClean="0"/>
              <a:t>nesmíš</a:t>
            </a:r>
          </a:p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mustn</a:t>
            </a:r>
            <a:r>
              <a:rPr lang="cs-CZ" dirty="0" smtClean="0"/>
              <a:t>'t </a:t>
            </a:r>
            <a:r>
              <a:rPr lang="cs-CZ" dirty="0" err="1" smtClean="0"/>
              <a:t>smoke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záporné větě – </a:t>
            </a:r>
            <a:r>
              <a:rPr lang="cs-CZ" b="1" u="sng" dirty="0" err="1" smtClean="0"/>
              <a:t>needn</a:t>
            </a:r>
            <a:r>
              <a:rPr lang="cs-CZ" b="1" u="sng" dirty="0" smtClean="0"/>
              <a:t>'t – nemusíš</a:t>
            </a:r>
          </a:p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needn</a:t>
            </a:r>
            <a:r>
              <a:rPr lang="cs-CZ" dirty="0" smtClean="0"/>
              <a:t>'t </a:t>
            </a:r>
            <a:r>
              <a:rPr lang="cs-CZ" dirty="0" err="1" smtClean="0"/>
              <a:t>hurry</a:t>
            </a:r>
            <a:r>
              <a:rPr lang="cs-CZ" dirty="0" smtClean="0"/>
              <a:t>.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Opisný infinitiv od </a:t>
            </a:r>
            <a:r>
              <a:rPr lang="cs-CZ" u="sng" dirty="0" err="1" smtClean="0"/>
              <a:t>must</a:t>
            </a:r>
            <a:r>
              <a:rPr lang="cs-CZ" dirty="0" smtClean="0"/>
              <a:t> – </a:t>
            </a:r>
            <a:r>
              <a:rPr lang="cs-CZ" b="1" dirty="0" smtClean="0"/>
              <a:t>to </a:t>
            </a:r>
            <a:r>
              <a:rPr lang="cs-CZ" b="1" dirty="0" err="1" smtClean="0"/>
              <a:t>have</a:t>
            </a:r>
            <a:r>
              <a:rPr lang="cs-CZ" b="1" dirty="0" smtClean="0"/>
              <a:t> to</a:t>
            </a:r>
            <a:endParaRPr lang="cs-CZ" b="1" u="sng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dirty="0" smtClean="0"/>
              <a:t>Přeložte do anglického jazyka:</a:t>
            </a:r>
          </a:p>
          <a:p>
            <a:pPr>
              <a:buNone/>
            </a:pPr>
            <a:r>
              <a:rPr lang="cs-CZ" sz="2800" dirty="0" smtClean="0"/>
              <a:t>Mohu vám pomoci?</a:t>
            </a:r>
          </a:p>
          <a:p>
            <a:pPr>
              <a:buNone/>
            </a:pPr>
            <a:r>
              <a:rPr lang="cs-CZ" sz="2800" dirty="0" smtClean="0"/>
              <a:t>Dáte si něco k pití?</a:t>
            </a:r>
          </a:p>
          <a:p>
            <a:pPr>
              <a:buNone/>
            </a:pPr>
            <a:r>
              <a:rPr lang="cs-CZ" sz="2800" dirty="0" smtClean="0"/>
              <a:t>Paul umí španělsky.</a:t>
            </a:r>
          </a:p>
          <a:p>
            <a:pPr>
              <a:buNone/>
            </a:pPr>
            <a:r>
              <a:rPr lang="cs-CZ" sz="2800" dirty="0" smtClean="0"/>
              <a:t>Musím zavolat matce.</a:t>
            </a:r>
          </a:p>
          <a:p>
            <a:pPr>
              <a:buNone/>
            </a:pPr>
            <a:r>
              <a:rPr lang="cs-CZ" sz="2800" dirty="0" smtClean="0"/>
              <a:t>Měli bychom jít domů.</a:t>
            </a:r>
          </a:p>
          <a:p>
            <a:pPr>
              <a:buNone/>
            </a:pPr>
            <a:r>
              <a:rPr lang="cs-CZ" sz="2800" dirty="0" smtClean="0"/>
              <a:t>Chtěla bych vidět Paříž.</a:t>
            </a:r>
          </a:p>
          <a:p>
            <a:pPr>
              <a:buNone/>
            </a:pPr>
            <a:r>
              <a:rPr lang="cs-CZ" sz="2800" dirty="0" smtClean="0"/>
              <a:t>Alice určitě přijde. </a:t>
            </a:r>
          </a:p>
          <a:p>
            <a:pPr>
              <a:buNone/>
            </a:pPr>
            <a:r>
              <a:rPr lang="cs-CZ" sz="2800" dirty="0" smtClean="0"/>
              <a:t>Nesmíte používat mobil v letadle. </a:t>
            </a:r>
          </a:p>
          <a:p>
            <a:pPr>
              <a:buNone/>
            </a:pPr>
            <a:r>
              <a:rPr lang="cs-CZ" sz="2800" dirty="0" smtClean="0"/>
              <a:t>Možná bude pršet.</a:t>
            </a:r>
          </a:p>
          <a:p>
            <a:pPr>
              <a:buNone/>
            </a:pPr>
            <a:r>
              <a:rPr lang="cs-CZ" sz="2800" dirty="0" smtClean="0"/>
              <a:t>Nemusíte </a:t>
            </a:r>
            <a:r>
              <a:rPr lang="cs-CZ" sz="2800" smtClean="0"/>
              <a:t>tam chodit. 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Cvičení </a:t>
            </a:r>
            <a:endParaRPr lang="cs-CZ" sz="44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126</TotalTime>
  <Words>507</Words>
  <Application>Microsoft Office PowerPoint</Application>
  <PresentationFormat>Předvádění na obrazovce (4:3)</PresentationFormat>
  <Paragraphs>113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Papír</vt:lpstr>
      <vt:lpstr>Microsoft Word Document</vt:lpstr>
      <vt:lpstr>Prezentace aplikace PowerPoint</vt:lpstr>
      <vt:lpstr>Modal verbs</vt:lpstr>
      <vt:lpstr>Prezentace aplikace PowerPoint</vt:lpstr>
      <vt:lpstr>Prezentace aplikace PowerPoint</vt:lpstr>
      <vt:lpstr>Prezentace aplikace PowerPoint</vt:lpstr>
      <vt:lpstr>Can (could)</vt:lpstr>
      <vt:lpstr>Prezentace aplikace PowerPoint</vt:lpstr>
      <vt:lpstr>May (might)</vt:lpstr>
      <vt:lpstr>Prezentace aplikace PowerPoint</vt:lpstr>
      <vt:lpstr>Shall </vt:lpstr>
      <vt:lpstr>Should (shouldn't)</vt:lpstr>
      <vt:lpstr>Would</vt:lpstr>
      <vt:lpstr>Must</vt:lpstr>
      <vt:lpstr>Must</vt:lpstr>
      <vt:lpstr>Cvičení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Modal verbs</dc:title>
  <dc:creator>Markéta</dc:creator>
  <cp:lastModifiedBy>Jitka Šindelářová</cp:lastModifiedBy>
  <cp:revision>27</cp:revision>
  <dcterms:created xsi:type="dcterms:W3CDTF">2013-09-26T04:28:31Z</dcterms:created>
  <dcterms:modified xsi:type="dcterms:W3CDTF">2013-10-30T09:13:21Z</dcterms:modified>
</cp:coreProperties>
</file>