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56" r:id="rId3"/>
    <p:sldId id="257" r:id="rId4"/>
    <p:sldId id="259" r:id="rId5"/>
    <p:sldId id="261" r:id="rId6"/>
    <p:sldId id="262" r:id="rId7"/>
    <p:sldId id="263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CA46C6-140C-4BAC-B887-84299342531B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0D5A22-6E3B-473B-BF78-C313DD9E0D8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235148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CA46C6-140C-4BAC-B887-84299342531B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0D5A22-6E3B-473B-BF78-C313DD9E0D8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617507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CA46C6-140C-4BAC-B887-84299342531B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0D5A22-6E3B-473B-BF78-C313DD9E0D8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9078531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CA46C6-140C-4BAC-B887-84299342531B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0D5A22-6E3B-473B-BF78-C313DD9E0D8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04459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CA46C6-140C-4BAC-B887-84299342531B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0D5A22-6E3B-473B-BF78-C313DD9E0D8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88180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CA46C6-140C-4BAC-B887-84299342531B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0D5A22-6E3B-473B-BF78-C313DD9E0D8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94189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CA46C6-140C-4BAC-B887-84299342531B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0D5A22-6E3B-473B-BF78-C313DD9E0D8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710734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CA46C6-140C-4BAC-B887-84299342531B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0D5A22-6E3B-473B-BF78-C313DD9E0D8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59560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CA46C6-140C-4BAC-B887-84299342531B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0D5A22-6E3B-473B-BF78-C313DD9E0D8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52512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CA46C6-140C-4BAC-B887-84299342531B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0D5A22-6E3B-473B-BF78-C313DD9E0D8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01081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CA46C6-140C-4BAC-B887-84299342531B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0D5A22-6E3B-473B-BF78-C313DD9E0D8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18824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5CA46C6-140C-4BAC-B887-84299342531B}" type="datetimeFigureOut">
              <a:rPr lang="cs-CZ" smtClean="0"/>
              <a:pPr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B0D5A22-6E3B-473B-BF78-C313DD9E0D8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40468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889536396"/>
              </p:ext>
            </p:extLst>
          </p:nvPr>
        </p:nvGraphicFramePr>
        <p:xfrm>
          <a:off x="2555776" y="414086"/>
          <a:ext cx="4104456" cy="613750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50" name="Dokument" r:id="rId3" imgW="5901230" imgH="8821397" progId="Word.Document.12">
                  <p:embed/>
                </p:oleObj>
              </mc:Choice>
              <mc:Fallback>
                <p:oleObj name="Dokument" r:id="rId3" imgW="5901230" imgH="8821397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555776" y="414086"/>
                        <a:ext cx="4104456" cy="6137504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4787307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en-US" dirty="0" smtClean="0"/>
              <a:t>Asking for </a:t>
            </a:r>
            <a:r>
              <a:rPr lang="cs-CZ" dirty="0" smtClean="0"/>
              <a:t>D</a:t>
            </a:r>
            <a:r>
              <a:rPr lang="en-US" smtClean="0"/>
              <a:t>irection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en-US" dirty="0" smtClean="0">
                <a:solidFill>
                  <a:schemeClr val="tx1"/>
                </a:solidFill>
              </a:rPr>
              <a:t>Complete the following sentences with suitable words.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125663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>
            <a:normAutofit/>
          </a:bodyPr>
          <a:lstStyle/>
          <a:p>
            <a:r>
              <a:rPr lang="en-US" sz="3200" dirty="0" smtClean="0"/>
              <a:t>You want to go to the bookshop.</a:t>
            </a:r>
            <a:endParaRPr lang="cs-CZ" sz="32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80783418"/>
              </p:ext>
            </p:extLst>
          </p:nvPr>
        </p:nvGraphicFramePr>
        <p:xfrm>
          <a:off x="539552" y="1628800"/>
          <a:ext cx="3914775" cy="3271266"/>
        </p:xfrm>
        <a:graphic>
          <a:graphicData uri="http://schemas.openxmlformats.org/drawingml/2006/table">
            <a:tbl>
              <a:tblPr firstRow="1" firstCol="1" bandRow="1"/>
              <a:tblGrid>
                <a:gridCol w="864096"/>
                <a:gridCol w="701814"/>
                <a:gridCol w="782955"/>
                <a:gridCol w="782955"/>
                <a:gridCol w="782955"/>
              </a:tblGrid>
              <a:tr h="38163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swimming pool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6DDE8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Lime Street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38163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park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bookshop</a:t>
                      </a:r>
                    </a:p>
                  </a:txBody>
                  <a:tcPr marL="68580" marR="6858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6DDE8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163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Yellow 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Street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Yellow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Street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163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supermarket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6DDE8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museum</a:t>
                      </a:r>
                    </a:p>
                  </a:txBody>
                  <a:tcPr marL="68580" marR="6858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6DDE8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post office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6DDE8"/>
                    </a:solidFill>
                  </a:tcPr>
                </a:tc>
              </a:tr>
              <a:tr h="38163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163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South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Street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South 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Street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163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library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6DDE8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Lime Street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38163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>
                      <a:noFill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8" name="Veselý obličej 7"/>
          <p:cNvSpPr/>
          <p:nvPr/>
        </p:nvSpPr>
        <p:spPr>
          <a:xfrm>
            <a:off x="2267744" y="4905184"/>
            <a:ext cx="457200" cy="360040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0" name="Přímá spojnice se šipkou 9"/>
          <p:cNvCxnSpPr/>
          <p:nvPr/>
        </p:nvCxnSpPr>
        <p:spPr>
          <a:xfrm rot="10800000">
            <a:off x="2724944" y="5085204"/>
            <a:ext cx="540000" cy="360000"/>
          </a:xfrm>
          <a:prstGeom prst="straightConnector1">
            <a:avLst/>
          </a:prstGeom>
          <a:ln w="44450" cmpd="sng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3212257" y="5260538"/>
            <a:ext cx="146990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You are here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682160" y="1600363"/>
            <a:ext cx="4282328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smtClean="0"/>
              <a:t>Excuse me, how do I get to the bookshop?</a:t>
            </a:r>
            <a:endParaRPr lang="cs-CZ" sz="2400" dirty="0" smtClean="0"/>
          </a:p>
          <a:p>
            <a:endParaRPr lang="en-US" sz="2400" dirty="0" smtClean="0"/>
          </a:p>
          <a:p>
            <a:endParaRPr lang="en-US" sz="2400" dirty="0"/>
          </a:p>
          <a:p>
            <a:r>
              <a:rPr lang="en-US" sz="2400" dirty="0" smtClean="0"/>
              <a:t>Go down Lime Street. Take the </a:t>
            </a:r>
            <a:r>
              <a:rPr lang="cs-CZ" sz="2400" dirty="0" smtClean="0"/>
              <a:t>_______</a:t>
            </a:r>
            <a:r>
              <a:rPr lang="en-US" sz="2400" dirty="0" smtClean="0"/>
              <a:t> right.</a:t>
            </a:r>
          </a:p>
          <a:p>
            <a:endParaRPr lang="en-US" sz="2400" dirty="0" smtClean="0">
              <a:solidFill>
                <a:srgbClr val="0070C0"/>
              </a:solidFill>
            </a:endParaRPr>
          </a:p>
          <a:p>
            <a:r>
              <a:rPr lang="en-US" sz="2400" dirty="0" smtClean="0"/>
              <a:t>The bookshop is on the </a:t>
            </a:r>
            <a:r>
              <a:rPr lang="cs-CZ" sz="2400" dirty="0" err="1" smtClean="0"/>
              <a:t>left</a:t>
            </a:r>
            <a:r>
              <a:rPr lang="en-US" sz="2400" dirty="0" smtClean="0"/>
              <a:t>  </a:t>
            </a:r>
            <a:r>
              <a:rPr lang="cs-CZ" sz="2400" dirty="0" smtClean="0"/>
              <a:t>_______</a:t>
            </a:r>
            <a:r>
              <a:rPr lang="en-US" sz="2400" dirty="0" smtClean="0"/>
              <a:t> the museum.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4788024" y="3429000"/>
            <a:ext cx="10801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second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644008" y="4490452"/>
            <a:ext cx="13681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opposite</a:t>
            </a:r>
            <a:endParaRPr lang="cs-CZ" sz="2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103928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>
            <a:normAutofit/>
          </a:bodyPr>
          <a:lstStyle/>
          <a:p>
            <a:r>
              <a:rPr lang="en-US" sz="3200" dirty="0" smtClean="0"/>
              <a:t>You want to go to the swimming pool.</a:t>
            </a:r>
            <a:endParaRPr lang="cs-CZ" sz="32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48183659"/>
              </p:ext>
            </p:extLst>
          </p:nvPr>
        </p:nvGraphicFramePr>
        <p:xfrm>
          <a:off x="539552" y="1628800"/>
          <a:ext cx="3914775" cy="3271266"/>
        </p:xfrm>
        <a:graphic>
          <a:graphicData uri="http://schemas.openxmlformats.org/drawingml/2006/table">
            <a:tbl>
              <a:tblPr firstRow="1" firstCol="1" bandRow="1"/>
              <a:tblGrid>
                <a:gridCol w="864096"/>
                <a:gridCol w="701814"/>
                <a:gridCol w="782955"/>
                <a:gridCol w="782955"/>
                <a:gridCol w="782955"/>
              </a:tblGrid>
              <a:tr h="38163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swimming pool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6DDE8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Lime Street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38163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park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bookshop</a:t>
                      </a:r>
                    </a:p>
                  </a:txBody>
                  <a:tcPr marL="68580" marR="6858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6DDE8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163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Yellow 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Street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Yellow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Street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163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supermarket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6DDE8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museum</a:t>
                      </a:r>
                    </a:p>
                  </a:txBody>
                  <a:tcPr marL="68580" marR="6858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6DDE8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post office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6DDE8"/>
                    </a:solidFill>
                  </a:tcPr>
                </a:tc>
              </a:tr>
              <a:tr h="38163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163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South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Street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South 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Street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163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library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6DDE8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Lime Street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38163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>
                      <a:noFill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8" name="Veselý obličej 7"/>
          <p:cNvSpPr/>
          <p:nvPr/>
        </p:nvSpPr>
        <p:spPr>
          <a:xfrm>
            <a:off x="2267744" y="4905184"/>
            <a:ext cx="457200" cy="360040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cxnSp>
        <p:nvCxnSpPr>
          <p:cNvPr id="10" name="Přímá spojnice se šipkou 9"/>
          <p:cNvCxnSpPr/>
          <p:nvPr/>
        </p:nvCxnSpPr>
        <p:spPr>
          <a:xfrm rot="10800000">
            <a:off x="2724944" y="5085204"/>
            <a:ext cx="540000" cy="360000"/>
          </a:xfrm>
          <a:prstGeom prst="straightConnector1">
            <a:avLst/>
          </a:prstGeom>
          <a:ln w="44450" cmpd="sng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3212257" y="5260538"/>
            <a:ext cx="146990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prstClr val="black"/>
                </a:solidFill>
              </a:rPr>
              <a:t>You are here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698991" y="1600363"/>
            <a:ext cx="4282328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solidFill>
                  <a:prstClr val="black"/>
                </a:solidFill>
              </a:rPr>
              <a:t>Excuse me, how do I get to the </a:t>
            </a:r>
            <a:r>
              <a:rPr lang="en-US" sz="2400" dirty="0" smtClean="0">
                <a:solidFill>
                  <a:prstClr val="black"/>
                </a:solidFill>
              </a:rPr>
              <a:t>swimming pool?</a:t>
            </a:r>
            <a:endParaRPr lang="en-US" sz="2400" dirty="0">
              <a:solidFill>
                <a:prstClr val="black"/>
              </a:solidFill>
            </a:endParaRPr>
          </a:p>
          <a:p>
            <a:endParaRPr lang="en-US" sz="2400" dirty="0">
              <a:solidFill>
                <a:prstClr val="black"/>
              </a:solidFill>
            </a:endParaRPr>
          </a:p>
          <a:p>
            <a:endParaRPr lang="en-US" sz="2400" dirty="0">
              <a:solidFill>
                <a:prstClr val="black"/>
              </a:solidFill>
            </a:endParaRPr>
          </a:p>
          <a:p>
            <a:r>
              <a:rPr lang="en-US" sz="2400" dirty="0"/>
              <a:t>Go </a:t>
            </a:r>
            <a:r>
              <a:rPr lang="en-US" sz="2400" dirty="0" smtClean="0"/>
              <a:t>_______ </a:t>
            </a:r>
            <a:r>
              <a:rPr lang="en-US" sz="2400" dirty="0"/>
              <a:t>Lime Street. Take the second </a:t>
            </a:r>
            <a:r>
              <a:rPr lang="en-US" sz="2400" dirty="0" smtClean="0"/>
              <a:t>left. Go _______the park.</a:t>
            </a:r>
          </a:p>
          <a:p>
            <a:endParaRPr lang="en-US" sz="2400" dirty="0"/>
          </a:p>
          <a:p>
            <a:r>
              <a:rPr lang="en-US" sz="2400" dirty="0" smtClean="0"/>
              <a:t>The swimming pool is _______ the park.</a:t>
            </a:r>
            <a:endParaRPr lang="en-US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148064" y="3026569"/>
            <a:ext cx="10801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smtClean="0">
                <a:solidFill>
                  <a:srgbClr val="FF0000"/>
                </a:solidFill>
              </a:rPr>
              <a:t>down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110358" y="3409800"/>
            <a:ext cx="12241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smtClean="0">
                <a:solidFill>
                  <a:srgbClr val="FF0000"/>
                </a:solidFill>
              </a:rPr>
              <a:t>through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524328" y="4466502"/>
            <a:ext cx="10801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smtClean="0">
                <a:solidFill>
                  <a:srgbClr val="FF0000"/>
                </a:solidFill>
              </a:rPr>
              <a:t>behind</a:t>
            </a:r>
            <a:endParaRPr lang="cs-CZ" sz="2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444008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9" grpId="0"/>
      <p:bldP spid="1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>
            <a:normAutofit/>
          </a:bodyPr>
          <a:lstStyle/>
          <a:p>
            <a:r>
              <a:rPr lang="en-US" sz="3200" dirty="0" smtClean="0"/>
              <a:t>You want to go to the post office.</a:t>
            </a:r>
            <a:endParaRPr lang="cs-CZ" sz="32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4583058"/>
              </p:ext>
            </p:extLst>
          </p:nvPr>
        </p:nvGraphicFramePr>
        <p:xfrm>
          <a:off x="539552" y="1628800"/>
          <a:ext cx="3914775" cy="3271266"/>
        </p:xfrm>
        <a:graphic>
          <a:graphicData uri="http://schemas.openxmlformats.org/drawingml/2006/table">
            <a:tbl>
              <a:tblPr firstRow="1" firstCol="1" bandRow="1"/>
              <a:tblGrid>
                <a:gridCol w="864096"/>
                <a:gridCol w="701814"/>
                <a:gridCol w="782955"/>
                <a:gridCol w="782955"/>
                <a:gridCol w="782955"/>
              </a:tblGrid>
              <a:tr h="38163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swimming pool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6DDE8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Lime Street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38163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park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bookshop</a:t>
                      </a:r>
                    </a:p>
                  </a:txBody>
                  <a:tcPr marL="68580" marR="6858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6DDE8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163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Yellow 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Street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Yellow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Street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163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supermarket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6DDE8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museum</a:t>
                      </a:r>
                    </a:p>
                  </a:txBody>
                  <a:tcPr marL="68580" marR="6858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6DDE8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post office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6DDE8"/>
                    </a:solidFill>
                  </a:tcPr>
                </a:tc>
              </a:tr>
              <a:tr h="38163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163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South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Street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South 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Street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163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library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6DDE8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Lime Street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38163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>
                      <a:noFill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8" name="Veselý obličej 7"/>
          <p:cNvSpPr/>
          <p:nvPr/>
        </p:nvSpPr>
        <p:spPr>
          <a:xfrm>
            <a:off x="2267744" y="4905184"/>
            <a:ext cx="457200" cy="360040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cxnSp>
        <p:nvCxnSpPr>
          <p:cNvPr id="10" name="Přímá spojnice se šipkou 9"/>
          <p:cNvCxnSpPr/>
          <p:nvPr/>
        </p:nvCxnSpPr>
        <p:spPr>
          <a:xfrm rot="10800000">
            <a:off x="2724944" y="5085204"/>
            <a:ext cx="540000" cy="360000"/>
          </a:xfrm>
          <a:prstGeom prst="straightConnector1">
            <a:avLst/>
          </a:prstGeom>
          <a:ln w="44450" cmpd="sng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3212257" y="5260538"/>
            <a:ext cx="146990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prstClr val="black"/>
                </a:solidFill>
              </a:rPr>
              <a:t>You are here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682160" y="1600363"/>
            <a:ext cx="4282328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solidFill>
                  <a:prstClr val="black"/>
                </a:solidFill>
              </a:rPr>
              <a:t>Excuse me, </a:t>
            </a:r>
            <a:r>
              <a:rPr lang="en-US" sz="2400" dirty="0" smtClean="0">
                <a:solidFill>
                  <a:prstClr val="black"/>
                </a:solidFill>
              </a:rPr>
              <a:t>where is the post office?</a:t>
            </a:r>
            <a:endParaRPr lang="en-US" sz="2400" dirty="0">
              <a:solidFill>
                <a:prstClr val="black"/>
              </a:solidFill>
            </a:endParaRPr>
          </a:p>
          <a:p>
            <a:endParaRPr lang="en-US" sz="2400" dirty="0">
              <a:solidFill>
                <a:prstClr val="black"/>
              </a:solidFill>
            </a:endParaRPr>
          </a:p>
          <a:p>
            <a:r>
              <a:rPr lang="en-US" sz="2400" dirty="0"/>
              <a:t>Go down Lime Street. Take the second </a:t>
            </a:r>
            <a:r>
              <a:rPr lang="en-US" sz="2400" dirty="0" smtClean="0"/>
              <a:t>_______. Go _______ the museum. </a:t>
            </a:r>
          </a:p>
          <a:p>
            <a:endParaRPr lang="en-US" sz="2400" dirty="0"/>
          </a:p>
          <a:p>
            <a:r>
              <a:rPr lang="en-US" sz="2400" dirty="0" smtClean="0"/>
              <a:t>The post office  is _______ to the museum. </a:t>
            </a:r>
            <a:endParaRPr lang="en-US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724128" y="2982689"/>
            <a:ext cx="8640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smtClean="0">
                <a:solidFill>
                  <a:srgbClr val="FF0000"/>
                </a:solidFill>
              </a:rPr>
              <a:t>right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308304" y="2982688"/>
            <a:ext cx="10801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smtClean="0">
                <a:solidFill>
                  <a:srgbClr val="FF0000"/>
                </a:solidFill>
              </a:rPr>
              <a:t>past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948264" y="4077072"/>
            <a:ext cx="10801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smtClean="0">
                <a:solidFill>
                  <a:srgbClr val="FF0000"/>
                </a:solidFill>
              </a:rPr>
              <a:t>next</a:t>
            </a:r>
            <a:endParaRPr lang="cs-CZ" sz="2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831666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9" grpId="0"/>
      <p:bldP spid="1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>
            <a:normAutofit/>
          </a:bodyPr>
          <a:lstStyle/>
          <a:p>
            <a:r>
              <a:rPr lang="en-US" sz="3200" dirty="0" smtClean="0"/>
              <a:t>You want to go to the supermarket.</a:t>
            </a:r>
            <a:endParaRPr lang="cs-CZ" sz="32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84441315"/>
              </p:ext>
            </p:extLst>
          </p:nvPr>
        </p:nvGraphicFramePr>
        <p:xfrm>
          <a:off x="539552" y="1628800"/>
          <a:ext cx="3914775" cy="3271266"/>
        </p:xfrm>
        <a:graphic>
          <a:graphicData uri="http://schemas.openxmlformats.org/drawingml/2006/table">
            <a:tbl>
              <a:tblPr firstRow="1" firstCol="1" bandRow="1"/>
              <a:tblGrid>
                <a:gridCol w="864096"/>
                <a:gridCol w="701814"/>
                <a:gridCol w="782955"/>
                <a:gridCol w="782955"/>
                <a:gridCol w="782955"/>
              </a:tblGrid>
              <a:tr h="38163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swimming pool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6DDE8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Lime Street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38163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park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bookshop</a:t>
                      </a:r>
                    </a:p>
                  </a:txBody>
                  <a:tcPr marL="68580" marR="6858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6DDE8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163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Yellow 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Street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Yellow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Street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163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supermarket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6DDE8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museum</a:t>
                      </a:r>
                    </a:p>
                  </a:txBody>
                  <a:tcPr marL="68580" marR="6858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6DDE8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post office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6DDE8"/>
                    </a:solidFill>
                  </a:tcPr>
                </a:tc>
              </a:tr>
              <a:tr h="38163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163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South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Street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South 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Street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163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library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6DDE8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Lime Street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38163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>
                      <a:noFill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8" name="Veselý obličej 7"/>
          <p:cNvSpPr/>
          <p:nvPr/>
        </p:nvSpPr>
        <p:spPr>
          <a:xfrm>
            <a:off x="2267744" y="4905184"/>
            <a:ext cx="457200" cy="360040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cxnSp>
        <p:nvCxnSpPr>
          <p:cNvPr id="10" name="Přímá spojnice se šipkou 9"/>
          <p:cNvCxnSpPr/>
          <p:nvPr/>
        </p:nvCxnSpPr>
        <p:spPr>
          <a:xfrm rot="10800000">
            <a:off x="2724944" y="5085204"/>
            <a:ext cx="540000" cy="360000"/>
          </a:xfrm>
          <a:prstGeom prst="straightConnector1">
            <a:avLst/>
          </a:prstGeom>
          <a:ln w="44450" cmpd="sng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3212257" y="5260538"/>
            <a:ext cx="146990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prstClr val="black"/>
                </a:solidFill>
              </a:rPr>
              <a:t>You are here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682160" y="1600363"/>
            <a:ext cx="4282328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solidFill>
                  <a:prstClr val="black"/>
                </a:solidFill>
              </a:rPr>
              <a:t>Excuse me, where is the </a:t>
            </a:r>
            <a:r>
              <a:rPr lang="en-US" sz="2400" dirty="0" smtClean="0">
                <a:solidFill>
                  <a:prstClr val="black"/>
                </a:solidFill>
              </a:rPr>
              <a:t>supermarket?</a:t>
            </a:r>
            <a:endParaRPr lang="cs-CZ" sz="2400" dirty="0" smtClean="0">
              <a:solidFill>
                <a:prstClr val="black"/>
              </a:solidFill>
            </a:endParaRPr>
          </a:p>
          <a:p>
            <a:endParaRPr lang="en-US" sz="2400" dirty="0" smtClean="0">
              <a:solidFill>
                <a:prstClr val="black"/>
              </a:solidFill>
            </a:endParaRPr>
          </a:p>
          <a:p>
            <a:endParaRPr lang="en-US" sz="2400" dirty="0">
              <a:solidFill>
                <a:prstClr val="black"/>
              </a:solidFill>
            </a:endParaRPr>
          </a:p>
          <a:p>
            <a:r>
              <a:rPr lang="en-US" sz="2400" dirty="0"/>
              <a:t>Go down Lime Street. Take the </a:t>
            </a:r>
            <a:r>
              <a:rPr lang="en-US" sz="2400" dirty="0" smtClean="0"/>
              <a:t>second _______ and go _______on.</a:t>
            </a:r>
          </a:p>
          <a:p>
            <a:endParaRPr lang="en-US" sz="2400" dirty="0"/>
          </a:p>
          <a:p>
            <a:r>
              <a:rPr lang="en-US" sz="2400" dirty="0"/>
              <a:t>The </a:t>
            </a:r>
            <a:r>
              <a:rPr lang="en-US" sz="2400" dirty="0" smtClean="0"/>
              <a:t>supermarket is on your _______.</a:t>
            </a:r>
          </a:p>
          <a:p>
            <a:endParaRPr lang="en-US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743204" y="3397530"/>
            <a:ext cx="10801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smtClean="0">
                <a:solidFill>
                  <a:srgbClr val="FF0000"/>
                </a:solidFill>
              </a:rPr>
              <a:t>left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739779" y="4859563"/>
            <a:ext cx="10801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smtClean="0">
                <a:solidFill>
                  <a:srgbClr val="FF0000"/>
                </a:solidFill>
              </a:rPr>
              <a:t>left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632704" y="3768614"/>
            <a:ext cx="12003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smtClean="0">
                <a:solidFill>
                  <a:srgbClr val="FF0000"/>
                </a:solidFill>
              </a:rPr>
              <a:t>straight</a:t>
            </a:r>
            <a:endParaRPr lang="cs-CZ" sz="2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931089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1" grpId="0"/>
      <p:bldP spid="1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>
            <a:normAutofit/>
          </a:bodyPr>
          <a:lstStyle/>
          <a:p>
            <a:r>
              <a:rPr lang="en-US" sz="3200" dirty="0" smtClean="0"/>
              <a:t>You want to go to the library.</a:t>
            </a:r>
            <a:endParaRPr lang="cs-CZ" sz="32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84772441"/>
              </p:ext>
            </p:extLst>
          </p:nvPr>
        </p:nvGraphicFramePr>
        <p:xfrm>
          <a:off x="539552" y="1628800"/>
          <a:ext cx="3914775" cy="3271266"/>
        </p:xfrm>
        <a:graphic>
          <a:graphicData uri="http://schemas.openxmlformats.org/drawingml/2006/table">
            <a:tbl>
              <a:tblPr firstRow="1" firstCol="1" bandRow="1"/>
              <a:tblGrid>
                <a:gridCol w="864096"/>
                <a:gridCol w="701814"/>
                <a:gridCol w="782955"/>
                <a:gridCol w="782955"/>
                <a:gridCol w="782955"/>
              </a:tblGrid>
              <a:tr h="38163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swimming pool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6DDE8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Lime Street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38163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park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bookshop</a:t>
                      </a:r>
                    </a:p>
                  </a:txBody>
                  <a:tcPr marL="68580" marR="6858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6DDE8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163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Yellow 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Street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Yellow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Street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163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supermarket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6DDE8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museum</a:t>
                      </a:r>
                    </a:p>
                  </a:txBody>
                  <a:tcPr marL="68580" marR="6858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6DDE8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post office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6DDE8"/>
                    </a:solidFill>
                  </a:tcPr>
                </a:tc>
              </a:tr>
              <a:tr h="38163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163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South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Street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South 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Street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163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library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6DDE8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Lime Street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38163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>
                      <a:noFill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8" name="Veselý obličej 7"/>
          <p:cNvSpPr/>
          <p:nvPr/>
        </p:nvSpPr>
        <p:spPr>
          <a:xfrm>
            <a:off x="2267744" y="4905184"/>
            <a:ext cx="457200" cy="360040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cxnSp>
        <p:nvCxnSpPr>
          <p:cNvPr id="10" name="Přímá spojnice se šipkou 9"/>
          <p:cNvCxnSpPr/>
          <p:nvPr/>
        </p:nvCxnSpPr>
        <p:spPr>
          <a:xfrm rot="10800000">
            <a:off x="2724944" y="5085204"/>
            <a:ext cx="540000" cy="360000"/>
          </a:xfrm>
          <a:prstGeom prst="straightConnector1">
            <a:avLst/>
          </a:prstGeom>
          <a:ln w="44450" cmpd="sng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3212257" y="5260538"/>
            <a:ext cx="146990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prstClr val="black"/>
                </a:solidFill>
              </a:rPr>
              <a:t>You are here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682160" y="1600363"/>
            <a:ext cx="4282328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solidFill>
                  <a:prstClr val="black"/>
                </a:solidFill>
              </a:rPr>
              <a:t>Excuse me, </a:t>
            </a:r>
            <a:r>
              <a:rPr lang="en-US" sz="2400" dirty="0" smtClean="0">
                <a:solidFill>
                  <a:prstClr val="black"/>
                </a:solidFill>
              </a:rPr>
              <a:t>how can I get to the library?</a:t>
            </a:r>
            <a:endParaRPr lang="cs-CZ" sz="2400" dirty="0" smtClean="0">
              <a:solidFill>
                <a:prstClr val="black"/>
              </a:solidFill>
            </a:endParaRPr>
          </a:p>
          <a:p>
            <a:endParaRPr lang="en-US" sz="2400" dirty="0" smtClean="0">
              <a:solidFill>
                <a:prstClr val="black"/>
              </a:solidFill>
            </a:endParaRPr>
          </a:p>
          <a:p>
            <a:endParaRPr lang="en-US" sz="2400" dirty="0">
              <a:solidFill>
                <a:prstClr val="black"/>
              </a:solidFill>
            </a:endParaRPr>
          </a:p>
          <a:p>
            <a:r>
              <a:rPr lang="en-US" sz="2400" dirty="0"/>
              <a:t>Go down Lime Street. Take the </a:t>
            </a:r>
            <a:r>
              <a:rPr lang="en-US" sz="2400" dirty="0" smtClean="0"/>
              <a:t>_______ left.</a:t>
            </a:r>
          </a:p>
          <a:p>
            <a:endParaRPr lang="en-US" sz="2400" dirty="0"/>
          </a:p>
          <a:p>
            <a:r>
              <a:rPr lang="en-US" sz="2400" dirty="0"/>
              <a:t>The </a:t>
            </a:r>
            <a:r>
              <a:rPr lang="en-US" sz="2400" dirty="0" smtClean="0"/>
              <a:t>library </a:t>
            </a:r>
            <a:r>
              <a:rPr lang="en-US" sz="2400" dirty="0"/>
              <a:t>is </a:t>
            </a:r>
            <a:r>
              <a:rPr lang="en-US" sz="2400" dirty="0" smtClean="0"/>
              <a:t>on the _______ of Lime Street and South Street.</a:t>
            </a:r>
            <a:endParaRPr lang="en-US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932040" y="3363460"/>
            <a:ext cx="10801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smtClean="0">
                <a:solidFill>
                  <a:srgbClr val="FF0000"/>
                </a:solidFill>
              </a:rPr>
              <a:t>first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308304" y="4077072"/>
            <a:ext cx="10801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smtClean="0">
                <a:solidFill>
                  <a:srgbClr val="FF0000"/>
                </a:solidFill>
              </a:rPr>
              <a:t>corner</a:t>
            </a:r>
            <a:endParaRPr lang="cs-CZ" sz="2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9785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800" dirty="0" smtClean="0"/>
              <a:t>Mapa – vlastní tvorba autora.</a:t>
            </a: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7223608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89</TotalTime>
  <Words>353</Words>
  <Application>Microsoft Office PowerPoint</Application>
  <PresentationFormat>Předvádění na obrazovce (4:3)</PresentationFormat>
  <Paragraphs>255</Paragraphs>
  <Slides>8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Motiv systému Office</vt:lpstr>
      <vt:lpstr>Microsoft Word Document</vt:lpstr>
      <vt:lpstr>Prezentace aplikace PowerPoint</vt:lpstr>
      <vt:lpstr>Asking for Direction</vt:lpstr>
      <vt:lpstr>You want to go to the bookshop.</vt:lpstr>
      <vt:lpstr>You want to go to the swimming pool.</vt:lpstr>
      <vt:lpstr>You want to go to the post office.</vt:lpstr>
      <vt:lpstr>You want to go to the supermarket.</vt:lpstr>
      <vt:lpstr>You want to go to the library.</vt:lpstr>
      <vt:lpstr>Mapa – vlastní tvorba autora.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Asking for directions.</dc:title>
  <dc:creator>Hana Urbanová</dc:creator>
  <cp:lastModifiedBy>Hana Urbanová</cp:lastModifiedBy>
  <cp:revision>16</cp:revision>
  <dcterms:created xsi:type="dcterms:W3CDTF">2013-03-04T19:23:00Z</dcterms:created>
  <dcterms:modified xsi:type="dcterms:W3CDTF">2013-10-30T09:12:47Z</dcterms:modified>
</cp:coreProperties>
</file>