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49D8D-69C5-49DC-83D1-2D89ED03C48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BB2E0-6B74-405D-8BF1-9BFF4297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9250880"/>
              </p:ext>
            </p:extLst>
          </p:nvPr>
        </p:nvGraphicFramePr>
        <p:xfrm>
          <a:off x="2331476" y="116632"/>
          <a:ext cx="4479461" cy="66247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1476" y="116632"/>
                        <a:ext cx="4479461" cy="66247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2056062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2286016"/>
          </a:xfrm>
        </p:spPr>
        <p:txBody>
          <a:bodyPr>
            <a:normAutofit/>
          </a:bodyPr>
          <a:lstStyle/>
          <a:p>
            <a:r>
              <a:rPr lang="cs-CZ" dirty="0" err="1" smtClean="0"/>
              <a:t>Reported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r>
              <a:rPr lang="cs-CZ" dirty="0" smtClean="0"/>
              <a:t> – </a:t>
            </a:r>
            <a:r>
              <a:rPr lang="cs-CZ" dirty="0" err="1" smtClean="0"/>
              <a:t>statements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(nepřímá řeč)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071546"/>
            <a:ext cx="885593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Nepřímá řeč</a:t>
            </a:r>
            <a:r>
              <a:rPr lang="cs-CZ" sz="2800" dirty="0" smtClean="0"/>
              <a:t> – tlumočí slova někoho jiného </a:t>
            </a:r>
          </a:p>
          <a:p>
            <a:endParaRPr lang="cs-CZ" sz="2800" dirty="0" smtClean="0"/>
          </a:p>
          <a:p>
            <a:r>
              <a:rPr lang="cs-CZ" sz="2800" dirty="0" smtClean="0"/>
              <a:t>Má uvozovací hlavní větu s </a:t>
            </a:r>
            <a:r>
              <a:rPr lang="cs-CZ" sz="2800" i="1" u="sng" dirty="0" smtClean="0"/>
              <a:t>reporting verb</a:t>
            </a:r>
            <a:r>
              <a:rPr lang="cs-CZ" sz="2800" u="sng" dirty="0" smtClean="0"/>
              <a:t> </a:t>
            </a:r>
            <a:r>
              <a:rPr lang="cs-CZ" sz="2800" dirty="0" smtClean="0"/>
              <a:t>a vedlejší</a:t>
            </a:r>
          </a:p>
          <a:p>
            <a:r>
              <a:rPr lang="cs-CZ" sz="2800" dirty="0" smtClean="0"/>
              <a:t>předmětnou větu (z původní přímé řeči) </a:t>
            </a:r>
            <a:r>
              <a:rPr lang="cs-CZ" sz="2800" i="1" u="sng" dirty="0" err="1" smtClean="0"/>
              <a:t>reported</a:t>
            </a:r>
            <a:r>
              <a:rPr lang="cs-CZ" sz="2800" i="1" u="sng" dirty="0" smtClean="0"/>
              <a:t> </a:t>
            </a:r>
            <a:r>
              <a:rPr lang="cs-CZ" sz="2800" i="1" u="sng" dirty="0" err="1" smtClean="0"/>
              <a:t>clause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u="sng" dirty="0" smtClean="0"/>
              <a:t>Reporting </a:t>
            </a:r>
            <a:r>
              <a:rPr lang="cs-CZ" sz="2800" u="sng" dirty="0" err="1" smtClean="0"/>
              <a:t>verbs</a:t>
            </a:r>
            <a:r>
              <a:rPr lang="cs-CZ" sz="2800" dirty="0" smtClean="0"/>
              <a:t>: </a:t>
            </a:r>
            <a:r>
              <a:rPr lang="cs-CZ" sz="2800" dirty="0" err="1" smtClean="0"/>
              <a:t>say</a:t>
            </a:r>
            <a:r>
              <a:rPr lang="cs-CZ" sz="2800" dirty="0" smtClean="0"/>
              <a:t> (</a:t>
            </a:r>
            <a:r>
              <a:rPr lang="cs-CZ" sz="2800" dirty="0" err="1" smtClean="0"/>
              <a:t>said</a:t>
            </a:r>
            <a:r>
              <a:rPr lang="cs-CZ" sz="2800" dirty="0" smtClean="0"/>
              <a:t>), tell (</a:t>
            </a:r>
            <a:r>
              <a:rPr lang="cs-CZ" sz="2800" dirty="0" err="1" smtClean="0"/>
              <a:t>told</a:t>
            </a:r>
            <a:r>
              <a:rPr lang="cs-CZ" sz="2800" dirty="0" smtClean="0"/>
              <a:t>), </a:t>
            </a:r>
            <a:r>
              <a:rPr lang="cs-CZ" sz="2800" dirty="0" err="1" smtClean="0"/>
              <a:t>complain</a:t>
            </a:r>
            <a:r>
              <a:rPr lang="cs-CZ" sz="2800" dirty="0" smtClean="0"/>
              <a:t>, </a:t>
            </a:r>
            <a:r>
              <a:rPr lang="cs-CZ" sz="2800" dirty="0" err="1" smtClean="0"/>
              <a:t>inform</a:t>
            </a:r>
            <a:r>
              <a:rPr lang="cs-CZ" sz="2800" dirty="0" smtClean="0"/>
              <a:t>, </a:t>
            </a:r>
          </a:p>
          <a:p>
            <a:r>
              <a:rPr lang="cs-CZ" sz="2800" dirty="0" err="1" smtClean="0"/>
              <a:t>promise</a:t>
            </a:r>
            <a:endParaRPr lang="cs-CZ" sz="2800" dirty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357166"/>
            <a:ext cx="897976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Pokud je reporting verb v minulém čase – ve vedlejší </a:t>
            </a:r>
          </a:p>
          <a:p>
            <a:r>
              <a:rPr lang="cs-CZ" sz="2800" dirty="0" smtClean="0"/>
              <a:t>větě je </a:t>
            </a:r>
            <a:r>
              <a:rPr lang="cs-CZ" sz="2800" b="1" dirty="0" smtClean="0"/>
              <a:t>časový posun </a:t>
            </a:r>
            <a:r>
              <a:rPr lang="cs-CZ" sz="2800" dirty="0" smtClean="0"/>
              <a:t>( „</a:t>
            </a:r>
            <a:r>
              <a:rPr lang="cs-CZ" sz="2800" dirty="0" err="1" smtClean="0"/>
              <a:t>one</a:t>
            </a:r>
            <a:r>
              <a:rPr lang="cs-CZ" sz="2800" dirty="0" smtClean="0"/>
              <a:t> tense </a:t>
            </a:r>
            <a:r>
              <a:rPr lang="cs-CZ" sz="2800" dirty="0" err="1" smtClean="0"/>
              <a:t>back</a:t>
            </a:r>
            <a:r>
              <a:rPr lang="cs-CZ" sz="2800" dirty="0" smtClean="0"/>
              <a:t>“)</a:t>
            </a:r>
          </a:p>
          <a:p>
            <a:r>
              <a:rPr lang="cs-CZ" sz="2800" b="1" u="sng" dirty="0" smtClean="0"/>
              <a:t>- Přítomný čas → minulý čas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„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“, he </a:t>
            </a:r>
            <a:r>
              <a:rPr lang="cs-CZ" sz="2800" dirty="0" err="1" smtClean="0"/>
              <a:t>said</a:t>
            </a:r>
            <a:r>
              <a:rPr lang="cs-CZ" sz="2800" dirty="0" smtClean="0"/>
              <a:t>.–He </a:t>
            </a:r>
            <a:r>
              <a:rPr lang="cs-CZ" sz="2800" dirty="0" err="1" smtClean="0"/>
              <a:t>said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.</a:t>
            </a:r>
          </a:p>
          <a:p>
            <a:r>
              <a:rPr lang="cs-CZ" sz="2800" b="1" u="sng" dirty="0" smtClean="0"/>
              <a:t>- Předpřítomný a minulý čas → předminulý čas</a:t>
            </a:r>
            <a:r>
              <a:rPr lang="cs-CZ" sz="2800" b="1" dirty="0" smtClean="0"/>
              <a:t> 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„I </a:t>
            </a:r>
            <a:r>
              <a:rPr lang="cs-CZ" sz="2800" dirty="0" err="1" smtClean="0"/>
              <a:t>bought</a:t>
            </a:r>
            <a:r>
              <a:rPr lang="cs-CZ" sz="2800" dirty="0" smtClean="0"/>
              <a:t> a ring,“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said</a:t>
            </a:r>
            <a:r>
              <a:rPr lang="cs-CZ" sz="2800" dirty="0" smtClean="0"/>
              <a:t>.-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said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she</a:t>
            </a:r>
            <a:r>
              <a:rPr lang="cs-CZ" sz="2800" dirty="0" smtClean="0"/>
              <a:t> had </a:t>
            </a:r>
            <a:r>
              <a:rPr lang="cs-CZ" sz="2800" dirty="0" err="1" smtClean="0"/>
              <a:t>bought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a ring.</a:t>
            </a:r>
          </a:p>
          <a:p>
            <a:r>
              <a:rPr lang="cs-CZ" sz="2800" b="1" u="sng" dirty="0" smtClean="0"/>
              <a:t>- </a:t>
            </a:r>
            <a:r>
              <a:rPr lang="cs-CZ" sz="2800" b="1" u="sng" dirty="0" err="1" smtClean="0"/>
              <a:t>Will</a:t>
            </a:r>
            <a:r>
              <a:rPr lang="cs-CZ" sz="2800" b="1" u="sng" dirty="0" smtClean="0"/>
              <a:t> ,</a:t>
            </a:r>
            <a:r>
              <a:rPr lang="cs-CZ" sz="2800" b="1" u="sng" dirty="0" err="1" smtClean="0"/>
              <a:t>can</a:t>
            </a:r>
            <a:r>
              <a:rPr lang="cs-CZ" sz="2800" b="1" u="sng" dirty="0" smtClean="0"/>
              <a:t> → </a:t>
            </a:r>
            <a:r>
              <a:rPr lang="cs-CZ" sz="2800" b="1" u="sng" dirty="0" err="1" smtClean="0"/>
              <a:t>would</a:t>
            </a:r>
            <a:r>
              <a:rPr lang="cs-CZ" sz="2800" b="1" u="sng" dirty="0" smtClean="0"/>
              <a:t>, </a:t>
            </a:r>
            <a:r>
              <a:rPr lang="cs-CZ" sz="2800" b="1" u="sng" dirty="0" err="1" smtClean="0"/>
              <a:t>could</a:t>
            </a:r>
            <a:endParaRPr lang="cs-CZ" sz="2800" b="1" u="sng" dirty="0" smtClean="0"/>
          </a:p>
          <a:p>
            <a:endParaRPr lang="cs-CZ" sz="2800" b="1" u="sng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„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late</a:t>
            </a:r>
            <a:r>
              <a:rPr lang="cs-CZ" sz="2800" dirty="0" smtClean="0"/>
              <a:t>“, he </a:t>
            </a:r>
            <a:r>
              <a:rPr lang="cs-CZ" sz="2800" dirty="0" err="1" smtClean="0"/>
              <a:t>said</a:t>
            </a:r>
            <a:r>
              <a:rPr lang="cs-CZ" sz="2800" dirty="0" smtClean="0"/>
              <a:t>. – He </a:t>
            </a:r>
            <a:r>
              <a:rPr lang="cs-CZ" sz="2800" dirty="0" err="1" smtClean="0"/>
              <a:t>said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would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endParaRPr lang="cs-CZ" sz="2800" dirty="0" smtClean="0"/>
          </a:p>
          <a:p>
            <a:r>
              <a:rPr lang="cs-CZ" sz="2800" dirty="0" smtClean="0"/>
              <a:t>   </a:t>
            </a:r>
            <a:r>
              <a:rPr lang="cs-CZ" sz="2800" dirty="0" err="1" smtClean="0"/>
              <a:t>late</a:t>
            </a:r>
            <a:r>
              <a:rPr lang="cs-CZ" sz="2800" dirty="0" smtClean="0"/>
              <a:t>.  </a:t>
            </a:r>
          </a:p>
          <a:p>
            <a:endParaRPr lang="cs-CZ" sz="2800" b="1" u="sng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142984"/>
            <a:ext cx="8795029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Ke stejnému časovému posunu dochází i při vyjadřování</a:t>
            </a:r>
          </a:p>
          <a:p>
            <a:r>
              <a:rPr lang="cs-CZ" sz="2800" dirty="0" smtClean="0"/>
              <a:t>pocitů a myšlenek se slovesy </a:t>
            </a:r>
            <a:r>
              <a:rPr lang="cs-CZ" sz="2800" b="1" i="1" dirty="0" err="1" smtClean="0"/>
              <a:t>thought</a:t>
            </a:r>
            <a:r>
              <a:rPr lang="cs-CZ" sz="2800" b="1" i="1" dirty="0" smtClean="0"/>
              <a:t> , </a:t>
            </a:r>
            <a:r>
              <a:rPr lang="cs-CZ" sz="2800" b="1" i="1" dirty="0" err="1" smtClean="0"/>
              <a:t>forgot</a:t>
            </a:r>
            <a:r>
              <a:rPr lang="cs-CZ" sz="2800" b="1" i="1" dirty="0" smtClean="0"/>
              <a:t>, </a:t>
            </a:r>
            <a:r>
              <a:rPr lang="cs-CZ" sz="2800" b="1" i="1" dirty="0" err="1" smtClean="0"/>
              <a:t>hope</a:t>
            </a:r>
            <a:r>
              <a:rPr lang="cs-CZ" sz="2800" i="1" dirty="0" smtClean="0"/>
              <a:t>.</a:t>
            </a:r>
          </a:p>
          <a:p>
            <a:endParaRPr lang="cs-CZ" sz="2800" i="1" dirty="0" smtClean="0"/>
          </a:p>
          <a:p>
            <a:pPr>
              <a:buFont typeface="Arial" pitchFamily="34" charset="0"/>
              <a:buChar char="•"/>
            </a:pPr>
            <a:r>
              <a:rPr lang="cs-CZ" sz="2800" i="1" dirty="0" smtClean="0"/>
              <a:t> </a:t>
            </a:r>
            <a:r>
              <a:rPr lang="cs-CZ" sz="2800" dirty="0" smtClean="0"/>
              <a:t>I </a:t>
            </a:r>
            <a:r>
              <a:rPr lang="cs-CZ" sz="2800" dirty="0" err="1" smtClean="0"/>
              <a:t>thought</a:t>
            </a:r>
            <a:r>
              <a:rPr lang="cs-CZ" sz="2800" dirty="0" smtClean="0"/>
              <a:t> he </a:t>
            </a:r>
            <a:r>
              <a:rPr lang="cs-CZ" sz="2800" dirty="0" err="1" smtClean="0"/>
              <a:t>understood</a:t>
            </a:r>
            <a:r>
              <a:rPr lang="cs-CZ" sz="2800" dirty="0" smtClean="0"/>
              <a:t> </a:t>
            </a:r>
            <a:r>
              <a:rPr lang="cs-CZ" sz="2800" dirty="0" err="1" smtClean="0"/>
              <a:t>everything</a:t>
            </a:r>
            <a:r>
              <a:rPr lang="cs-CZ" sz="28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2800" i="1" dirty="0" smtClean="0"/>
          </a:p>
          <a:p>
            <a:pPr>
              <a:buFont typeface="Arial" pitchFamily="34" charset="0"/>
              <a:buChar char="•"/>
            </a:pPr>
            <a:r>
              <a:rPr lang="cs-CZ" sz="2800" i="1" dirty="0" smtClean="0"/>
              <a:t> </a:t>
            </a:r>
            <a:r>
              <a:rPr lang="cs-CZ" sz="2800" dirty="0" smtClean="0"/>
              <a:t>I </a:t>
            </a:r>
            <a:r>
              <a:rPr lang="cs-CZ" sz="2800" dirty="0" err="1" smtClean="0"/>
              <a:t>didn</a:t>
            </a:r>
            <a:r>
              <a:rPr lang="cs-CZ" sz="2800" dirty="0" smtClean="0"/>
              <a:t>'t </a:t>
            </a:r>
            <a:r>
              <a:rPr lang="cs-CZ" sz="2800" dirty="0" err="1" smtClean="0"/>
              <a:t>know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he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ill</a:t>
            </a:r>
            <a:r>
              <a:rPr lang="cs-CZ" sz="2800" dirty="0" smtClean="0"/>
              <a:t>.</a:t>
            </a:r>
            <a:endParaRPr lang="cs-CZ" sz="2800" i="1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1428736"/>
            <a:ext cx="750545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Dochází k logické </a:t>
            </a:r>
            <a:r>
              <a:rPr lang="cs-CZ" sz="2800" b="1" u="sng" dirty="0" smtClean="0"/>
              <a:t>změně zájmen</a:t>
            </a:r>
            <a:r>
              <a:rPr lang="cs-CZ" sz="2800" b="1" dirty="0" smtClean="0"/>
              <a:t> </a:t>
            </a:r>
            <a:r>
              <a:rPr lang="cs-CZ" sz="2800" dirty="0" smtClean="0"/>
              <a:t>( stejně jako v ČJ )</a:t>
            </a:r>
          </a:p>
          <a:p>
            <a:endParaRPr lang="cs-CZ" sz="2800" dirty="0"/>
          </a:p>
          <a:p>
            <a:r>
              <a:rPr lang="cs-CZ" sz="2800" dirty="0" smtClean="0"/>
              <a:t>I → he, </a:t>
            </a:r>
            <a:r>
              <a:rPr lang="cs-CZ" sz="2800" dirty="0" err="1" smtClean="0"/>
              <a:t>she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My → her, his</a:t>
            </a:r>
          </a:p>
          <a:p>
            <a:endParaRPr lang="cs-CZ" sz="2800" dirty="0"/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→ </a:t>
            </a:r>
            <a:r>
              <a:rPr lang="cs-CZ" sz="2800" dirty="0" err="1" smtClean="0"/>
              <a:t>they</a:t>
            </a:r>
            <a:endParaRPr lang="cs-CZ" sz="2800" dirty="0" smtClean="0"/>
          </a:p>
          <a:p>
            <a:endParaRPr lang="cs-CZ" sz="2800" dirty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Paul </a:t>
            </a:r>
            <a:r>
              <a:rPr lang="cs-CZ" sz="2800" dirty="0" err="1" smtClean="0"/>
              <a:t>said</a:t>
            </a:r>
            <a:r>
              <a:rPr lang="cs-CZ" sz="2800" dirty="0" smtClean="0"/>
              <a:t>: „</a:t>
            </a:r>
            <a:r>
              <a:rPr lang="cs-CZ" sz="2800" b="1" dirty="0" smtClean="0"/>
              <a:t>I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lost</a:t>
            </a:r>
            <a:r>
              <a:rPr lang="cs-CZ" sz="2800" dirty="0" smtClean="0"/>
              <a:t> </a:t>
            </a:r>
            <a:r>
              <a:rPr lang="cs-CZ" sz="2800" b="1" dirty="0" smtClean="0"/>
              <a:t>my</a:t>
            </a:r>
            <a:r>
              <a:rPr lang="cs-CZ" sz="2800" dirty="0" smtClean="0"/>
              <a:t> </a:t>
            </a:r>
            <a:r>
              <a:rPr lang="cs-CZ" sz="2800" dirty="0" err="1" smtClean="0"/>
              <a:t>keys</a:t>
            </a:r>
            <a:r>
              <a:rPr lang="cs-CZ" sz="2800" dirty="0" smtClean="0"/>
              <a:t>“</a:t>
            </a:r>
          </a:p>
          <a:p>
            <a:r>
              <a:rPr lang="cs-CZ" sz="2800" dirty="0" smtClean="0"/>
              <a:t>   x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Paul </a:t>
            </a:r>
            <a:r>
              <a:rPr lang="cs-CZ" sz="2800" dirty="0" err="1" smtClean="0"/>
              <a:t>said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b="1" i="1" dirty="0" smtClean="0"/>
              <a:t>he</a:t>
            </a:r>
            <a:r>
              <a:rPr lang="cs-CZ" sz="2800" dirty="0" smtClean="0"/>
              <a:t> had </a:t>
            </a:r>
            <a:r>
              <a:rPr lang="cs-CZ" sz="2800" dirty="0" err="1" smtClean="0"/>
              <a:t>lost</a:t>
            </a:r>
            <a:r>
              <a:rPr lang="cs-CZ" sz="2800" dirty="0" smtClean="0"/>
              <a:t> </a:t>
            </a:r>
            <a:r>
              <a:rPr lang="cs-CZ" sz="2800" b="1" i="1" dirty="0" smtClean="0"/>
              <a:t>his</a:t>
            </a:r>
            <a:r>
              <a:rPr lang="cs-CZ" sz="2800" b="1" dirty="0" smtClean="0"/>
              <a:t> </a:t>
            </a:r>
            <a:r>
              <a:rPr lang="cs-CZ" sz="2800" dirty="0" err="1" smtClean="0"/>
              <a:t>keys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428604"/>
            <a:ext cx="89824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Změna časových údajů</a:t>
            </a:r>
          </a:p>
          <a:p>
            <a:endParaRPr lang="cs-CZ" sz="2800" b="1" u="sng" dirty="0" smtClean="0"/>
          </a:p>
          <a:p>
            <a:r>
              <a:rPr lang="cs-CZ" sz="2800" b="1" dirty="0" err="1" smtClean="0"/>
              <a:t>today</a:t>
            </a:r>
            <a:r>
              <a:rPr lang="cs-CZ" sz="2800" dirty="0" smtClean="0"/>
              <a:t> –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endParaRPr lang="cs-CZ" sz="2800" dirty="0" smtClean="0"/>
          </a:p>
          <a:p>
            <a:r>
              <a:rPr lang="cs-CZ" sz="2800" b="1" dirty="0" err="1" smtClean="0"/>
              <a:t>tomorrow</a:t>
            </a:r>
            <a:r>
              <a:rPr lang="cs-CZ" sz="2800" dirty="0" smtClean="0"/>
              <a:t> –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next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/>
              <a:t>/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following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endParaRPr lang="cs-CZ" sz="2800" dirty="0" smtClean="0"/>
          </a:p>
          <a:p>
            <a:r>
              <a:rPr lang="cs-CZ" sz="2800" b="1" dirty="0" err="1" smtClean="0"/>
              <a:t>yesterday</a:t>
            </a:r>
            <a:r>
              <a:rPr lang="cs-CZ" sz="2800" dirty="0" smtClean="0"/>
              <a:t> –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/>
              <a:t> </a:t>
            </a:r>
            <a:r>
              <a:rPr lang="cs-CZ" sz="2800" dirty="0" err="1" smtClean="0"/>
              <a:t>before</a:t>
            </a:r>
            <a:r>
              <a:rPr lang="cs-CZ" sz="2800" dirty="0" smtClean="0"/>
              <a:t>/</a:t>
            </a:r>
            <a:r>
              <a:rPr lang="cs-CZ" sz="2800" dirty="0" err="1" smtClean="0"/>
              <a:t>previous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endParaRPr lang="cs-CZ" sz="2800" dirty="0" smtClean="0"/>
          </a:p>
          <a:p>
            <a:r>
              <a:rPr lang="cs-CZ" sz="2800" b="1" dirty="0" smtClean="0"/>
              <a:t>last </a:t>
            </a:r>
            <a:r>
              <a:rPr lang="cs-CZ" sz="2800" b="1" dirty="0" err="1" smtClean="0"/>
              <a:t>week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month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year</a:t>
            </a:r>
            <a:r>
              <a:rPr lang="cs-CZ" sz="2800" b="1" dirty="0" smtClean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week</a:t>
            </a:r>
            <a:r>
              <a:rPr lang="cs-CZ" sz="2800" dirty="0" smtClean="0"/>
              <a:t> </a:t>
            </a:r>
            <a:r>
              <a:rPr lang="cs-CZ" sz="2800" dirty="0" err="1" smtClean="0"/>
              <a:t>before</a:t>
            </a:r>
            <a:endParaRPr lang="cs-CZ" sz="2800" dirty="0" smtClean="0"/>
          </a:p>
          <a:p>
            <a:r>
              <a:rPr lang="cs-CZ" sz="2800" b="1" dirty="0" err="1" smtClean="0"/>
              <a:t>next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week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month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year</a:t>
            </a:r>
            <a:r>
              <a:rPr lang="cs-CZ" sz="2800" b="1" dirty="0" smtClean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next</a:t>
            </a:r>
            <a:r>
              <a:rPr lang="cs-CZ" sz="2800" dirty="0" smtClean="0"/>
              <a:t> </a:t>
            </a:r>
            <a:r>
              <a:rPr lang="cs-CZ" sz="2800" dirty="0" err="1" smtClean="0"/>
              <a:t>week</a:t>
            </a:r>
            <a:r>
              <a:rPr lang="cs-CZ" sz="2800" dirty="0" smtClean="0"/>
              <a:t>/</a:t>
            </a:r>
            <a:r>
              <a:rPr lang="cs-CZ" sz="2800" dirty="0" err="1" smtClean="0"/>
              <a:t>following</a:t>
            </a:r>
            <a:r>
              <a:rPr lang="cs-CZ" sz="2800" dirty="0" smtClean="0"/>
              <a:t> </a:t>
            </a:r>
            <a:r>
              <a:rPr lang="cs-CZ" sz="2800" dirty="0" err="1" smtClean="0"/>
              <a:t>week</a:t>
            </a:r>
            <a:r>
              <a:rPr lang="cs-CZ" sz="2800" dirty="0" smtClean="0"/>
              <a:t>….</a:t>
            </a:r>
          </a:p>
          <a:p>
            <a:r>
              <a:rPr lang="cs-CZ" sz="2800" b="1" dirty="0" err="1" smtClean="0"/>
              <a:t>tonight</a:t>
            </a:r>
            <a:r>
              <a:rPr lang="cs-CZ" sz="2800" dirty="0" smtClean="0"/>
              <a:t> –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night</a:t>
            </a:r>
            <a:endParaRPr lang="cs-CZ" sz="2800" dirty="0"/>
          </a:p>
        </p:txBody>
      </p:sp>
    </p:spTree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785794"/>
            <a:ext cx="916485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now</a:t>
            </a:r>
            <a:r>
              <a:rPr lang="cs-CZ" sz="2800" dirty="0" smtClean="0"/>
              <a:t> – </a:t>
            </a:r>
            <a:r>
              <a:rPr lang="cs-CZ" sz="2800" dirty="0" err="1" smtClean="0"/>
              <a:t>then</a:t>
            </a:r>
            <a:r>
              <a:rPr lang="cs-CZ" sz="2800" dirty="0" smtClean="0"/>
              <a:t>/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endParaRPr lang="cs-CZ" sz="2800" dirty="0" smtClean="0"/>
          </a:p>
          <a:p>
            <a:r>
              <a:rPr lang="cs-CZ" sz="2800" b="1" dirty="0" err="1" smtClean="0"/>
              <a:t>here</a:t>
            </a:r>
            <a:r>
              <a:rPr lang="cs-CZ" sz="2800" dirty="0" smtClean="0"/>
              <a:t> – </a:t>
            </a:r>
            <a:r>
              <a:rPr lang="cs-CZ" sz="2800" dirty="0" err="1" smtClean="0"/>
              <a:t>there</a:t>
            </a:r>
            <a:endParaRPr lang="cs-CZ" sz="2800" dirty="0" smtClean="0"/>
          </a:p>
          <a:p>
            <a:r>
              <a:rPr lang="cs-CZ" sz="2800" b="1" dirty="0" err="1" smtClean="0"/>
              <a:t>this</a:t>
            </a:r>
            <a:r>
              <a:rPr lang="cs-CZ" sz="2800" b="1" dirty="0" smtClean="0"/>
              <a:t>/these</a:t>
            </a:r>
            <a:r>
              <a:rPr lang="cs-CZ" sz="2800" dirty="0" smtClean="0"/>
              <a:t> – </a:t>
            </a:r>
            <a:r>
              <a:rPr lang="cs-CZ" sz="2800" dirty="0" err="1" smtClean="0"/>
              <a:t>that</a:t>
            </a:r>
            <a:r>
              <a:rPr lang="cs-CZ" sz="2800" dirty="0" smtClean="0"/>
              <a:t>/</a:t>
            </a:r>
            <a:r>
              <a:rPr lang="cs-CZ" sz="2800" dirty="0" err="1" smtClean="0"/>
              <a:t>those</a:t>
            </a:r>
            <a:endParaRPr lang="cs-CZ" sz="2800" dirty="0" smtClean="0"/>
          </a:p>
          <a:p>
            <a:r>
              <a:rPr lang="cs-CZ" sz="2800" b="1" dirty="0" smtClean="0"/>
              <a:t>ago </a:t>
            </a:r>
            <a:r>
              <a:rPr lang="cs-CZ" sz="2800" dirty="0" smtClean="0"/>
              <a:t>– </a:t>
            </a:r>
            <a:r>
              <a:rPr lang="cs-CZ" sz="2800" dirty="0" err="1" smtClean="0"/>
              <a:t>before</a:t>
            </a:r>
            <a:endParaRPr lang="cs-CZ" sz="2800" dirty="0" smtClean="0"/>
          </a:p>
          <a:p>
            <a:r>
              <a:rPr lang="cs-CZ" sz="2800" b="1" dirty="0" err="1" smtClean="0"/>
              <a:t>come</a:t>
            </a:r>
            <a:r>
              <a:rPr lang="cs-CZ" sz="2800" dirty="0" smtClean="0"/>
              <a:t> – go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„ I met Jane </a:t>
            </a:r>
            <a:r>
              <a:rPr lang="cs-CZ" sz="2800" b="1" dirty="0" err="1" smtClean="0"/>
              <a:t>yesterday</a:t>
            </a:r>
            <a:r>
              <a:rPr lang="cs-CZ" sz="2800" dirty="0" smtClean="0"/>
              <a:t>“ – He </a:t>
            </a:r>
            <a:r>
              <a:rPr lang="cs-CZ" sz="2800" dirty="0" err="1" smtClean="0"/>
              <a:t>said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he had met Jane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/>
              <a:t> </a:t>
            </a:r>
            <a:r>
              <a:rPr lang="cs-CZ" sz="2800" b="1" dirty="0" err="1" smtClean="0"/>
              <a:t>day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before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Paul </a:t>
            </a:r>
            <a:r>
              <a:rPr lang="cs-CZ" sz="2800" dirty="0" err="1" smtClean="0"/>
              <a:t>likes</a:t>
            </a:r>
            <a:r>
              <a:rPr lang="cs-CZ" sz="2800" dirty="0" smtClean="0"/>
              <a:t> </a:t>
            </a:r>
            <a:r>
              <a:rPr lang="cs-CZ" sz="2800" b="1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 – He </a:t>
            </a:r>
            <a:r>
              <a:rPr lang="cs-CZ" sz="2800" dirty="0" err="1" smtClean="0"/>
              <a:t>said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Paul </a:t>
            </a:r>
            <a:r>
              <a:rPr lang="cs-CZ" sz="2800" dirty="0" err="1" smtClean="0"/>
              <a:t>liked</a:t>
            </a:r>
            <a:r>
              <a:rPr lang="cs-CZ" sz="2800" dirty="0" smtClean="0"/>
              <a:t> </a:t>
            </a:r>
            <a:r>
              <a:rPr lang="cs-CZ" sz="2800" b="1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2800" u="sng" dirty="0" smtClean="0"/>
              <a:t>Převeďte přímou řeč na nepřímou</a:t>
            </a:r>
            <a:r>
              <a:rPr lang="cs-CZ" sz="2800" dirty="0" smtClean="0"/>
              <a:t>.</a:t>
            </a:r>
            <a:endParaRPr lang="cs-CZ" sz="280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I </a:t>
            </a:r>
            <a:r>
              <a:rPr lang="cs-CZ" sz="2800" dirty="0" err="1" smtClean="0"/>
              <a:t>will</a:t>
            </a:r>
            <a:r>
              <a:rPr lang="cs-CZ" sz="2800" dirty="0" smtClean="0"/>
              <a:t> </a:t>
            </a:r>
            <a:r>
              <a:rPr lang="cs-CZ" sz="2800" dirty="0" err="1" smtClean="0"/>
              <a:t>call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sz="2800" dirty="0" err="1" smtClean="0"/>
              <a:t>Samanta</a:t>
            </a:r>
            <a:r>
              <a:rPr lang="cs-CZ" sz="2800" dirty="0" smtClean="0"/>
              <a:t> </a:t>
            </a:r>
            <a:r>
              <a:rPr lang="cs-CZ" sz="2800" dirty="0" err="1" smtClean="0"/>
              <a:t>said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……………..</a:t>
            </a:r>
          </a:p>
          <a:p>
            <a:r>
              <a:rPr lang="cs-CZ" sz="2800" dirty="0" smtClean="0"/>
              <a:t>„</a:t>
            </a:r>
            <a:r>
              <a:rPr lang="cs-CZ" sz="2800" dirty="0" err="1" smtClean="0"/>
              <a:t>We</a:t>
            </a:r>
            <a:r>
              <a:rPr lang="cs-CZ" sz="2800" dirty="0" smtClean="0"/>
              <a:t> are </a:t>
            </a:r>
            <a:r>
              <a:rPr lang="cs-CZ" sz="2800" dirty="0" err="1" smtClean="0"/>
              <a:t>leaving</a:t>
            </a:r>
            <a:r>
              <a:rPr lang="cs-CZ" sz="2800" dirty="0" smtClean="0"/>
              <a:t> </a:t>
            </a:r>
            <a:r>
              <a:rPr lang="cs-CZ" sz="2800" dirty="0" err="1" smtClean="0"/>
              <a:t>tomorrow</a:t>
            </a:r>
            <a:r>
              <a:rPr lang="cs-CZ" sz="2800" dirty="0" smtClean="0"/>
              <a:t>“.</a:t>
            </a:r>
          </a:p>
          <a:p>
            <a:pPr>
              <a:buNone/>
            </a:pPr>
            <a:r>
              <a:rPr lang="cs-CZ" sz="2800" dirty="0" smtClean="0"/>
              <a:t>      Alex </a:t>
            </a:r>
            <a:r>
              <a:rPr lang="cs-CZ" sz="2800" dirty="0" err="1" smtClean="0"/>
              <a:t>said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…………….</a:t>
            </a:r>
          </a:p>
          <a:p>
            <a:r>
              <a:rPr lang="cs-CZ" sz="2800" dirty="0" smtClean="0"/>
              <a:t>„I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letters</a:t>
            </a:r>
            <a:r>
              <a:rPr lang="cs-CZ" sz="2800" dirty="0" smtClean="0"/>
              <a:t> in </a:t>
            </a:r>
            <a:r>
              <a:rPr lang="cs-CZ" sz="2800" dirty="0" err="1" smtClean="0"/>
              <a:t>Spain</a:t>
            </a:r>
            <a:r>
              <a:rPr lang="cs-CZ" sz="2800" dirty="0" smtClean="0"/>
              <a:t>“.</a:t>
            </a:r>
          </a:p>
          <a:p>
            <a:pPr>
              <a:buNone/>
            </a:pPr>
            <a:r>
              <a:rPr lang="cs-CZ" sz="2800" dirty="0" smtClean="0"/>
              <a:t>      </a:t>
            </a:r>
            <a:r>
              <a:rPr lang="cs-CZ" sz="2800" dirty="0" err="1" smtClean="0"/>
              <a:t>George</a:t>
            </a:r>
            <a:r>
              <a:rPr lang="cs-CZ" sz="2800" dirty="0" smtClean="0"/>
              <a:t> </a:t>
            </a:r>
            <a:r>
              <a:rPr lang="cs-CZ" sz="2800" dirty="0" err="1" smtClean="0"/>
              <a:t>said</a:t>
            </a:r>
            <a:r>
              <a:rPr lang="cs-CZ" sz="2800" dirty="0" smtClean="0"/>
              <a:t>…………………</a:t>
            </a:r>
          </a:p>
          <a:p>
            <a:r>
              <a:rPr lang="cs-CZ" sz="2800" dirty="0" smtClean="0"/>
              <a:t>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been</a:t>
            </a:r>
            <a:r>
              <a:rPr lang="cs-CZ" sz="2800" dirty="0" smtClean="0"/>
              <a:t> to Paris </a:t>
            </a:r>
            <a:r>
              <a:rPr lang="cs-CZ" sz="2800" dirty="0" err="1" smtClean="0"/>
              <a:t>several</a:t>
            </a:r>
            <a:r>
              <a:rPr lang="cs-CZ" sz="2800" dirty="0" smtClean="0"/>
              <a:t> </a:t>
            </a:r>
            <a:r>
              <a:rPr lang="cs-CZ" sz="2800" dirty="0" err="1" smtClean="0"/>
              <a:t>times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      </a:t>
            </a:r>
            <a:r>
              <a:rPr lang="cs-CZ" sz="2800" dirty="0" err="1" smtClean="0"/>
              <a:t>Lucy</a:t>
            </a:r>
            <a:r>
              <a:rPr lang="cs-CZ" sz="2800" dirty="0" smtClean="0"/>
              <a:t> </a:t>
            </a:r>
            <a:r>
              <a:rPr lang="cs-CZ" sz="2800" dirty="0" err="1" smtClean="0"/>
              <a:t>said</a:t>
            </a:r>
            <a:r>
              <a:rPr lang="cs-CZ" sz="2800" dirty="0" smtClean="0"/>
              <a:t>………………….</a:t>
            </a:r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weren</a:t>
            </a:r>
            <a:r>
              <a:rPr lang="cs-CZ" sz="2800" dirty="0" smtClean="0"/>
              <a:t>'t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 last </a:t>
            </a:r>
            <a:r>
              <a:rPr lang="cs-CZ" sz="2800" dirty="0" err="1" smtClean="0"/>
              <a:t>week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      </a:t>
            </a:r>
            <a:r>
              <a:rPr lang="cs-CZ" sz="2800" dirty="0" err="1" smtClean="0"/>
              <a:t>Gordon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Cathy</a:t>
            </a:r>
            <a:r>
              <a:rPr lang="cs-CZ" sz="2800" dirty="0" smtClean="0"/>
              <a:t> </a:t>
            </a:r>
            <a:r>
              <a:rPr lang="cs-CZ" sz="2800" dirty="0" err="1" smtClean="0"/>
              <a:t>said</a:t>
            </a:r>
            <a:r>
              <a:rPr lang="cs-CZ" sz="2800" dirty="0" smtClean="0"/>
              <a:t>……………………………</a:t>
            </a:r>
          </a:p>
          <a:p>
            <a:r>
              <a:rPr lang="cs-CZ" sz="2800" dirty="0" smtClean="0"/>
              <a:t>„John </a:t>
            </a:r>
            <a:r>
              <a:rPr lang="cs-CZ" sz="2800" dirty="0" err="1" smtClean="0"/>
              <a:t>sells</a:t>
            </a:r>
            <a:r>
              <a:rPr lang="cs-CZ" sz="2800" dirty="0" smtClean="0"/>
              <a:t> </a:t>
            </a:r>
            <a:r>
              <a:rPr lang="cs-CZ" sz="2800" dirty="0" err="1" smtClean="0"/>
              <a:t>cars</a:t>
            </a:r>
            <a:r>
              <a:rPr lang="cs-CZ" sz="2800" dirty="0" smtClean="0"/>
              <a:t>“.</a:t>
            </a:r>
          </a:p>
          <a:p>
            <a:pPr>
              <a:buNone/>
            </a:pPr>
            <a:r>
              <a:rPr lang="cs-CZ" sz="2800" dirty="0" smtClean="0"/>
              <a:t>      He </a:t>
            </a:r>
            <a:r>
              <a:rPr lang="cs-CZ" sz="2800" dirty="0" err="1" smtClean="0"/>
              <a:t>said</a:t>
            </a:r>
            <a:r>
              <a:rPr lang="cs-CZ" sz="2800" dirty="0" smtClean="0"/>
              <a:t>……………………………………</a:t>
            </a:r>
            <a:endParaRPr lang="cs-CZ" sz="2800" dirty="0"/>
          </a:p>
        </p:txBody>
      </p:sp>
    </p:spTree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386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Microsoft Word Document</vt:lpstr>
      <vt:lpstr>Prezentace aplikace PowerPoint</vt:lpstr>
      <vt:lpstr>Reported speech – statements (nepřímá řeč)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Cvičení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Markéta</dc:creator>
  <cp:lastModifiedBy>Jitka Šindelářová</cp:lastModifiedBy>
  <cp:revision>21</cp:revision>
  <dcterms:created xsi:type="dcterms:W3CDTF">2013-09-25T19:35:51Z</dcterms:created>
  <dcterms:modified xsi:type="dcterms:W3CDTF">2013-10-30T09:17:51Z</dcterms:modified>
</cp:coreProperties>
</file>