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60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87" autoAdjust="0"/>
    <p:restoredTop sz="94659" autoAdjust="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EABDC4-7D40-46BC-87E8-69734CE0E4AD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842478-23F6-464E-978C-15ABA83B2A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75231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Definice marketingu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VY_32_INOVACE_05.02.01)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645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třetího ročníku  Základů společenských </a:t>
                      </a:r>
                      <a:r>
                        <a:rPr lang="cs-CZ" sz="1400" smtClean="0">
                          <a:latin typeface="+mj-lt"/>
                          <a:ea typeface="Times New Roman"/>
                          <a:cs typeface="Arial" pitchFamily="34" charset="0"/>
                        </a:rPr>
                        <a:t>věd – Ekonomie;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definování a cílů marketingu.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Časová dotace materiálu je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Definice marketingu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988840"/>
            <a:ext cx="72008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 marketing?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z anglického </a:t>
            </a:r>
            <a:r>
              <a:rPr lang="cs-CZ" i="1" dirty="0" smtClean="0"/>
              <a:t>„market“ </a:t>
            </a:r>
            <a:r>
              <a:rPr lang="cs-CZ" dirty="0" smtClean="0"/>
              <a:t>= trh  (nauka o trhu)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všechny aktivity určené k identifikaci a uspokojování lidských a sociálních potřeb (Henry </a:t>
            </a:r>
            <a:r>
              <a:rPr lang="cs-CZ" dirty="0" err="1" smtClean="0"/>
              <a:t>Assael</a:t>
            </a:r>
            <a:r>
              <a:rPr lang="cs-CZ" dirty="0" smtClean="0"/>
              <a:t> – profesor na universitě v New Yorku)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je ekonomickým a sociálním mechanismem uspokojujícím potřeby a přání jednotlivců a skupin prostřednictvím tvorby a směny výrobků a jiných hodnot (</a:t>
            </a:r>
            <a:r>
              <a:rPr lang="cs-CZ" dirty="0" err="1" smtClean="0"/>
              <a:t>Philip</a:t>
            </a:r>
            <a:r>
              <a:rPr lang="cs-CZ" dirty="0" smtClean="0"/>
              <a:t> </a:t>
            </a:r>
            <a:r>
              <a:rPr lang="cs-CZ" dirty="0" err="1" smtClean="0"/>
              <a:t>Kotler</a:t>
            </a:r>
            <a:r>
              <a:rPr lang="cs-CZ" dirty="0" smtClean="0"/>
              <a:t>, Bernard </a:t>
            </a:r>
            <a:r>
              <a:rPr lang="cs-CZ" dirty="0" err="1" smtClean="0"/>
              <a:t>Dubois</a:t>
            </a:r>
            <a:r>
              <a:rPr lang="cs-CZ" dirty="0" smtClean="0"/>
              <a:t> – universitní profesoři)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je soubor procesů, které u ekonomických operací organizace umožňují dát přednost jejich konečné fázi před fází počáteční (</a:t>
            </a:r>
            <a:r>
              <a:rPr lang="cs-CZ" dirty="0" err="1" smtClean="0"/>
              <a:t>Laurent</a:t>
            </a:r>
            <a:r>
              <a:rPr lang="cs-CZ" dirty="0" smtClean="0"/>
              <a:t> </a:t>
            </a:r>
            <a:r>
              <a:rPr lang="cs-CZ" dirty="0" err="1" smtClean="0"/>
              <a:t>Maruani</a:t>
            </a:r>
            <a:r>
              <a:rPr lang="cs-CZ" dirty="0" smtClean="0"/>
              <a:t> – autor knihy Abeceda marketingu)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 marketingu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Rozsah marketingu</a:t>
            </a:r>
          </a:p>
          <a:p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zboží</a:t>
            </a:r>
            <a:r>
              <a:rPr lang="cs-CZ" sz="1600" dirty="0" smtClean="0"/>
              <a:t> (ve většině zemí věnována rozhodující část výrobního a marketingového úsilí)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b="1" dirty="0" smtClean="0"/>
              <a:t>služby</a:t>
            </a:r>
            <a:r>
              <a:rPr lang="cs-CZ" dirty="0" smtClean="0"/>
              <a:t> </a:t>
            </a:r>
            <a:r>
              <a:rPr lang="cs-CZ" sz="1600" dirty="0" smtClean="0"/>
              <a:t>(rostoucí objem poskytovaných služeb – </a:t>
            </a:r>
            <a:r>
              <a:rPr lang="cs-CZ" sz="1600" i="1" dirty="0" smtClean="0"/>
              <a:t>v USA 7 : 3 k objemu výrobků</a:t>
            </a:r>
            <a:r>
              <a:rPr lang="cs-CZ" sz="1600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zkušenosti</a:t>
            </a:r>
            <a:r>
              <a:rPr lang="cs-CZ" dirty="0" smtClean="0"/>
              <a:t> </a:t>
            </a:r>
            <a:r>
              <a:rPr lang="cs-CZ" sz="1600" dirty="0" smtClean="0"/>
              <a:t>(kombinace zboží a služeb – </a:t>
            </a:r>
            <a:r>
              <a:rPr lang="cs-CZ" sz="1600" i="1" dirty="0" err="1" smtClean="0"/>
              <a:t>Hard</a:t>
            </a:r>
            <a:r>
              <a:rPr lang="cs-CZ" sz="1600" i="1" dirty="0" smtClean="0"/>
              <a:t> Rock Café, hokejový kemp s Jágrem …</a:t>
            </a:r>
            <a:r>
              <a:rPr lang="cs-CZ" sz="1600" dirty="0" smtClean="0"/>
              <a:t>)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b="1" dirty="0" smtClean="0"/>
              <a:t>události</a:t>
            </a:r>
            <a:r>
              <a:rPr lang="cs-CZ" dirty="0" smtClean="0"/>
              <a:t> </a:t>
            </a:r>
            <a:r>
              <a:rPr lang="cs-CZ" sz="1600" dirty="0" smtClean="0"/>
              <a:t>(propagace časově omezených událostí </a:t>
            </a:r>
            <a:r>
              <a:rPr lang="cs-CZ" sz="1600" i="1" dirty="0" smtClean="0"/>
              <a:t>– olympiáda, výstava …</a:t>
            </a:r>
            <a:r>
              <a:rPr lang="cs-CZ" sz="1600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osoby</a:t>
            </a:r>
            <a:r>
              <a:rPr lang="cs-CZ" dirty="0" smtClean="0"/>
              <a:t> </a:t>
            </a:r>
            <a:r>
              <a:rPr lang="cs-CZ" sz="1600" dirty="0" smtClean="0"/>
              <a:t>(využívání slavných a známých osobností – </a:t>
            </a:r>
            <a:r>
              <a:rPr lang="cs-CZ" sz="1600" i="1" dirty="0" smtClean="0"/>
              <a:t>agentury vytvářející PR</a:t>
            </a:r>
            <a:r>
              <a:rPr lang="cs-CZ" sz="1600" dirty="0" smtClean="0"/>
              <a:t>)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b="1" dirty="0" smtClean="0"/>
              <a:t>místa</a:t>
            </a:r>
            <a:r>
              <a:rPr lang="cs-CZ" dirty="0" smtClean="0"/>
              <a:t> </a:t>
            </a:r>
            <a:r>
              <a:rPr lang="cs-CZ" sz="1600" dirty="0" smtClean="0"/>
              <a:t>(města,státy, regiony, národy – </a:t>
            </a:r>
            <a:r>
              <a:rPr lang="cs-CZ" sz="1600" i="1" dirty="0" smtClean="0"/>
              <a:t>přitahování turistů, investorů …</a:t>
            </a:r>
            <a:r>
              <a:rPr lang="cs-CZ" sz="1600" dirty="0" smtClean="0"/>
              <a:t>)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b="1" dirty="0" smtClean="0"/>
              <a:t>vlastnictví</a:t>
            </a:r>
            <a:r>
              <a:rPr lang="cs-CZ" dirty="0" smtClean="0"/>
              <a:t> </a:t>
            </a:r>
            <a:r>
              <a:rPr lang="cs-CZ" sz="1600" dirty="0" smtClean="0"/>
              <a:t>(prodávání a nakupování vlastnických práv – </a:t>
            </a:r>
            <a:r>
              <a:rPr lang="cs-CZ" sz="1600" i="1" dirty="0" smtClean="0"/>
              <a:t>realitní kanceláře, banky</a:t>
            </a:r>
            <a:r>
              <a:rPr lang="cs-CZ" sz="1600" dirty="0" smtClean="0"/>
              <a:t> …)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b="1" dirty="0" smtClean="0"/>
              <a:t>organizace</a:t>
            </a:r>
            <a:r>
              <a:rPr lang="cs-CZ" dirty="0" smtClean="0"/>
              <a:t> </a:t>
            </a:r>
            <a:r>
              <a:rPr lang="cs-CZ" sz="1600" dirty="0" smtClean="0"/>
              <a:t>(úsilí o dosažení silného povědomí u potenciálních zákazníků – Golf = </a:t>
            </a:r>
            <a:r>
              <a:rPr lang="cs-CZ" sz="1600" dirty="0" err="1" smtClean="0"/>
              <a:t>Das</a:t>
            </a:r>
            <a:r>
              <a:rPr lang="cs-CZ" sz="1600" dirty="0" smtClean="0"/>
              <a:t> Auto)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b="1" dirty="0" smtClean="0"/>
              <a:t>informace</a:t>
            </a:r>
            <a:r>
              <a:rPr lang="cs-CZ" dirty="0" smtClean="0"/>
              <a:t> </a:t>
            </a:r>
            <a:r>
              <a:rPr lang="cs-CZ" sz="1600" dirty="0" smtClean="0"/>
              <a:t>(vytváření a prodávání informací – </a:t>
            </a:r>
            <a:r>
              <a:rPr lang="cs-CZ" sz="1600" i="1" dirty="0" smtClean="0"/>
              <a:t>internet, specializované časopisy </a:t>
            </a:r>
            <a:r>
              <a:rPr lang="cs-CZ" sz="1600" dirty="0" smtClean="0"/>
              <a:t>…)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b="1" dirty="0" smtClean="0"/>
              <a:t>ideje</a:t>
            </a:r>
            <a:r>
              <a:rPr lang="cs-CZ" dirty="0" smtClean="0"/>
              <a:t> </a:t>
            </a:r>
            <a:r>
              <a:rPr lang="cs-CZ" sz="1600" dirty="0" smtClean="0"/>
              <a:t>(produkty jsou ve skutečnosti prostředkem pro poskytování užitku nebo myšlenky)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40768"/>
            <a:ext cx="7488832" cy="57606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charset="0"/>
                <a:cs typeface="Arial" charset="0"/>
              </a:rPr>
              <a:t>Marketing se odlišuje od prodeje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2276872"/>
          <a:ext cx="6096000" cy="3383280"/>
        </p:xfrm>
        <a:graphic>
          <a:graphicData uri="http://schemas.openxmlformats.org/drawingml/2006/table">
            <a:tbl>
              <a:tblPr>
                <a:effectLst>
                  <a:innerShdw blurRad="114300">
                    <a:prstClr val="black"/>
                  </a:innerShdw>
                </a:effectLst>
              </a:tblPr>
              <a:tblGrid>
                <a:gridCol w="3048000"/>
                <a:gridCol w="30480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Prodej </a:t>
                      </a:r>
                      <a:r>
                        <a:rPr lang="cs-CZ" dirty="0"/>
                        <a:t>zboží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Marketing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je </a:t>
                      </a:r>
                      <a:r>
                        <a:rPr lang="cs-CZ" dirty="0"/>
                        <a:t>orientován na prodej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orientován </a:t>
                      </a:r>
                      <a:r>
                        <a:rPr lang="cs-CZ" dirty="0"/>
                        <a:t>na zákazníka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jednostranný </a:t>
                      </a:r>
                      <a:r>
                        <a:rPr lang="cs-CZ" dirty="0"/>
                        <a:t>proces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výstup </a:t>
                      </a:r>
                      <a:r>
                        <a:rPr lang="cs-CZ" dirty="0"/>
                        <a:t>určuje marketingový </a:t>
                      </a:r>
                      <a:r>
                        <a:rPr lang="cs-CZ" dirty="0" smtClean="0"/>
                        <a:t>    výzkum</a:t>
                      </a:r>
                      <a:r>
                        <a:rPr lang="cs-CZ" dirty="0"/>
                        <a:t> 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krátkodobé </a:t>
                      </a:r>
                      <a:r>
                        <a:rPr lang="cs-CZ" dirty="0"/>
                        <a:t>cíle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oboustranný </a:t>
                      </a:r>
                      <a:r>
                        <a:rPr lang="cs-CZ" dirty="0"/>
                        <a:t>proces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orientován </a:t>
                      </a:r>
                      <a:r>
                        <a:rPr lang="cs-CZ" dirty="0"/>
                        <a:t>na objem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dlouhodobé </a:t>
                      </a:r>
                      <a:r>
                        <a:rPr lang="cs-CZ" dirty="0"/>
                        <a:t>cíle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důraz </a:t>
                      </a:r>
                      <a:r>
                        <a:rPr lang="cs-CZ" dirty="0"/>
                        <a:t>na jednotlivce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dirty="0" smtClean="0"/>
                        <a:t>klade </a:t>
                      </a:r>
                      <a:r>
                        <a:rPr lang="pl-PL" dirty="0"/>
                        <a:t>důraz na skupiny zákazníků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málo </a:t>
                      </a:r>
                      <a:r>
                        <a:rPr lang="cs-CZ" dirty="0"/>
                        <a:t>se přizpůsobuje prostředí 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vhodně </a:t>
                      </a:r>
                      <a:r>
                        <a:rPr lang="cs-CZ" dirty="0"/>
                        <a:t>se přizpůsobuje prostředí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25315"/>
            <a:ext cx="184731" cy="507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4355976" y="2204864"/>
            <a:ext cx="0" cy="345638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355976" y="5661248"/>
            <a:ext cx="31683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" name="Skupina 39"/>
          <p:cNvGrpSpPr/>
          <p:nvPr/>
        </p:nvGrpSpPr>
        <p:grpSpPr>
          <a:xfrm>
            <a:off x="1475656" y="2204864"/>
            <a:ext cx="6048672" cy="3456384"/>
            <a:chOff x="1475656" y="1700808"/>
            <a:chExt cx="6048672" cy="3456384"/>
          </a:xfrm>
        </p:grpSpPr>
        <p:cxnSp>
          <p:nvCxnSpPr>
            <p:cNvPr id="8" name="Přímá spojovací čára 7"/>
            <p:cNvCxnSpPr/>
            <p:nvPr/>
          </p:nvCxnSpPr>
          <p:spPr>
            <a:xfrm>
              <a:off x="1475656" y="1700808"/>
              <a:ext cx="0" cy="345638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1475656" y="1700808"/>
              <a:ext cx="288032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1475656" y="5157192"/>
              <a:ext cx="288032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355976" y="1700808"/>
              <a:ext cx="316835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7524328" y="1700808"/>
              <a:ext cx="0" cy="345638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1475656" y="2132856"/>
              <a:ext cx="604867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>
              <a:off x="1475656" y="2492896"/>
              <a:ext cx="604867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>
              <a:off x="1475656" y="3140968"/>
              <a:ext cx="604867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>
              <a:off x="1475656" y="3501008"/>
              <a:ext cx="604867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1475656" y="3861048"/>
              <a:ext cx="604867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>
              <a:off x="1475656" y="4509120"/>
              <a:ext cx="6048672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Obdélník 40"/>
          <p:cNvSpPr/>
          <p:nvPr/>
        </p:nvSpPr>
        <p:spPr>
          <a:xfrm>
            <a:off x="2195736" y="476672"/>
            <a:ext cx="496855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atin typeface="+mj-lt"/>
              </a:rPr>
              <a:t>Definice marketingu</a:t>
            </a:r>
            <a:endParaRPr lang="cs-CZ" sz="4400" dirty="0">
              <a:latin typeface="+mj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 marketingu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988841"/>
            <a:ext cx="784887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Marketingové úkoly (základní pojetí)</a:t>
            </a:r>
          </a:p>
          <a:p>
            <a:r>
              <a:rPr lang="cs-CZ" sz="1600" dirty="0" smtClean="0"/>
              <a:t>	</a:t>
            </a:r>
            <a:r>
              <a:rPr lang="cs-CZ" sz="2000" b="1" dirty="0" smtClean="0"/>
              <a:t>vědět, kdo jsou zákazníci a vědět, co dělat!!!</a:t>
            </a:r>
          </a:p>
          <a:p>
            <a:endParaRPr lang="cs-CZ" dirty="0" smtClean="0"/>
          </a:p>
          <a:p>
            <a:r>
              <a:rPr lang="cs-CZ" dirty="0" smtClean="0"/>
              <a:t>Tři stadia podnikatelských praktik:</a:t>
            </a:r>
          </a:p>
          <a:p>
            <a:endParaRPr lang="cs-CZ" dirty="0" smtClean="0"/>
          </a:p>
          <a:p>
            <a:r>
              <a:rPr lang="cs-CZ" dirty="0" smtClean="0"/>
              <a:t>Podnikatelský marketing - </a:t>
            </a:r>
            <a:r>
              <a:rPr lang="cs-CZ" sz="1600" dirty="0" smtClean="0"/>
              <a:t>začínající firma vstupující na trh </a:t>
            </a:r>
            <a:r>
              <a:rPr lang="cs-CZ" dirty="0" smtClean="0"/>
              <a:t>(</a:t>
            </a:r>
            <a:r>
              <a:rPr lang="cs-CZ" sz="1600" i="1" dirty="0" smtClean="0"/>
              <a:t>jednotlivec – zakladatel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Formulovaný marketing - </a:t>
            </a:r>
            <a:r>
              <a:rPr lang="cs-CZ" sz="1600" dirty="0" smtClean="0"/>
              <a:t>po dosažení určitého úspěchu (</a:t>
            </a:r>
            <a:r>
              <a:rPr lang="cs-CZ" sz="1600" i="1" dirty="0" smtClean="0"/>
              <a:t>investice do reklamy, síť obchodních zástupců, výzkum …</a:t>
            </a:r>
            <a:r>
              <a:rPr lang="cs-CZ" sz="1600" dirty="0" smtClean="0"/>
              <a:t>)</a:t>
            </a:r>
          </a:p>
          <a:p>
            <a:endParaRPr lang="cs-CZ" sz="1600" dirty="0" smtClean="0"/>
          </a:p>
          <a:p>
            <a:r>
              <a:rPr lang="cs-CZ" dirty="0" smtClean="0"/>
              <a:t>Zákaznický marketing - </a:t>
            </a:r>
            <a:r>
              <a:rPr lang="cs-CZ" sz="1600" dirty="0" smtClean="0"/>
              <a:t>hledání nových způsobů jak zvýšit přitažlivost a spotřebitelskou hodnotu produktů</a:t>
            </a:r>
            <a:r>
              <a:rPr lang="cs-CZ" dirty="0" smtClean="0"/>
              <a:t>)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 marketingu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988841"/>
            <a:ext cx="784887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Marketingové úkoly (širší pojetí)</a:t>
            </a:r>
          </a:p>
          <a:p>
            <a:endParaRPr lang="cs-CZ" dirty="0" smtClean="0"/>
          </a:p>
          <a:p>
            <a:r>
              <a:rPr lang="cs-CZ" dirty="0" smtClean="0"/>
              <a:t>Spotřebitelské trhy – </a:t>
            </a:r>
            <a:r>
              <a:rPr lang="cs-CZ" sz="1600" dirty="0" smtClean="0"/>
              <a:t>prodej spotřebního zboží a služeb  (</a:t>
            </a:r>
            <a:r>
              <a:rPr lang="cs-CZ" sz="1600" i="1" dirty="0" smtClean="0"/>
              <a:t>úspěch závisí na kvalitě a 	propagaci produktů a spolehlivosti doprovodných služeb</a:t>
            </a:r>
            <a:r>
              <a:rPr lang="cs-CZ" sz="1600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Průmyslové trhy – </a:t>
            </a:r>
            <a:r>
              <a:rPr lang="cs-CZ" sz="1600" dirty="0" smtClean="0"/>
              <a:t>prodej zboží podniků jiným podnikům </a:t>
            </a:r>
            <a:r>
              <a:rPr lang="cs-CZ" dirty="0" smtClean="0"/>
              <a:t>(</a:t>
            </a:r>
            <a:r>
              <a:rPr lang="cs-CZ" sz="1600" i="1" dirty="0" smtClean="0"/>
              <a:t>dobře vyškolení a informovaní 	profesionální prodejci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Celosvětové trhy – </a:t>
            </a:r>
            <a:r>
              <a:rPr lang="cs-CZ" sz="1600" dirty="0" smtClean="0"/>
              <a:t>složitá rozhodování (</a:t>
            </a:r>
            <a:r>
              <a:rPr lang="cs-CZ" sz="1600" i="1" dirty="0" smtClean="0"/>
              <a:t>které trhy, do kterých zemí, v jakých typech 	společností …</a:t>
            </a:r>
            <a:r>
              <a:rPr lang="cs-CZ" sz="1600" dirty="0" smtClean="0"/>
              <a:t>)</a:t>
            </a:r>
          </a:p>
          <a:p>
            <a:endParaRPr lang="cs-CZ" sz="1600" dirty="0" smtClean="0"/>
          </a:p>
          <a:p>
            <a:r>
              <a:rPr lang="cs-CZ" dirty="0" smtClean="0"/>
              <a:t>Neziskové a vládní trhy- </a:t>
            </a:r>
            <a:r>
              <a:rPr lang="cs-CZ" sz="1600" dirty="0" smtClean="0"/>
              <a:t>složitá</a:t>
            </a:r>
            <a:r>
              <a:rPr lang="cs-CZ" dirty="0" smtClean="0"/>
              <a:t> </a:t>
            </a:r>
            <a:r>
              <a:rPr lang="cs-CZ" sz="1600" dirty="0" smtClean="0"/>
              <a:t>cenová politika vzhledem k omezeným finančním fondům 	těchto organizací</a:t>
            </a: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  <a:endParaRPr lang="cs-CZ" dirty="0" smtClean="0"/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1317</TotalTime>
  <Words>503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Definice marketingu</vt:lpstr>
      <vt:lpstr>Definice marketingu</vt:lpstr>
      <vt:lpstr>Marketing se odlišuje od prodeje</vt:lpstr>
      <vt:lpstr>Definice marketingu</vt:lpstr>
      <vt:lpstr>Definice marketingu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Definice marketingu</dc:title>
  <dc:creator>Šormovi</dc:creator>
  <cp:lastModifiedBy>Šormovi</cp:lastModifiedBy>
  <cp:revision>130</cp:revision>
  <dcterms:created xsi:type="dcterms:W3CDTF">2013-03-14T15:10:02Z</dcterms:created>
  <dcterms:modified xsi:type="dcterms:W3CDTF">2013-05-22T20:28:23Z</dcterms:modified>
</cp:coreProperties>
</file>