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6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C9184F-13E9-4C7B-B06E-A4BD54FF637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03DF6DF-7D0C-45E7-8C11-DE3D8978EF5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286592.jpg" TargetMode="External"/><Relationship Id="rId2" Type="http://schemas.openxmlformats.org/officeDocument/2006/relationships/hyperlink" Target="http://officeimg.vo.msecnd.net/en-us/images/MH90040460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R900089278.jpg" TargetMode="External"/><Relationship Id="rId5" Type="http://schemas.openxmlformats.org/officeDocument/2006/relationships/hyperlink" Target="http://officeimg.vo.msecnd.net/en-us/images/MH900360147.jpg" TargetMode="External"/><Relationship Id="rId4" Type="http://schemas.openxmlformats.org/officeDocument/2006/relationships/hyperlink" Target="http://officeimg.vo.msecnd.net/en-us/images/MH90036015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984776" cy="1498178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rgbClr val="575F6D"/>
                </a:solidFill>
              </a:rPr>
              <a:t>Střední průmyslová škola</a:t>
            </a:r>
            <a:br>
              <a:rPr lang="cs-CZ" sz="1800" b="1" dirty="0">
                <a:solidFill>
                  <a:srgbClr val="575F6D"/>
                </a:solidFill>
              </a:rPr>
            </a:br>
            <a:r>
              <a:rPr lang="cs-CZ" sz="1800" b="1" dirty="0">
                <a:solidFill>
                  <a:srgbClr val="575F6D"/>
                </a:solidFill>
              </a:rPr>
              <a:t>a Střední odborná škola gastronomie a služeb, Most, </a:t>
            </a:r>
            <a:br>
              <a:rPr lang="cs-CZ" sz="1800" b="1" dirty="0">
                <a:solidFill>
                  <a:srgbClr val="575F6D"/>
                </a:solidFill>
              </a:rPr>
            </a:br>
            <a:r>
              <a:rPr lang="cs-CZ" sz="1800" b="1" dirty="0">
                <a:solidFill>
                  <a:srgbClr val="575F6D"/>
                </a:solidFill>
              </a:rPr>
              <a:t>příspěvková organizace</a:t>
            </a:r>
            <a:r>
              <a:rPr lang="cs-CZ" sz="1800" cap="none" dirty="0">
                <a:solidFill>
                  <a:prstClr val="black">
                    <a:tint val="75000"/>
                  </a:prstClr>
                </a:solidFill>
                <a:latin typeface="Calibri"/>
              </a:rPr>
              <a:t/>
            </a:r>
            <a:br>
              <a:rPr lang="cs-CZ" sz="1800" cap="none" dirty="0">
                <a:solidFill>
                  <a:prstClr val="black">
                    <a:tint val="75000"/>
                  </a:prstClr>
                </a:solidFill>
                <a:latin typeface="Calibri"/>
              </a:rPr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/>
          <a:lstStyle/>
          <a:p>
            <a:pPr marL="0" lvl="0" indent="0" algn="ctr">
              <a:spcBef>
                <a:spcPct val="20000"/>
              </a:spcBef>
              <a:buClr>
                <a:srgbClr val="D16349"/>
              </a:buClr>
              <a:buSzPct val="85000"/>
              <a:buNone/>
            </a:pPr>
            <a:r>
              <a:rPr lang="cs-CZ" sz="36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pPr lvl="0">
              <a:spcBef>
                <a:spcPct val="20000"/>
              </a:spcBef>
              <a:buClr>
                <a:srgbClr val="D16349"/>
              </a:buClr>
              <a:buSzPct val="85000"/>
              <a:buFont typeface="Wingdings 2"/>
              <a:buChar char=""/>
            </a:pPr>
            <a:endParaRPr lang="cs-CZ" sz="2700" dirty="0">
              <a:solidFill>
                <a:prstClr val="black"/>
              </a:solidFill>
              <a:latin typeface="Georgi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5547506"/>
              </p:ext>
            </p:extLst>
          </p:nvPr>
        </p:nvGraphicFramePr>
        <p:xfrm>
          <a:off x="611560" y="2392823"/>
          <a:ext cx="8064896" cy="3379390"/>
        </p:xfrm>
        <a:graphic>
          <a:graphicData uri="http://schemas.openxmlformats.org/drawingml/2006/table">
            <a:tbl>
              <a:tblPr/>
              <a:tblGrid>
                <a:gridCol w="2179372"/>
                <a:gridCol w="5885524"/>
              </a:tblGrid>
              <a:tr h="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01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dirty="0" smtClean="0"/>
                        <a:t>_INOVACE_OV26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ÚZCE SPECIALIZOVANÉ  PRODEJNY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ŘÍJENÍ 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4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 úzce specializovanou prodejnou.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Materiál je určen pro žáky 1.ročníku obor  prodavačské práce</a:t>
                      </a:r>
                      <a:r>
                        <a:rPr kumimoji="0" lang="cs-CZ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, prodavač..</a:t>
                      </a:r>
                      <a:endParaRPr kumimoji="0" lang="cs-CZ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135" y="5898952"/>
            <a:ext cx="4792663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9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764704"/>
            <a:ext cx="6172200" cy="3528392"/>
          </a:xfrm>
        </p:spPr>
        <p:txBody>
          <a:bodyPr>
            <a:noAutofit/>
          </a:bodyPr>
          <a:lstStyle/>
          <a:p>
            <a:r>
              <a:rPr lang="cs-CZ" sz="7200" dirty="0" smtClean="0"/>
              <a:t>TYPY   PRODEJEN</a:t>
            </a:r>
            <a:endParaRPr lang="cs-CZ" sz="7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483768" y="5010150"/>
            <a:ext cx="5974432" cy="1371600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ÚZCE SPECIALIZOVANÉ PRODEJNY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0807"/>
            <a:ext cx="3095625" cy="2060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97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ÚZCE  SPECIALIZOVANÉ  PRODEJNY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i="1" u="sng" dirty="0" smtClean="0"/>
              <a:t>CHARAKTERISTIKA</a:t>
            </a:r>
          </a:p>
          <a:p>
            <a:r>
              <a:rPr lang="cs-CZ" i="1" dirty="0" smtClean="0"/>
              <a:t>PŘEDSTAVUJÍ NEJVYŠŠÍ STUPEŇ SPECIALIZACE</a:t>
            </a:r>
          </a:p>
          <a:p>
            <a:r>
              <a:rPr lang="cs-CZ" i="1" dirty="0" smtClean="0"/>
              <a:t>SORTIMENT JE VELMI ÚZKÝ SE </a:t>
            </a:r>
          </a:p>
          <a:p>
            <a:pPr marL="0"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ZNAČNOU HLOUBKOU</a:t>
            </a:r>
          </a:p>
          <a:p>
            <a:r>
              <a:rPr lang="cs-CZ" i="1" dirty="0" smtClean="0"/>
              <a:t>JEDNÁ SE O ZBOŽÍ OBČASNÉ NEBO </a:t>
            </a:r>
          </a:p>
          <a:p>
            <a:pPr marL="0"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 S DLOUHODOBOU POPTÁVKOU</a:t>
            </a:r>
          </a:p>
          <a:p>
            <a:r>
              <a:rPr lang="cs-CZ" i="1" dirty="0" smtClean="0"/>
              <a:t>CENY JSOU VYŠŠÍ</a:t>
            </a:r>
          </a:p>
          <a:p>
            <a:r>
              <a:rPr lang="cs-CZ" i="1" dirty="0" smtClean="0"/>
              <a:t>PRODEJ NABÍZÍ SPECIALIZOVANÉ SLUŽBY</a:t>
            </a:r>
          </a:p>
          <a:p>
            <a:r>
              <a:rPr lang="cs-CZ" i="1" dirty="0" smtClean="0"/>
              <a:t>SORTIMENT TVOŘÍ – prodej košil, spodního prádla, klobouků kravat, stavebnic LEGO….</a:t>
            </a:r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endParaRPr lang="cs-CZ" i="1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1700808"/>
            <a:ext cx="1907853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699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/>
          <a:lstStyle/>
          <a:p>
            <a:r>
              <a:rPr lang="cs-CZ" dirty="0" smtClean="0"/>
              <a:t>ŘADÍ SE SEM I PRODEJNY , KTERÉ ŠÍŘKOU SORTIMENTU PŘESAHUJÍ JEDNU SKUPINU, ALE PRODÁVAJÍ ZBOŽÍ VÝHRADNĚ PRO URČITÝ OKRUH SPOTŘEBITELŮ</a:t>
            </a:r>
          </a:p>
          <a:p>
            <a:r>
              <a:rPr lang="cs-CZ" dirty="0"/>
              <a:t>N</a:t>
            </a:r>
            <a:r>
              <a:rPr lang="cs-CZ" dirty="0" smtClean="0"/>
              <a:t>APŘÍKLAD </a:t>
            </a:r>
            <a:r>
              <a:rPr lang="cs-CZ" dirty="0" smtClean="0"/>
              <a:t>– potřeby pro zahrádkáře, rybáře, domácí kutily, myslivecké potřeby, prodejny Auto-sport ….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612" y="4653136"/>
            <a:ext cx="3095625" cy="1979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41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820472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VÝHODY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772816"/>
            <a:ext cx="8712968" cy="4701136"/>
          </a:xfrm>
        </p:spPr>
        <p:txBody>
          <a:bodyPr/>
          <a:lstStyle/>
          <a:p>
            <a:r>
              <a:rPr lang="cs-CZ" dirty="0" smtClean="0"/>
              <a:t>ROZŠIŘUJÍCÍ VÝBĚR ZBOŽÍ (ve vzoru, barvě, velikosti</a:t>
            </a:r>
            <a:r>
              <a:rPr lang="cs-CZ" dirty="0" smtClean="0"/>
              <a:t>…)</a:t>
            </a:r>
          </a:p>
          <a:p>
            <a:endParaRPr lang="cs-CZ" sz="1200" dirty="0" smtClean="0"/>
          </a:p>
          <a:p>
            <a:r>
              <a:rPr lang="cs-CZ" dirty="0" smtClean="0"/>
              <a:t>VYŠŠÍ ODBORNOST </a:t>
            </a:r>
            <a:r>
              <a:rPr lang="cs-CZ" dirty="0" smtClean="0"/>
              <a:t>PRODEJE</a:t>
            </a:r>
          </a:p>
          <a:p>
            <a:endParaRPr lang="cs-CZ" sz="1200" dirty="0" smtClean="0"/>
          </a:p>
          <a:p>
            <a:r>
              <a:rPr lang="cs-CZ" dirty="0" smtClean="0"/>
              <a:t>RYCHLOST OBSLUHY </a:t>
            </a:r>
            <a:r>
              <a:rPr lang="cs-CZ" dirty="0" smtClean="0"/>
              <a:t>ZÁKAZNÍKŮ</a:t>
            </a:r>
          </a:p>
          <a:p>
            <a:endParaRPr lang="cs-CZ" sz="1200" dirty="0" smtClean="0"/>
          </a:p>
          <a:p>
            <a:r>
              <a:rPr lang="cs-CZ" dirty="0" smtClean="0"/>
              <a:t>SLEDOVANOST SPOTŘEBITELSKÉ POPTÁVKY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14" y="5009949"/>
            <a:ext cx="2483915" cy="125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009949"/>
            <a:ext cx="2592288" cy="107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127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OPAKOVÁNÍ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844824"/>
            <a:ext cx="8363272" cy="462912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UVEĎTE PŘÍKLADY ÚZCE SPECIALIZOVANÁCH PRODEJEN.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VYSVĚTLETE V ČEM JE PRÁCE PRODAVAČEK V TĚCHTO PRODEJNÁCH NÁROČNĚJŠÍ OPROTI JINÝM TYPŮM PRODEJEN.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50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ZDROJE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0" indent="-342900">
              <a:spcAft>
                <a:spcPts val="0"/>
              </a:spcAft>
              <a:buFont typeface="Wingdings 2"/>
              <a:buChar char=""/>
              <a:tabLst>
                <a:tab pos="457200" algn="l"/>
              </a:tabLst>
            </a:pPr>
            <a:r>
              <a:rPr lang="cs-CZ" sz="1600" dirty="0">
                <a:solidFill>
                  <a:srgbClr val="000000"/>
                </a:solidFill>
                <a:latin typeface="Georgia"/>
              </a:rPr>
              <a:t>Mojmír Novotný, OBCHODNÍ PROVOZ pro střední odborné učiliště, vydalo roku 2003, nakladatelství učebnic Fortuna, ISBN 80-7168-845-2</a:t>
            </a:r>
            <a:endParaRPr lang="cs-CZ" sz="1600" dirty="0">
              <a:latin typeface="Times New Roman"/>
              <a:ea typeface="Times New Roman"/>
            </a:endParaRPr>
          </a:p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officeimg.vo.msecnd.net/en-us/images/MH900404605.jpg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officeimg.vo.msecnd.net/en-us/images/MH900286592.jpg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officeimg.vo.msecnd.net/en-us/images/MH900360153.jpg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officeimg.vo.msecnd.net/en-us/images/MH900360147.jpg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officeimg.vo.msecnd.net/en-us/images/MR900089278.jpg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41856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39</TotalTime>
  <Words>239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Střední průmyslová škola a Střední odborná škola gastronomie a služeb, Most,  příspěvková organizace </vt:lpstr>
      <vt:lpstr>TYPY   PRODEJEN</vt:lpstr>
      <vt:lpstr>ÚZCE  SPECIALIZOVANÉ  PRODEJNY</vt:lpstr>
      <vt:lpstr>Prezentace aplikace PowerPoint</vt:lpstr>
      <vt:lpstr>VÝHODY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11</cp:revision>
  <dcterms:created xsi:type="dcterms:W3CDTF">2013-10-28T18:10:35Z</dcterms:created>
  <dcterms:modified xsi:type="dcterms:W3CDTF">2013-10-29T23:51:24Z</dcterms:modified>
</cp:coreProperties>
</file>