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3F102EF-BA62-45B9-985D-AD06C8CF8535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C826009-7B46-464F-B153-4F054CDFA9D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3F102EF-BA62-45B9-985D-AD06C8CF8535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C826009-7B46-464F-B153-4F054CDFA9D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3F102EF-BA62-45B9-985D-AD06C8CF8535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C826009-7B46-464F-B153-4F054CDFA9D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102EF-BA62-45B9-985D-AD06C8CF8535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26009-7B46-464F-B153-4F054CDFA9D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102EF-BA62-45B9-985D-AD06C8CF8535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26009-7B46-464F-B153-4F054CDFA9D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3F102EF-BA62-45B9-985D-AD06C8CF8535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C826009-7B46-464F-B153-4F054CDFA9D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102EF-BA62-45B9-985D-AD06C8CF8535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26009-7B46-464F-B153-4F054CDFA9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3F102EF-BA62-45B9-985D-AD06C8CF8535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C826009-7B46-464F-B153-4F054CDFA9D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3F102EF-BA62-45B9-985D-AD06C8CF8535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C826009-7B46-464F-B153-4F054CDFA9D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102EF-BA62-45B9-985D-AD06C8CF8535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26009-7B46-464F-B153-4F054CDFA9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102EF-BA62-45B9-985D-AD06C8CF8535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26009-7B46-464F-B153-4F054CDFA9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3F102EF-BA62-45B9-985D-AD06C8CF8535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C826009-7B46-464F-B153-4F054CDFA9D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poradanivystav.cz/sites/default/files/obrazky/fotkyzvystavy/img_2006_.jpg" TargetMode="External"/><Relationship Id="rId2" Type="http://schemas.openxmlformats.org/officeDocument/2006/relationships/hyperlink" Target="http://officeimg.vo.msecnd.net/en-us/images/MH900030029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274638"/>
            <a:ext cx="6480720" cy="1570186"/>
          </a:xfrm>
        </p:spPr>
        <p:txBody>
          <a:bodyPr>
            <a:normAutofit fontScale="90000"/>
          </a:bodyPr>
          <a:lstStyle/>
          <a:p>
            <a:r>
              <a:rPr lang="cs-CZ" sz="1800" b="1" dirty="0">
                <a:solidFill>
                  <a:srgbClr val="575F6D"/>
                </a:solidFill>
              </a:rPr>
              <a:t>Střední průmyslová škola</a:t>
            </a:r>
            <a:br>
              <a:rPr lang="cs-CZ" sz="1800" b="1" dirty="0">
                <a:solidFill>
                  <a:srgbClr val="575F6D"/>
                </a:solidFill>
              </a:rPr>
            </a:br>
            <a:r>
              <a:rPr lang="cs-CZ" sz="1800" b="1" dirty="0">
                <a:solidFill>
                  <a:srgbClr val="575F6D"/>
                </a:solidFill>
              </a:rPr>
              <a:t>a Střední odborná škola gastronomie a služeb, Most, </a:t>
            </a:r>
            <a:br>
              <a:rPr lang="cs-CZ" sz="1800" b="1" dirty="0">
                <a:solidFill>
                  <a:srgbClr val="575F6D"/>
                </a:solidFill>
              </a:rPr>
            </a:br>
            <a:r>
              <a:rPr lang="cs-CZ" sz="1800" b="1" dirty="0">
                <a:solidFill>
                  <a:srgbClr val="575F6D"/>
                </a:solidFill>
              </a:rPr>
              <a:t>příspěvková organizace</a:t>
            </a:r>
            <a:r>
              <a:rPr lang="cs-CZ" sz="1800" cap="none" dirty="0">
                <a:solidFill>
                  <a:prstClr val="black">
                    <a:tint val="75000"/>
                  </a:prstClr>
                </a:solidFill>
                <a:latin typeface="Calibri"/>
              </a:rPr>
              <a:t/>
            </a:r>
            <a:br>
              <a:rPr lang="cs-CZ" sz="1800" cap="none" dirty="0">
                <a:solidFill>
                  <a:prstClr val="black">
                    <a:tint val="75000"/>
                  </a:prstClr>
                </a:solidFill>
                <a:latin typeface="Calibri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 algn="ctr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3600" dirty="0">
                <a:solidFill>
                  <a:prstClr val="black"/>
                </a:solidFill>
                <a:latin typeface="Calibri"/>
              </a:rPr>
              <a:t>DIGITÁLNÍ UČEBNÍ MATERIÁL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91458032"/>
              </p:ext>
            </p:extLst>
          </p:nvPr>
        </p:nvGraphicFramePr>
        <p:xfrm>
          <a:off x="611560" y="2392823"/>
          <a:ext cx="8064896" cy="3379390"/>
        </p:xfrm>
        <a:graphic>
          <a:graphicData uri="http://schemas.openxmlformats.org/drawingml/2006/table">
            <a:tbl>
              <a:tblPr/>
              <a:tblGrid>
                <a:gridCol w="2179372"/>
                <a:gridCol w="5885524"/>
              </a:tblGrid>
              <a:tr h="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01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_INOVACE_OV27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PROVOZ OBCHODU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OBCHODNÍ DOMY A SPECIALIZOVANÉ OBCHODNÍ DOMY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ŘÍJEN 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6044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 obchodními domy a specializovanými obchodními domy.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Materiál je určen pro žáky 1.ročníku obor  prodavačské práce, prodavač..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6021288"/>
            <a:ext cx="4792663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512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286000" y="908720"/>
            <a:ext cx="6172200" cy="2592288"/>
          </a:xfrm>
        </p:spPr>
        <p:txBody>
          <a:bodyPr>
            <a:normAutofit/>
          </a:bodyPr>
          <a:lstStyle/>
          <a:p>
            <a:r>
              <a:rPr lang="cs-CZ" sz="7200" dirty="0">
                <a:solidFill>
                  <a:srgbClr val="FFF39D"/>
                </a:solidFill>
              </a:rPr>
              <a:t>TYPY   PRODEJEN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285999" y="4149080"/>
            <a:ext cx="6605761" cy="2232670"/>
          </a:xfrm>
        </p:spPr>
        <p:txBody>
          <a:bodyPr>
            <a:normAutofit fontScale="92500" lnSpcReduction="20000"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OBCHODNÍ  DOMY   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A 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SPECIALIZOVANÉ 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OBCHODNÍ  DOMY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792" y="260648"/>
            <a:ext cx="3095625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090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OBCHODNÍ DOMY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8147248" cy="4869160"/>
          </a:xfrm>
        </p:spPr>
        <p:txBody>
          <a:bodyPr/>
          <a:lstStyle/>
          <a:p>
            <a:r>
              <a:rPr lang="cs-CZ" dirty="0" smtClean="0"/>
              <a:t>NABÍZEJÍ ŠIROKY A HLUBOKÝ SORTIMENT POTRAVINÁŘSKÉHO A NEPOTRAVINÁŘSKÉHO ZBOŽÍ VE SPECIALIZOVANÝCH PRODEJNÍCH ODDĚLENÍCH, V JEDNÉ BUDOVĚ</a:t>
            </a:r>
          </a:p>
          <a:p>
            <a:r>
              <a:rPr lang="cs-CZ" dirty="0" smtClean="0"/>
              <a:t>SOUČÁSTÍ JE RYCHLÉ TEPLÉ OBČERSTVENÍ</a:t>
            </a:r>
          </a:p>
          <a:p>
            <a:r>
              <a:rPr lang="cs-CZ" dirty="0" smtClean="0"/>
              <a:t>NAPŘÍKLAD – oděvy, obuv, drogerie, potraviny…</a:t>
            </a:r>
          </a:p>
          <a:p>
            <a:r>
              <a:rPr lang="cs-CZ" dirty="0" smtClean="0"/>
              <a:t>PRODEJNÍ PLOCHA JE OD 10 DO 20 TISÍC m</a:t>
            </a:r>
            <a:r>
              <a:rPr lang="cs-CZ" dirty="0" smtClean="0">
                <a:latin typeface="Arial"/>
                <a:cs typeface="Arial"/>
              </a:rPr>
              <a:t>²</a:t>
            </a:r>
            <a:endParaRPr lang="cs-CZ" dirty="0" smtClean="0"/>
          </a:p>
          <a:p>
            <a:r>
              <a:rPr lang="cs-CZ" dirty="0" smtClean="0"/>
              <a:t>ÚMÍSTĚNÍ BÝVÁ V CENTRU MĚST</a:t>
            </a:r>
          </a:p>
          <a:p>
            <a:r>
              <a:rPr lang="cs-CZ" dirty="0" smtClean="0"/>
              <a:t>CENY ZBOŽÍ SE POHYBUJÍ VE STŘEDNÍCH A VYŠŠÍCH RELACÍCH.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6574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>
                <a:solidFill>
                  <a:srgbClr val="C00000"/>
                </a:solidFill>
              </a:rPr>
              <a:t>OBCHODNÍ DOMY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28800"/>
            <a:ext cx="7467600" cy="4845152"/>
          </a:xfrm>
        </p:spPr>
        <p:txBody>
          <a:bodyPr/>
          <a:lstStyle/>
          <a:p>
            <a:pPr marL="0" lvl="0" indent="0">
              <a:buClr>
                <a:srgbClr val="FE8637"/>
              </a:buClr>
              <a:buNone/>
            </a:pPr>
            <a:r>
              <a:rPr lang="cs-CZ" b="1" i="1" u="sng" dirty="0">
                <a:solidFill>
                  <a:prstClr val="black"/>
                </a:solidFill>
              </a:rPr>
              <a:t>VÝHODY: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    NÁKUP POD JEDNOU ŠTŘECHOU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    ŠIROKÁ NABÍDKA ZBOŽÍ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    KVALIFIKOVANÁ OBSLUHA 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    ŠIROKÝ SOUBOR SLUŽEB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221088"/>
            <a:ext cx="5827713" cy="2274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1461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354162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SPECIALIZOVANÉ OBCHODNÍ DOMY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680520"/>
          </a:xfrm>
        </p:spPr>
        <p:txBody>
          <a:bodyPr/>
          <a:lstStyle/>
          <a:p>
            <a:r>
              <a:rPr lang="cs-CZ" dirty="0" smtClean="0"/>
              <a:t>ZAMĚŘUJÍ SE PŘEVÁŽNĚ NA NEPOTRAVINÁŘSKÉ ZBOŽÍ </a:t>
            </a:r>
          </a:p>
          <a:p>
            <a:r>
              <a:rPr lang="cs-CZ" dirty="0" smtClean="0"/>
              <a:t>JSOU JAKO DOPLNĚK OBCHODNÍCH DOMŮ</a:t>
            </a:r>
          </a:p>
          <a:p>
            <a:r>
              <a:rPr lang="cs-CZ" dirty="0" smtClean="0"/>
              <a:t>VELIKOST BÝVÁ 1 500 m</a:t>
            </a:r>
            <a:r>
              <a:rPr lang="cs-CZ" dirty="0" smtClean="0">
                <a:latin typeface="Arial"/>
                <a:cs typeface="Arial"/>
              </a:rPr>
              <a:t>²</a:t>
            </a:r>
          </a:p>
          <a:p>
            <a:r>
              <a:rPr lang="cs-CZ" dirty="0" smtClean="0">
                <a:latin typeface="Arial"/>
                <a:cs typeface="Arial"/>
              </a:rPr>
              <a:t>UMÍSTĚNÍ V REGIONÁLNÍCH NÁKUPNÍCH STŘEDISCÍCH</a:t>
            </a:r>
          </a:p>
          <a:p>
            <a:r>
              <a:rPr lang="cs-CZ" dirty="0" smtClean="0">
                <a:latin typeface="Arial"/>
                <a:cs typeface="Arial"/>
              </a:rPr>
              <a:t>SORTIMENT BÝVÁ HLUBOKÝ S OMEZENOU ŠÍŘÍ</a:t>
            </a:r>
          </a:p>
          <a:p>
            <a:r>
              <a:rPr lang="cs-CZ" dirty="0" smtClean="0">
                <a:latin typeface="Arial"/>
                <a:cs typeface="Arial"/>
              </a:rPr>
              <a:t>CENY ZBOŽÍ BÝVAJÍ STŘEDNÍ A VYŠŠÍ</a:t>
            </a:r>
          </a:p>
          <a:p>
            <a:r>
              <a:rPr lang="cs-CZ" dirty="0" smtClean="0">
                <a:latin typeface="Arial"/>
                <a:cs typeface="Arial"/>
              </a:rPr>
              <a:t>SPECIALIZOVANÉ OBCHODNÍ DOMY – Dům sportu, Dům módy, Dům potravin …..</a:t>
            </a:r>
          </a:p>
          <a:p>
            <a:pPr marL="0" indent="0">
              <a:buNone/>
            </a:pPr>
            <a:r>
              <a:rPr lang="cs-CZ" b="1" i="1" u="sng" dirty="0" smtClean="0">
                <a:solidFill>
                  <a:srgbClr val="C00000"/>
                </a:solidFill>
                <a:latin typeface="Arial"/>
                <a:cs typeface="Arial"/>
              </a:rPr>
              <a:t>UVEĎTE DALŠÍ SPECIALIZOVANÉ OBCHODNÍ DOMY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129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>
                <a:solidFill>
                  <a:srgbClr val="C00000"/>
                </a:solidFill>
              </a:rPr>
              <a:t>SPECIALIZOVANÉ OBCHODNÍ DOMY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844824"/>
            <a:ext cx="8892480" cy="4629128"/>
          </a:xfrm>
        </p:spPr>
        <p:txBody>
          <a:bodyPr>
            <a:normAutofit/>
          </a:bodyPr>
          <a:lstStyle/>
          <a:p>
            <a:pPr marL="0" lvl="0" indent="0">
              <a:buClr>
                <a:srgbClr val="FE8637"/>
              </a:buClr>
              <a:buNone/>
            </a:pPr>
            <a:r>
              <a:rPr lang="cs-CZ" b="1" i="1" u="sng" dirty="0">
                <a:solidFill>
                  <a:prstClr val="black"/>
                </a:solidFill>
                <a:latin typeface="Arial"/>
                <a:cs typeface="Arial"/>
              </a:rPr>
              <a:t>FORMA PRODEJE ZAHRNUJE :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dirty="0">
                <a:solidFill>
                  <a:prstClr val="black"/>
                </a:solidFill>
                <a:latin typeface="Arial"/>
                <a:cs typeface="Arial"/>
              </a:rPr>
              <a:t>  PULTOVÝ PRODEJ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dirty="0">
                <a:solidFill>
                  <a:prstClr val="black"/>
                </a:solidFill>
                <a:latin typeface="Arial"/>
                <a:cs typeface="Arial"/>
              </a:rPr>
              <a:t>  SAMOOBSLUHU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dirty="0">
                <a:solidFill>
                  <a:prstClr val="black"/>
                </a:solidFill>
                <a:latin typeface="Arial"/>
                <a:cs typeface="Arial"/>
              </a:rPr>
              <a:t>  VOLNÝ </a:t>
            </a:r>
            <a:r>
              <a:rPr lang="cs-CZ" dirty="0" smtClean="0">
                <a:solidFill>
                  <a:prstClr val="black"/>
                </a:solidFill>
                <a:latin typeface="Arial"/>
                <a:cs typeface="Arial"/>
              </a:rPr>
              <a:t>VÝBĚR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endParaRPr lang="cs-CZ" b="1" i="1" u="sng" dirty="0">
              <a:solidFill>
                <a:prstClr val="black"/>
              </a:solidFill>
              <a:latin typeface="Arial"/>
              <a:cs typeface="Arial"/>
            </a:endParaRPr>
          </a:p>
          <a:p>
            <a:pPr marL="0" lvl="0" indent="0">
              <a:buClr>
                <a:srgbClr val="FE8637"/>
              </a:buClr>
              <a:buNone/>
            </a:pPr>
            <a:r>
              <a:rPr lang="cs-CZ" b="1" i="1" u="sng" dirty="0" smtClean="0">
                <a:solidFill>
                  <a:prstClr val="black"/>
                </a:solidFill>
                <a:latin typeface="Arial"/>
                <a:cs typeface="Arial"/>
              </a:rPr>
              <a:t>VÝHODY: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    NÁKUP </a:t>
            </a:r>
            <a:r>
              <a:rPr lang="cs-CZ" dirty="0">
                <a:solidFill>
                  <a:prstClr val="black"/>
                </a:solidFill>
              </a:rPr>
              <a:t>POD JEDNOU ŠTŘECHOU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    ŠIROKÁ NABÍDKA </a:t>
            </a:r>
            <a:r>
              <a:rPr lang="cs-CZ" dirty="0" smtClean="0">
                <a:solidFill>
                  <a:prstClr val="black"/>
                </a:solidFill>
              </a:rPr>
              <a:t>SORTIMENTNÍ SKUPINA ZBOŽÍ</a:t>
            </a:r>
            <a:endParaRPr lang="cs-CZ" dirty="0">
              <a:solidFill>
                <a:prstClr val="black"/>
              </a:solidFill>
            </a:endParaRP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    </a:t>
            </a:r>
            <a:r>
              <a:rPr lang="cs-CZ" dirty="0" smtClean="0">
                <a:solidFill>
                  <a:prstClr val="black"/>
                </a:solidFill>
              </a:rPr>
              <a:t>KVALIFIKOVANÁ, VYSOCE ODBORNÁ </a:t>
            </a:r>
            <a:r>
              <a:rPr lang="cs-CZ" dirty="0">
                <a:solidFill>
                  <a:prstClr val="black"/>
                </a:solidFill>
              </a:rPr>
              <a:t>OBSLUHA 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    ŠIROKÝ SOUBOR SLUŽEB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endParaRPr lang="cs-CZ" b="1" i="1" u="sng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2682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OPAKOVÁNÍ: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8003232" cy="4413104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POPIŠTE OBCHODNÍ DŮM V NAŠEM MĚSTĚ.</a:t>
            </a:r>
          </a:p>
          <a:p>
            <a:pPr marL="457200" indent="-457200">
              <a:buFont typeface="+mj-lt"/>
              <a:buAutoNum type="arabicPeriod"/>
            </a:pPr>
            <a:endParaRPr lang="cs-CZ" sz="1400" dirty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JSOU VÝHODY NÁKUPU  PRO ZÁKAZNÍKA V OBCHODNÍM DOMĚ  A VE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SPECILAIZOVANÉM OBCHODNÍM DOMĚ</a:t>
            </a:r>
          </a:p>
          <a:p>
            <a:pPr marL="457200" indent="-457200">
              <a:buFont typeface="+mj-lt"/>
              <a:buAutoNum type="arabicPeriod" startAt="3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400" dirty="0" smtClean="0"/>
              <a:t> </a:t>
            </a:r>
          </a:p>
          <a:p>
            <a:pPr marL="457200" indent="-457200">
              <a:buFont typeface="+mj-lt"/>
              <a:buAutoNum type="arabicPeriod"/>
            </a:pPr>
            <a:endParaRPr lang="cs-CZ" sz="1400" dirty="0" smtClean="0"/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116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zdroje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342900" lvl="0" indent="-342900">
              <a:buClr>
                <a:srgbClr val="FE8637"/>
              </a:buClr>
              <a:buFont typeface="Wingdings 2"/>
              <a:buChar char=""/>
              <a:tabLst>
                <a:tab pos="457200" algn="l"/>
              </a:tabLst>
            </a:pPr>
            <a:r>
              <a:rPr lang="cs-CZ" sz="1600" dirty="0">
                <a:solidFill>
                  <a:srgbClr val="000000"/>
                </a:solidFill>
                <a:latin typeface="Georgia"/>
              </a:rPr>
              <a:t>Mojmír Novotný, OBCHODNÍ PROVOZ pro střední odborné učiliště, vydalo roku 2003, nakladatelství učebnic Fortuna, ISBN 80-7168-845-2</a:t>
            </a:r>
            <a:endParaRPr lang="cs-CZ" sz="1600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officeimg.vo.msecnd.net/en-us/images/MH900030029.jpg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http://poradanivystav.cz/sites/default/files/obrazky/fotkyzvystavy/img_2006_.</a:t>
            </a:r>
            <a:r>
              <a:rPr lang="cs-CZ" sz="1600" dirty="0" smtClean="0">
                <a:hlinkClick r:id="rId3"/>
              </a:rPr>
              <a:t>jpg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506782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60</TotalTime>
  <Words>307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Střední průmyslová škola a Střední odborná škola gastronomie a služeb, Most,  příspěvková organizace </vt:lpstr>
      <vt:lpstr>TYPY   PRODEJEN</vt:lpstr>
      <vt:lpstr>OBCHODNÍ DOMY</vt:lpstr>
      <vt:lpstr>OBCHODNÍ DOMY</vt:lpstr>
      <vt:lpstr>SPECIALIZOVANÉ OBCHODNÍ DOMY</vt:lpstr>
      <vt:lpstr>SPECIALIZOVANÉ OBCHODNÍ DOMY</vt:lpstr>
      <vt:lpstr>OPAKOVÁNÍ: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 příspěvková organizace </dc:title>
  <dc:creator>Pepe</dc:creator>
  <cp:lastModifiedBy>Pepe</cp:lastModifiedBy>
  <cp:revision>10</cp:revision>
  <dcterms:created xsi:type="dcterms:W3CDTF">2013-10-29T15:35:06Z</dcterms:created>
  <dcterms:modified xsi:type="dcterms:W3CDTF">2013-10-29T23:53:15Z</dcterms:modified>
</cp:coreProperties>
</file>