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7" r:id="rId2"/>
    <p:sldId id="256" r:id="rId3"/>
    <p:sldId id="258" r:id="rId4"/>
    <p:sldId id="262" r:id="rId5"/>
    <p:sldId id="260" r:id="rId6"/>
    <p:sldId id="263" r:id="rId7"/>
    <p:sldId id="261" r:id="rId8"/>
    <p:sldId id="259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75" d="100"/>
          <a:sy n="75" d="100"/>
        </p:scale>
        <p:origin x="-1014" y="-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286000" y="3124200"/>
            <a:ext cx="6172200" cy="1894362"/>
          </a:xfrm>
        </p:spPr>
        <p:txBody>
          <a:bodyPr/>
          <a:lstStyle>
            <a:lvl1pPr>
              <a:defRPr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286000" y="5003322"/>
            <a:ext cx="6172200" cy="1371600"/>
          </a:xfrm>
        </p:spPr>
        <p:txBody>
          <a:bodyPr/>
          <a:lstStyle>
            <a:lvl1pPr marL="0" indent="0" algn="l">
              <a:buNone/>
              <a:defRPr sz="1800" b="1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4621" y="1174097"/>
            <a:ext cx="2286000" cy="381000"/>
          </a:xfrm>
        </p:spPr>
        <p:txBody>
          <a:bodyPr/>
          <a:lstStyle/>
          <a:p>
            <a:fld id="{B8B8C6FB-6233-4DDA-BDF0-CC66339ED746}" type="datetimeFigureOut">
              <a:rPr lang="cs-CZ" smtClean="0"/>
              <a:t>30.10.2013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269" y="4181669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10" name="Obdélník 9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bdélník 13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Přímá spojnice 17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0" name="Přímá spojnice 19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2" name="Přímá spojnice 21"/>
          <p:cNvSpPr>
            <a:spLocks noChangeShapeType="1"/>
          </p:cNvSpPr>
          <p:nvPr/>
        </p:nvSpPr>
        <p:spPr bwMode="auto">
          <a:xfrm>
            <a:off x="9113856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7" name="Obdélník 26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ál 20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ál 22"/>
          <p:cNvSpPr/>
          <p:nvPr/>
        </p:nvSpPr>
        <p:spPr bwMode="auto">
          <a:xfrm>
            <a:off x="1309632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4" name="Ovál 23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Ovál 25"/>
          <p:cNvSpPr/>
          <p:nvPr/>
        </p:nvSpPr>
        <p:spPr bwMode="auto">
          <a:xfrm>
            <a:off x="1664208" y="5788152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5" name="Ovál 24"/>
          <p:cNvSpPr/>
          <p:nvPr/>
        </p:nvSpPr>
        <p:spPr>
          <a:xfrm>
            <a:off x="1905000" y="4495800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 bwMode="auto">
          <a:xfrm>
            <a:off x="1325544" y="4928702"/>
            <a:ext cx="609600" cy="517524"/>
          </a:xfrm>
        </p:spPr>
        <p:txBody>
          <a:bodyPr/>
          <a:lstStyle/>
          <a:p>
            <a:fld id="{009EF43F-DBED-46E8-81D9-512EA8C6CED2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75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B8B8C6FB-6233-4DDA-BDF0-CC66339ED746}" type="datetimeFigureOut">
              <a:rPr lang="cs-CZ" smtClean="0"/>
              <a:t>30.10.2013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009EF43F-DBED-46E8-81D9-512EA8C6CED2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0" y="2895600"/>
            <a:ext cx="6172200" cy="2053590"/>
          </a:xfrm>
        </p:spPr>
        <p:txBody>
          <a:bodyPr/>
          <a:lstStyle>
            <a:lvl1pPr algn="l">
              <a:buNone/>
              <a:defRPr sz="3000" b="1" cap="sm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286000" y="5010150"/>
            <a:ext cx="6172200" cy="1371600"/>
          </a:xfrm>
        </p:spPr>
        <p:txBody>
          <a:bodyPr anchor="t"/>
          <a:lstStyle>
            <a:lvl1pPr marL="0" indent="0">
              <a:buNone/>
              <a:defRPr sz="1800" b="1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3256" y="1170432"/>
            <a:ext cx="2286000" cy="381000"/>
          </a:xfrm>
        </p:spPr>
        <p:txBody>
          <a:bodyPr/>
          <a:lstStyle/>
          <a:p>
            <a:fld id="{B8B8C6FB-6233-4DDA-BDF0-CC66339ED746}" type="datetimeFigureOut">
              <a:rPr lang="cs-CZ" smtClean="0"/>
              <a:t>30.10.2013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456" y="4178808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9" name="Obdélník 8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Přímá spojnice 13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7" name="Přímá spojnice 16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Obdélník 17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9" name="Ovál 18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0" name="Ovál 19"/>
          <p:cNvSpPr/>
          <p:nvPr/>
        </p:nvSpPr>
        <p:spPr bwMode="auto">
          <a:xfrm>
            <a:off x="1324704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ál 20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Ovál 21"/>
          <p:cNvSpPr/>
          <p:nvPr/>
        </p:nvSpPr>
        <p:spPr bwMode="auto">
          <a:xfrm>
            <a:off x="1664208" y="5791200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ál 22"/>
          <p:cNvSpPr/>
          <p:nvPr/>
        </p:nvSpPr>
        <p:spPr bwMode="auto">
          <a:xfrm>
            <a:off x="1879040" y="4479888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Přímá spojnice 25"/>
          <p:cNvSpPr>
            <a:spLocks noChangeShapeType="1"/>
          </p:cNvSpPr>
          <p:nvPr/>
        </p:nvSpPr>
        <p:spPr bwMode="auto">
          <a:xfrm>
            <a:off x="9097944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 bwMode="auto">
          <a:xfrm>
            <a:off x="1340616" y="4928702"/>
            <a:ext cx="609600" cy="517524"/>
          </a:xfrm>
        </p:spPr>
        <p:txBody>
          <a:bodyPr/>
          <a:lstStyle/>
          <a:p>
            <a:fld id="{009EF43F-DBED-46E8-81D9-512EA8C6CED2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B8C6FB-6233-4DDA-BDF0-CC66339ED746}" type="datetimeFigureOut">
              <a:rPr lang="cs-CZ" smtClean="0"/>
              <a:t>30.10.2013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09EF43F-DBED-46E8-81D9-512EA8C6CED2}" type="slidenum">
              <a:rPr lang="cs-CZ" smtClean="0"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270248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7543800" cy="1143000"/>
          </a:xfrm>
        </p:spPr>
        <p:txBody>
          <a:bodyPr anchor="b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B8C6FB-6233-4DDA-BDF0-CC66339ED746}" type="datetimeFigureOut">
              <a:rPr lang="cs-CZ" smtClean="0"/>
              <a:t>30.10.2013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09EF43F-DBED-46E8-81D9-512EA8C6CED2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371975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sz="quarter" idx="1"/>
          </p:nvPr>
        </p:nvSpPr>
        <p:spPr>
          <a:xfrm>
            <a:off x="4572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text 13"/>
          <p:cNvSpPr>
            <a:spLocks noGrp="1"/>
          </p:cNvSpPr>
          <p:nvPr>
            <p:ph type="body" sz="quarter" idx="3"/>
          </p:nvPr>
        </p:nvSpPr>
        <p:spPr>
          <a:xfrm>
            <a:off x="43434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B8B8C6FB-6233-4DDA-BDF0-CC66339ED746}" type="datetimeFigureOut">
              <a:rPr lang="cs-CZ" smtClean="0"/>
              <a:t>30.10.2013</a:t>
            </a:fld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009EF43F-DBED-46E8-81D9-512EA8C6CED2}" type="slidenum">
              <a:rPr lang="cs-CZ" smtClean="0"/>
              <a:t>‹#›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B8C6FB-6233-4DDA-BDF0-CC66339ED746}" type="datetimeFigureOut">
              <a:rPr lang="cs-CZ" smtClean="0"/>
              <a:t>30.10.2013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09EF43F-DBED-46E8-81D9-512EA8C6CED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71850" y="3200400"/>
            <a:ext cx="6309360" cy="457200"/>
          </a:xfrm>
        </p:spPr>
        <p:txBody>
          <a:bodyPr anchor="b"/>
          <a:lstStyle>
            <a:lvl1pPr algn="l">
              <a:buNone/>
              <a:defRPr sz="2000" b="1" cap="sm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12280" y="274320"/>
            <a:ext cx="1527048" cy="4983480"/>
          </a:xfrm>
        </p:spPr>
        <p:txBody>
          <a:bodyPr/>
          <a:lstStyle>
            <a:lvl1pPr marL="0" indent="0">
              <a:spcBef>
                <a:spcPts val="400"/>
              </a:spcBef>
              <a:spcAft>
                <a:spcPts val="1000"/>
              </a:spcAft>
              <a:buNone/>
              <a:defRPr sz="12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Ovál 13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8" name="Zástupný symbol pro obsah 17"/>
          <p:cNvSpPr>
            <a:spLocks noGrp="1"/>
          </p:cNvSpPr>
          <p:nvPr>
            <p:ph sz="quarter" idx="1"/>
          </p:nvPr>
        </p:nvSpPr>
        <p:spPr>
          <a:xfrm>
            <a:off x="304800" y="274320"/>
            <a:ext cx="5638800" cy="6327648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B8B8C6FB-6233-4DDA-BDF0-CC66339ED746}" type="datetimeFigureOut">
              <a:rPr lang="cs-CZ" smtClean="0"/>
              <a:t>30.10.2013</a:t>
            </a:fld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009EF43F-DBED-46E8-81D9-512EA8C6CED2}" type="slidenum">
              <a:rPr lang="cs-CZ" smtClean="0"/>
              <a:t>‹#›</a:t>
            </a:fld>
            <a:endParaRPr lang="cs-CZ"/>
          </a:p>
        </p:txBody>
      </p:sp>
      <p:sp>
        <p:nvSpPr>
          <p:cNvPr id="23" name="Zástupný symbol pro zápatí 22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3" name="Ovál 12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50133" y="3200400"/>
            <a:ext cx="6309360" cy="457200"/>
          </a:xfrm>
        </p:spPr>
        <p:txBody>
          <a:bodyPr anchor="b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0" y="0"/>
            <a:ext cx="6172200" cy="6858000"/>
          </a:xfrm>
          <a:solidFill>
            <a:schemeClr val="bg2"/>
          </a:solidFill>
          <a:ln w="1270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/>
          <a:lstStyle>
            <a:lvl1pPr marL="0" indent="0">
              <a:buNone/>
              <a:defRPr sz="3200"/>
            </a:lvl1pPr>
          </a:lstStyle>
          <a:p>
            <a:pPr algn="ctr" eaLnBrk="1" latinLnBrk="0" hangingPunct="1">
              <a:buFontTx/>
              <a:buNone/>
            </a:pPr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765798" y="264795"/>
            <a:ext cx="1524000" cy="4956048"/>
          </a:xfrm>
        </p:spPr>
        <p:txBody>
          <a:bodyPr rot="0" spcFirstLastPara="0" vertOverflow="overflow" horzOverflow="overflow" vert="horz" wrap="square" lIns="91440" tIns="45720" rIns="91440" bIns="45720" numCol="1" spcCol="274320" rtlCol="0" fromWordArt="0" anchor="t" anchorCtr="0" forceAA="0" compatLnSpc="1">
            <a:normAutofit/>
          </a:bodyPr>
          <a:lstStyle>
            <a:lvl1pPr marL="0" indent="0">
              <a:spcBef>
                <a:spcPts val="100"/>
              </a:spcBef>
              <a:spcAft>
                <a:spcPts val="400"/>
              </a:spcAft>
              <a:buFontTx/>
              <a:buNone/>
              <a:defRPr sz="12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9" name="Přímá spojnice 18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0" name="Přímá spojnice 19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7" name="Zástupný symbol pro datum 1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B8B8C6FB-6233-4DDA-BDF0-CC66339ED746}" type="datetimeFigureOut">
              <a:rPr lang="cs-CZ" smtClean="0"/>
              <a:t>30.10.2013</a:t>
            </a:fld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009EF43F-DBED-46E8-81D9-512EA8C6CED2}" type="slidenum">
              <a:rPr lang="cs-CZ" smtClean="0"/>
              <a:t>‹#›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B8C6FB-6233-4DDA-BDF0-CC66339ED746}" type="datetimeFigureOut">
              <a:rPr lang="cs-CZ" smtClean="0"/>
              <a:t>30.10.2013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09EF43F-DBED-46E8-81D9-512EA8C6CED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6764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B8C6FB-6233-4DDA-BDF0-CC66339ED746}" type="datetimeFigureOut">
              <a:rPr lang="cs-CZ" smtClean="0"/>
              <a:t>30.10.2013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09EF43F-DBED-46E8-81D9-512EA8C6CED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87375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 rot="5400000">
            <a:off x="7589520" y="1081851"/>
            <a:ext cx="201168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B8B8C6FB-6233-4DDA-BDF0-CC66339ED746}" type="datetimeFigureOut">
              <a:rPr lang="cs-CZ" smtClean="0"/>
              <a:t>30.10.2013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 rot="5400000">
            <a:off x="6990186" y="3737240"/>
            <a:ext cx="3200400" cy="365760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76200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vál 11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29016" y="5734050"/>
            <a:ext cx="609600" cy="521208"/>
          </a:xfrm>
          <a:prstGeom prst="rect">
            <a:avLst/>
          </a:prstGeom>
        </p:spPr>
        <p:txBody>
          <a:bodyPr vert="horz" anchor="ctr"/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009EF43F-DBED-46E8-81D9-512EA8C6CED2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000" b="0" kern="1200" cap="small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1"/>
        </a:buClr>
        <a:buSzPct val="70000"/>
        <a:buFont typeface="Wingdings"/>
        <a:buChar char="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182880" algn="l" rtl="0" eaLnBrk="1" latinLnBrk="0" hangingPunct="1">
        <a:spcBef>
          <a:spcPct val="20000"/>
        </a:spcBef>
        <a:buClr>
          <a:schemeClr val="accent2">
            <a:tint val="60000"/>
          </a:schemeClr>
        </a:buClr>
        <a:buSzPct val="68000"/>
        <a:buFont typeface="Wingdings 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rtl="0" eaLnBrk="1" latinLnBrk="0" hangingPunct="1">
        <a:spcBef>
          <a:spcPct val="20000"/>
        </a:spcBef>
        <a:buClr>
          <a:schemeClr val="accent1"/>
        </a:buClr>
        <a:buChar char="•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2"/>
        </a:buClr>
        <a:buChar char="•"/>
        <a:defRPr kumimoji="0" sz="1400" kern="1200" cap="small" baseline="0">
          <a:solidFill>
            <a:schemeClr val="tx2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Char char="•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3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://officeimg.vo.msecnd.net/en-us/images/MH900324736.jpg" TargetMode="External"/><Relationship Id="rId2" Type="http://schemas.openxmlformats.org/officeDocument/2006/relationships/hyperlink" Target="http://officeimg.vo.msecnd.net/en-us/images/MH900324740.jpg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907704" y="300470"/>
            <a:ext cx="6377136" cy="1570186"/>
          </a:xfrm>
        </p:spPr>
        <p:txBody>
          <a:bodyPr>
            <a:normAutofit/>
          </a:bodyPr>
          <a:lstStyle/>
          <a:p>
            <a:r>
              <a:rPr lang="cs-CZ" sz="1600" b="1" dirty="0">
                <a:solidFill>
                  <a:srgbClr val="575F6D"/>
                </a:solidFill>
              </a:rPr>
              <a:t>Střední průmyslová škola</a:t>
            </a:r>
            <a:br>
              <a:rPr lang="cs-CZ" sz="1600" b="1" dirty="0">
                <a:solidFill>
                  <a:srgbClr val="575F6D"/>
                </a:solidFill>
              </a:rPr>
            </a:br>
            <a:r>
              <a:rPr lang="cs-CZ" sz="1600" b="1" dirty="0">
                <a:solidFill>
                  <a:srgbClr val="575F6D"/>
                </a:solidFill>
              </a:rPr>
              <a:t>a Střední odborná škola gastronomie a služeb, Most, </a:t>
            </a:r>
            <a:br>
              <a:rPr lang="cs-CZ" sz="1600" b="1" dirty="0">
                <a:solidFill>
                  <a:srgbClr val="575F6D"/>
                </a:solidFill>
              </a:rPr>
            </a:br>
            <a:r>
              <a:rPr lang="cs-CZ" sz="1600" b="1" dirty="0">
                <a:solidFill>
                  <a:srgbClr val="575F6D"/>
                </a:solidFill>
              </a:rPr>
              <a:t>příspěvková organizace</a:t>
            </a:r>
            <a:r>
              <a:rPr lang="cs-CZ" sz="1600" cap="none" dirty="0">
                <a:solidFill>
                  <a:prstClr val="black">
                    <a:tint val="75000"/>
                  </a:prstClr>
                </a:solidFill>
                <a:latin typeface="Calibri"/>
              </a:rPr>
              <a:t/>
            </a:r>
            <a:br>
              <a:rPr lang="cs-CZ" sz="1600" cap="none" dirty="0">
                <a:solidFill>
                  <a:prstClr val="black">
                    <a:tint val="75000"/>
                  </a:prstClr>
                </a:solidFill>
                <a:latin typeface="Calibri"/>
              </a:rPr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marL="0" lvl="0" indent="0" algn="ctr">
              <a:spcBef>
                <a:spcPct val="20000"/>
              </a:spcBef>
              <a:buClr>
                <a:srgbClr val="D16349"/>
              </a:buClr>
              <a:buSzPct val="85000"/>
              <a:buNone/>
            </a:pPr>
            <a:r>
              <a:rPr lang="cs-CZ" sz="3600" dirty="0">
                <a:solidFill>
                  <a:prstClr val="black"/>
                </a:solidFill>
                <a:latin typeface="Calibri"/>
              </a:rPr>
              <a:t>DIGITÁLNÍ UČEBNÍ MATERIÁL</a:t>
            </a:r>
          </a:p>
          <a:p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404664"/>
            <a:ext cx="933450" cy="8842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graphicFrame>
        <p:nvGraphicFramePr>
          <p:cNvPr id="5" name="Group 78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857799631"/>
              </p:ext>
            </p:extLst>
          </p:nvPr>
        </p:nvGraphicFramePr>
        <p:xfrm>
          <a:off x="611560" y="2392823"/>
          <a:ext cx="8064896" cy="3379390"/>
        </p:xfrm>
        <a:graphic>
          <a:graphicData uri="http://schemas.openxmlformats.org/drawingml/2006/table">
            <a:tbl>
              <a:tblPr/>
              <a:tblGrid>
                <a:gridCol w="2179372"/>
                <a:gridCol w="5885524"/>
              </a:tblGrid>
              <a:tr h="0">
                <a:tc>
                  <a:txBody>
                    <a:bodyPr/>
                    <a:lstStyle>
                      <a:lvl1pPr marL="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Georgia"/>
                        </a:defRPr>
                      </a:lvl1pPr>
                      <a:lvl2pPr marL="4572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Georgia"/>
                        </a:defRPr>
                      </a:lvl2pPr>
                      <a:lvl3pPr marL="9144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Georgia"/>
                        </a:defRPr>
                      </a:lvl3pPr>
                      <a:lvl4pPr marL="13716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Georgia"/>
                        </a:defRPr>
                      </a:lvl4pPr>
                      <a:lvl5pPr marL="18288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Georgia"/>
                        </a:defRPr>
                      </a:lvl5pPr>
                      <a:lvl6pPr marL="22860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Georgia"/>
                        </a:defRPr>
                      </a:lvl6pPr>
                      <a:lvl7pPr marL="27432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Georgia"/>
                        </a:defRPr>
                      </a:lvl7pPr>
                      <a:lvl8pPr marL="32004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Georgia"/>
                        </a:defRPr>
                      </a:lvl8pPr>
                      <a:lvl9pPr marL="36576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Georgia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Číslo projektu</a:t>
                      </a:r>
                    </a:p>
                  </a:txBody>
                  <a:tcPr marL="91433" marR="91433" marT="45727" marB="45727" horzOverflow="overflow">
                    <a:lnL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marL="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Georgia"/>
                        </a:defRPr>
                      </a:lvl1pPr>
                      <a:lvl2pPr marL="4572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Georgia"/>
                        </a:defRPr>
                      </a:lvl2pPr>
                      <a:lvl3pPr marL="9144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Georgia"/>
                        </a:defRPr>
                      </a:lvl3pPr>
                      <a:lvl4pPr marL="13716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Georgia"/>
                        </a:defRPr>
                      </a:lvl4pPr>
                      <a:lvl5pPr marL="18288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Georgia"/>
                        </a:defRPr>
                      </a:lvl5pPr>
                      <a:lvl6pPr marL="22860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Georgia"/>
                        </a:defRPr>
                      </a:lvl6pPr>
                      <a:lvl7pPr marL="27432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Georgia"/>
                        </a:defRPr>
                      </a:lvl7pPr>
                      <a:lvl8pPr marL="32004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Georgia"/>
                        </a:defRPr>
                      </a:lvl8pPr>
                      <a:lvl9pPr marL="36576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Georgia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lang="cs-CZ" sz="1400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CZ.1.07/1.5.00/34.0124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entury Gothic" pitchFamily="34" charset="0"/>
                      </a:endParaRPr>
                    </a:p>
                  </a:txBody>
                  <a:tcPr marL="91433" marR="91433" marT="45727" marB="45727" horzOverflow="overflow">
                    <a:lnL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52013">
                <a:tc>
                  <a:txBody>
                    <a:bodyPr/>
                    <a:lstStyle>
                      <a:lvl1pPr marL="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Georgia"/>
                        </a:defRPr>
                      </a:lvl1pPr>
                      <a:lvl2pPr marL="4572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Georgia"/>
                        </a:defRPr>
                      </a:lvl2pPr>
                      <a:lvl3pPr marL="9144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Georgia"/>
                        </a:defRPr>
                      </a:lvl3pPr>
                      <a:lvl4pPr marL="13716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Georgia"/>
                        </a:defRPr>
                      </a:lvl4pPr>
                      <a:lvl5pPr marL="18288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Georgia"/>
                        </a:defRPr>
                      </a:lvl5pPr>
                      <a:lvl6pPr marL="22860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Georgia"/>
                        </a:defRPr>
                      </a:lvl6pPr>
                      <a:lvl7pPr marL="27432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Georgia"/>
                        </a:defRPr>
                      </a:lvl7pPr>
                      <a:lvl8pPr marL="32004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Georgia"/>
                        </a:defRPr>
                      </a:lvl8pPr>
                      <a:lvl9pPr marL="36576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Georgia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Název projektu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DUM</a:t>
                      </a:r>
                    </a:p>
                  </a:txBody>
                  <a:tcPr marL="91433" marR="91433" marT="45727" marB="45727" horzOverflow="overflow">
                    <a:lnL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marL="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Georgia"/>
                        </a:defRPr>
                      </a:lvl1pPr>
                      <a:lvl2pPr marL="4572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Georgia"/>
                        </a:defRPr>
                      </a:lvl2pPr>
                      <a:lvl3pPr marL="9144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Georgia"/>
                        </a:defRPr>
                      </a:lvl3pPr>
                      <a:lvl4pPr marL="13716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Georgia"/>
                        </a:defRPr>
                      </a:lvl4pPr>
                      <a:lvl5pPr marL="18288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Georgia"/>
                        </a:defRPr>
                      </a:lvl5pPr>
                      <a:lvl6pPr marL="22860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Georgia"/>
                        </a:defRPr>
                      </a:lvl6pPr>
                      <a:lvl7pPr marL="27432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Georgia"/>
                        </a:defRPr>
                      </a:lvl7pPr>
                      <a:lvl8pPr marL="32004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Georgia"/>
                        </a:defRPr>
                      </a:lvl8pPr>
                      <a:lvl9pPr marL="36576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Georgia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lang="cs-CZ" sz="1200" dirty="0" smtClean="0"/>
                        <a:t>Škola budoucnosti s využitím IT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lang="cs-CZ" sz="1200" dirty="0" smtClean="0"/>
                        <a:t>VY_12</a:t>
                      </a:r>
                      <a:r>
                        <a:rPr lang="cs-CZ" sz="1200" baseline="0" dirty="0" smtClean="0"/>
                        <a:t> </a:t>
                      </a:r>
                      <a:r>
                        <a:rPr lang="cs-CZ" sz="1200" dirty="0" smtClean="0"/>
                        <a:t>_INOVACE_OV28</a:t>
                      </a:r>
                    </a:p>
                  </a:txBody>
                  <a:tcPr marL="91433" marR="91433" marT="45727" marB="45727" horzOverflow="overflow">
                    <a:lnL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95567">
                <a:tc>
                  <a:txBody>
                    <a:bodyPr/>
                    <a:lstStyle>
                      <a:lvl1pPr marL="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Georgia"/>
                        </a:defRPr>
                      </a:lvl1pPr>
                      <a:lvl2pPr marL="4572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Georgia"/>
                        </a:defRPr>
                      </a:lvl2pPr>
                      <a:lvl3pPr marL="9144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Georgia"/>
                        </a:defRPr>
                      </a:lvl3pPr>
                      <a:lvl4pPr marL="13716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Georgia"/>
                        </a:defRPr>
                      </a:lvl4pPr>
                      <a:lvl5pPr marL="18288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Georgia"/>
                        </a:defRPr>
                      </a:lvl5pPr>
                      <a:lvl6pPr marL="22860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Georgia"/>
                        </a:defRPr>
                      </a:lvl6pPr>
                      <a:lvl7pPr marL="27432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Georgia"/>
                        </a:defRPr>
                      </a:lvl7pPr>
                      <a:lvl8pPr marL="32004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Georgia"/>
                        </a:defRPr>
                      </a:lvl8pPr>
                      <a:lvl9pPr marL="36576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Georgia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Název školy</a:t>
                      </a:r>
                    </a:p>
                  </a:txBody>
                  <a:tcPr marL="91433" marR="91433" marT="45727" marB="45727" horzOverflow="overflow">
                    <a:lnL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marL="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Georgia"/>
                        </a:defRPr>
                      </a:lvl1pPr>
                      <a:lvl2pPr marL="4572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Georgia"/>
                        </a:defRPr>
                      </a:lvl2pPr>
                      <a:lvl3pPr marL="9144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Georgia"/>
                        </a:defRPr>
                      </a:lvl3pPr>
                      <a:lvl4pPr marL="13716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Georgia"/>
                        </a:defRPr>
                      </a:lvl4pPr>
                      <a:lvl5pPr marL="18288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Georgia"/>
                        </a:defRPr>
                      </a:lvl5pPr>
                      <a:lvl6pPr marL="22860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Georgia"/>
                        </a:defRPr>
                      </a:lvl6pPr>
                      <a:lvl7pPr marL="27432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Georgia"/>
                        </a:defRPr>
                      </a:lvl7pPr>
                      <a:lvl8pPr marL="32004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Georgia"/>
                        </a:defRPr>
                      </a:lvl8pPr>
                      <a:lvl9pPr marL="36576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Georgia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SPŠ a SOŠGS Most</a:t>
                      </a:r>
                    </a:p>
                  </a:txBody>
                  <a:tcPr marL="91433" marR="91433" marT="45727" marB="45727" horzOverflow="overflow">
                    <a:lnL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95567">
                <a:tc>
                  <a:txBody>
                    <a:bodyPr/>
                    <a:lstStyle>
                      <a:lvl1pPr marL="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Georgia"/>
                        </a:defRPr>
                      </a:lvl1pPr>
                      <a:lvl2pPr marL="4572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Georgia"/>
                        </a:defRPr>
                      </a:lvl2pPr>
                      <a:lvl3pPr marL="9144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Georgia"/>
                        </a:defRPr>
                      </a:lvl3pPr>
                      <a:lvl4pPr marL="13716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Georgia"/>
                        </a:defRPr>
                      </a:lvl4pPr>
                      <a:lvl5pPr marL="18288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Georgia"/>
                        </a:defRPr>
                      </a:lvl5pPr>
                      <a:lvl6pPr marL="22860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Georgia"/>
                        </a:defRPr>
                      </a:lvl6pPr>
                      <a:lvl7pPr marL="27432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Georgia"/>
                        </a:defRPr>
                      </a:lvl7pPr>
                      <a:lvl8pPr marL="32004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Georgia"/>
                        </a:defRPr>
                      </a:lvl8pPr>
                      <a:lvl9pPr marL="36576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Georgia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Předmět </a:t>
                      </a:r>
                    </a:p>
                  </a:txBody>
                  <a:tcPr marL="91433" marR="91433" marT="45727" marB="45727" horzOverflow="overflow">
                    <a:lnL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marL="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Georgia"/>
                        </a:defRPr>
                      </a:lvl1pPr>
                      <a:lvl2pPr marL="4572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Georgia"/>
                        </a:defRPr>
                      </a:lvl2pPr>
                      <a:lvl3pPr marL="9144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Georgia"/>
                        </a:defRPr>
                      </a:lvl3pPr>
                      <a:lvl4pPr marL="13716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Georgia"/>
                        </a:defRPr>
                      </a:lvl4pPr>
                      <a:lvl5pPr marL="18288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Georgia"/>
                        </a:defRPr>
                      </a:lvl5pPr>
                      <a:lvl6pPr marL="22860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Georgia"/>
                        </a:defRPr>
                      </a:lvl6pPr>
                      <a:lvl7pPr marL="27432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Georgia"/>
                        </a:defRPr>
                      </a:lvl7pPr>
                      <a:lvl8pPr marL="32004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Georgia"/>
                        </a:defRPr>
                      </a:lvl8pPr>
                      <a:lvl9pPr marL="36576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Georgia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ODBORNÝ VÝCVIK</a:t>
                      </a:r>
                    </a:p>
                  </a:txBody>
                  <a:tcPr marL="91433" marR="91433" marT="45727" marB="45727" horzOverflow="overflow">
                    <a:lnL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95567">
                <a:tc>
                  <a:txBody>
                    <a:bodyPr/>
                    <a:lstStyle>
                      <a:lvl1pPr marL="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Georgia"/>
                        </a:defRPr>
                      </a:lvl1pPr>
                      <a:lvl2pPr marL="4572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Georgia"/>
                        </a:defRPr>
                      </a:lvl2pPr>
                      <a:lvl3pPr marL="9144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Georgia"/>
                        </a:defRPr>
                      </a:lvl3pPr>
                      <a:lvl4pPr marL="13716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Georgia"/>
                        </a:defRPr>
                      </a:lvl4pPr>
                      <a:lvl5pPr marL="18288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Georgia"/>
                        </a:defRPr>
                      </a:lvl5pPr>
                      <a:lvl6pPr marL="22860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Georgia"/>
                        </a:defRPr>
                      </a:lvl6pPr>
                      <a:lvl7pPr marL="27432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Georgia"/>
                        </a:defRPr>
                      </a:lvl7pPr>
                      <a:lvl8pPr marL="32004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Georgia"/>
                        </a:defRPr>
                      </a:lvl8pPr>
                      <a:lvl9pPr marL="36576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Georgia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Tematická oblast</a:t>
                      </a:r>
                    </a:p>
                  </a:txBody>
                  <a:tcPr marL="91433" marR="91433" marT="45727" marB="45727" horzOverflow="overflow">
                    <a:lnL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marL="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Georgia"/>
                        </a:defRPr>
                      </a:lvl1pPr>
                      <a:lvl2pPr marL="4572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Georgia"/>
                        </a:defRPr>
                      </a:lvl2pPr>
                      <a:lvl3pPr marL="9144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Georgia"/>
                        </a:defRPr>
                      </a:lvl3pPr>
                      <a:lvl4pPr marL="13716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Georgia"/>
                        </a:defRPr>
                      </a:lvl4pPr>
                      <a:lvl5pPr marL="18288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Georgia"/>
                        </a:defRPr>
                      </a:lvl5pPr>
                      <a:lvl6pPr marL="22860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Georgia"/>
                        </a:defRPr>
                      </a:lvl6pPr>
                      <a:lvl7pPr marL="27432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Georgia"/>
                        </a:defRPr>
                      </a:lvl7pPr>
                      <a:lvl8pPr marL="32004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Georgia"/>
                        </a:defRPr>
                      </a:lvl8pPr>
                      <a:lvl9pPr marL="36576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Georgia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PROVOZ OBCHODU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entury Gothic" pitchFamily="34" charset="0"/>
                      </a:endParaRPr>
                    </a:p>
                  </a:txBody>
                  <a:tcPr marL="91433" marR="91433" marT="45727" marB="45727" horzOverflow="overflow">
                    <a:lnL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95567">
                <a:tc>
                  <a:txBody>
                    <a:bodyPr/>
                    <a:lstStyle>
                      <a:lvl1pPr marL="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Georgia"/>
                        </a:defRPr>
                      </a:lvl1pPr>
                      <a:lvl2pPr marL="4572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Georgia"/>
                        </a:defRPr>
                      </a:lvl2pPr>
                      <a:lvl3pPr marL="9144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Georgia"/>
                        </a:defRPr>
                      </a:lvl3pPr>
                      <a:lvl4pPr marL="13716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Georgia"/>
                        </a:defRPr>
                      </a:lvl4pPr>
                      <a:lvl5pPr marL="18288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Georgia"/>
                        </a:defRPr>
                      </a:lvl5pPr>
                      <a:lvl6pPr marL="22860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Georgia"/>
                        </a:defRPr>
                      </a:lvl6pPr>
                      <a:lvl7pPr marL="27432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Georgia"/>
                        </a:defRPr>
                      </a:lvl7pPr>
                      <a:lvl8pPr marL="32004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Georgia"/>
                        </a:defRPr>
                      </a:lvl8pPr>
                      <a:lvl9pPr marL="36576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Georgia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Téma</a:t>
                      </a:r>
                    </a:p>
                  </a:txBody>
                  <a:tcPr marL="91433" marR="91433" marT="45727" marB="45727" horzOverflow="overflow">
                    <a:lnL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marL="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Georgia"/>
                        </a:defRPr>
                      </a:lvl1pPr>
                      <a:lvl2pPr marL="4572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Georgia"/>
                        </a:defRPr>
                      </a:lvl2pPr>
                      <a:lvl3pPr marL="9144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Georgia"/>
                        </a:defRPr>
                      </a:lvl3pPr>
                      <a:lvl4pPr marL="13716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Georgia"/>
                        </a:defRPr>
                      </a:lvl4pPr>
                      <a:lvl5pPr marL="18288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Georgia"/>
                        </a:defRPr>
                      </a:lvl5pPr>
                      <a:lvl6pPr marL="22860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Georgia"/>
                        </a:defRPr>
                      </a:lvl6pPr>
                      <a:lvl7pPr marL="27432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Georgia"/>
                        </a:defRPr>
                      </a:lvl7pPr>
                      <a:lvl8pPr marL="32004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Georgia"/>
                        </a:defRPr>
                      </a:lvl8pPr>
                      <a:lvl9pPr marL="36576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Georgia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SUPERMARKETY A HYPERMARKETY</a:t>
                      </a:r>
                    </a:p>
                  </a:txBody>
                  <a:tcPr marL="91433" marR="91433" marT="45727" marB="45727" horzOverflow="overflow">
                    <a:lnL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95567">
                <a:tc>
                  <a:txBody>
                    <a:bodyPr/>
                    <a:lstStyle>
                      <a:lvl1pPr marL="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Georgia"/>
                        </a:defRPr>
                      </a:lvl1pPr>
                      <a:lvl2pPr marL="4572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Georgia"/>
                        </a:defRPr>
                      </a:lvl2pPr>
                      <a:lvl3pPr marL="9144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Georgia"/>
                        </a:defRPr>
                      </a:lvl3pPr>
                      <a:lvl4pPr marL="13716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Georgia"/>
                        </a:defRPr>
                      </a:lvl4pPr>
                      <a:lvl5pPr marL="18288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Georgia"/>
                        </a:defRPr>
                      </a:lvl5pPr>
                      <a:lvl6pPr marL="22860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Georgia"/>
                        </a:defRPr>
                      </a:lvl6pPr>
                      <a:lvl7pPr marL="27432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Georgia"/>
                        </a:defRPr>
                      </a:lvl7pPr>
                      <a:lvl8pPr marL="32004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Georgia"/>
                        </a:defRPr>
                      </a:lvl8pPr>
                      <a:lvl9pPr marL="36576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Georgia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Ročník</a:t>
                      </a:r>
                    </a:p>
                  </a:txBody>
                  <a:tcPr marL="91433" marR="91433" marT="45727" marB="45727" horzOverflow="overflow">
                    <a:lnL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marL="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Georgia"/>
                        </a:defRPr>
                      </a:lvl1pPr>
                      <a:lvl2pPr marL="4572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Georgia"/>
                        </a:defRPr>
                      </a:lvl2pPr>
                      <a:lvl3pPr marL="9144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Georgia"/>
                        </a:defRPr>
                      </a:lvl3pPr>
                      <a:lvl4pPr marL="13716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Georgia"/>
                        </a:defRPr>
                      </a:lvl4pPr>
                      <a:lvl5pPr marL="18288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Georgia"/>
                        </a:defRPr>
                      </a:lvl5pPr>
                      <a:lvl6pPr marL="22860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Georgia"/>
                        </a:defRPr>
                      </a:lvl6pPr>
                      <a:lvl7pPr marL="27432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Georgia"/>
                        </a:defRPr>
                      </a:lvl7pPr>
                      <a:lvl8pPr marL="32004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Georgia"/>
                        </a:defRPr>
                      </a:lvl8pPr>
                      <a:lvl9pPr marL="36576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Georgia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1.</a:t>
                      </a:r>
                    </a:p>
                  </a:txBody>
                  <a:tcPr marL="91433" marR="91433" marT="45727" marB="45727" horzOverflow="overflow">
                    <a:lnL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95567">
                <a:tc>
                  <a:txBody>
                    <a:bodyPr/>
                    <a:lstStyle>
                      <a:lvl1pPr marL="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Georgia"/>
                        </a:defRPr>
                      </a:lvl1pPr>
                      <a:lvl2pPr marL="4572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Georgia"/>
                        </a:defRPr>
                      </a:lvl2pPr>
                      <a:lvl3pPr marL="9144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Georgia"/>
                        </a:defRPr>
                      </a:lvl3pPr>
                      <a:lvl4pPr marL="13716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Georgia"/>
                        </a:defRPr>
                      </a:lvl4pPr>
                      <a:lvl5pPr marL="18288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Georgia"/>
                        </a:defRPr>
                      </a:lvl5pPr>
                      <a:lvl6pPr marL="22860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Georgia"/>
                        </a:defRPr>
                      </a:lvl6pPr>
                      <a:lvl7pPr marL="27432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Georgia"/>
                        </a:defRPr>
                      </a:lvl7pPr>
                      <a:lvl8pPr marL="32004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Georgia"/>
                        </a:defRPr>
                      </a:lvl8pPr>
                      <a:lvl9pPr marL="36576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Georgia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Jméno autora</a:t>
                      </a:r>
                    </a:p>
                  </a:txBody>
                  <a:tcPr marL="91433" marR="91433" marT="45727" marB="45727" horzOverflow="overflow">
                    <a:lnL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marL="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Georgia"/>
                        </a:defRPr>
                      </a:lvl1pPr>
                      <a:lvl2pPr marL="4572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Georgia"/>
                        </a:defRPr>
                      </a:lvl2pPr>
                      <a:lvl3pPr marL="9144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Georgia"/>
                        </a:defRPr>
                      </a:lvl3pPr>
                      <a:lvl4pPr marL="13716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Georgia"/>
                        </a:defRPr>
                      </a:lvl4pPr>
                      <a:lvl5pPr marL="18288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Georgia"/>
                        </a:defRPr>
                      </a:lvl5pPr>
                      <a:lvl6pPr marL="22860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Georgia"/>
                        </a:defRPr>
                      </a:lvl6pPr>
                      <a:lvl7pPr marL="27432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Georgia"/>
                        </a:defRPr>
                      </a:lvl7pPr>
                      <a:lvl8pPr marL="32004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Georgia"/>
                        </a:defRPr>
                      </a:lvl8pPr>
                      <a:lvl9pPr marL="36576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Georgia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Jaroslava </a:t>
                      </a:r>
                      <a:r>
                        <a:rPr kumimoji="0" lang="cs-CZ" sz="12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Kapalínová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entury Gothic" pitchFamily="34" charset="0"/>
                      </a:endParaRPr>
                    </a:p>
                  </a:txBody>
                  <a:tcPr marL="91433" marR="91433" marT="45727" marB="45727" horzOverflow="overflow">
                    <a:lnL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95567">
                <a:tc>
                  <a:txBody>
                    <a:bodyPr/>
                    <a:lstStyle>
                      <a:lvl1pPr marL="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Georgia"/>
                        </a:defRPr>
                      </a:lvl1pPr>
                      <a:lvl2pPr marL="4572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Georgia"/>
                        </a:defRPr>
                      </a:lvl2pPr>
                      <a:lvl3pPr marL="9144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Georgia"/>
                        </a:defRPr>
                      </a:lvl3pPr>
                      <a:lvl4pPr marL="13716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Georgia"/>
                        </a:defRPr>
                      </a:lvl4pPr>
                      <a:lvl5pPr marL="18288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Georgia"/>
                        </a:defRPr>
                      </a:lvl5pPr>
                      <a:lvl6pPr marL="22860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Georgia"/>
                        </a:defRPr>
                      </a:lvl6pPr>
                      <a:lvl7pPr marL="27432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Georgia"/>
                        </a:defRPr>
                      </a:lvl7pPr>
                      <a:lvl8pPr marL="32004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Georgia"/>
                        </a:defRPr>
                      </a:lvl8pPr>
                      <a:lvl9pPr marL="36576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Georgia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Datum tvorby</a:t>
                      </a:r>
                    </a:p>
                  </a:txBody>
                  <a:tcPr marL="91433" marR="91433" marT="45727" marB="45727" horzOverflow="overflow">
                    <a:lnL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marL="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Georgia"/>
                        </a:defRPr>
                      </a:lvl1pPr>
                      <a:lvl2pPr marL="4572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Georgia"/>
                        </a:defRPr>
                      </a:lvl2pPr>
                      <a:lvl3pPr marL="9144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Georgia"/>
                        </a:defRPr>
                      </a:lvl3pPr>
                      <a:lvl4pPr marL="13716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Georgia"/>
                        </a:defRPr>
                      </a:lvl4pPr>
                      <a:lvl5pPr marL="18288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Georgia"/>
                        </a:defRPr>
                      </a:lvl5pPr>
                      <a:lvl6pPr marL="22860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Georgia"/>
                        </a:defRPr>
                      </a:lvl6pPr>
                      <a:lvl7pPr marL="27432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Georgia"/>
                        </a:defRPr>
                      </a:lvl7pPr>
                      <a:lvl8pPr marL="32004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Georgia"/>
                        </a:defRPr>
                      </a:lvl8pPr>
                      <a:lvl9pPr marL="36576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Georgia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ŘÍJEN 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2012</a:t>
                      </a:r>
                    </a:p>
                  </a:txBody>
                  <a:tcPr marL="91433" marR="91433" marT="45727" marB="45727" horzOverflow="overflow">
                    <a:lnL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660448">
                <a:tc>
                  <a:txBody>
                    <a:bodyPr/>
                    <a:lstStyle>
                      <a:lvl1pPr marL="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Georgia"/>
                        </a:defRPr>
                      </a:lvl1pPr>
                      <a:lvl2pPr marL="4572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Georgia"/>
                        </a:defRPr>
                      </a:lvl2pPr>
                      <a:lvl3pPr marL="9144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Georgia"/>
                        </a:defRPr>
                      </a:lvl3pPr>
                      <a:lvl4pPr marL="13716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Georgia"/>
                        </a:defRPr>
                      </a:lvl4pPr>
                      <a:lvl5pPr marL="18288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Georgia"/>
                        </a:defRPr>
                      </a:lvl5pPr>
                      <a:lvl6pPr marL="22860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Georgia"/>
                        </a:defRPr>
                      </a:lvl6pPr>
                      <a:lvl7pPr marL="27432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Georgia"/>
                        </a:defRPr>
                      </a:lvl7pPr>
                      <a:lvl8pPr marL="32004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Georgia"/>
                        </a:defRPr>
                      </a:lvl8pPr>
                      <a:lvl9pPr marL="36576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Georgia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Anotace</a:t>
                      </a:r>
                    </a:p>
                  </a:txBody>
                  <a:tcPr marL="91433" marR="91433" marT="45727" marB="45727" horzOverflow="overflow">
                    <a:lnL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marL="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Georgia"/>
                        </a:defRPr>
                      </a:lvl1pPr>
                      <a:lvl2pPr marL="4572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Georgia"/>
                        </a:defRPr>
                      </a:lvl2pPr>
                      <a:lvl3pPr marL="9144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Georgia"/>
                        </a:defRPr>
                      </a:lvl3pPr>
                      <a:lvl4pPr marL="13716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Georgia"/>
                        </a:defRPr>
                      </a:lvl4pPr>
                      <a:lvl5pPr marL="18288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Georgia"/>
                        </a:defRPr>
                      </a:lvl5pPr>
                      <a:lvl6pPr marL="22860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Georgia"/>
                        </a:defRPr>
                      </a:lvl6pPr>
                      <a:lvl7pPr marL="27432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Georgia"/>
                        </a:defRPr>
                      </a:lvl7pPr>
                      <a:lvl8pPr marL="32004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Georgia"/>
                        </a:defRPr>
                      </a:lvl8pPr>
                      <a:lvl9pPr marL="36576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Georgia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2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+mn-ea"/>
                          <a:cs typeface="Arial" pitchFamily="34" charset="0"/>
                        </a:rPr>
                        <a:t>Žáci se seznámí se supermarkety a hypermarkety.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2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+mn-ea"/>
                          <a:cs typeface="Arial" pitchFamily="34" charset="0"/>
                        </a:rPr>
                        <a:t>Materiál je určen pro žáky 1.ročníku obor  prodavačské práce, prodavač.</a:t>
                      </a:r>
                    </a:p>
                  </a:txBody>
                  <a:tcPr marL="91433" marR="91433" marT="45727" marB="45727" horzOverflow="overflow">
                    <a:lnL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63688" y="6021288"/>
            <a:ext cx="4792663" cy="6524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62939664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2286000" y="1052736"/>
            <a:ext cx="6172200" cy="2808312"/>
          </a:xfrm>
        </p:spPr>
        <p:txBody>
          <a:bodyPr>
            <a:normAutofit/>
          </a:bodyPr>
          <a:lstStyle/>
          <a:p>
            <a:r>
              <a:rPr lang="cs-CZ" sz="7200" dirty="0">
                <a:solidFill>
                  <a:srgbClr val="FFF39D"/>
                </a:solidFill>
              </a:rPr>
              <a:t>TYPY   PRODEJEN</a:t>
            </a: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sz="4000" dirty="0" smtClean="0">
                <a:solidFill>
                  <a:srgbClr val="C00000"/>
                </a:solidFill>
              </a:rPr>
              <a:t>SUPERMARKETY      HYPERMARKETY</a:t>
            </a:r>
            <a:endParaRPr lang="cs-CZ" sz="4000" dirty="0">
              <a:solidFill>
                <a:srgbClr val="C00000"/>
              </a:solidFill>
            </a:endParaRPr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78028" y="260648"/>
            <a:ext cx="3095625" cy="190785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32292586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16632"/>
            <a:ext cx="7467600" cy="1008112"/>
          </a:xfrm>
        </p:spPr>
        <p:txBody>
          <a:bodyPr>
            <a:normAutofit/>
          </a:bodyPr>
          <a:lstStyle/>
          <a:p>
            <a:r>
              <a:rPr lang="cs-CZ" sz="4400" dirty="0" smtClean="0">
                <a:solidFill>
                  <a:srgbClr val="C00000"/>
                </a:solidFill>
              </a:rPr>
              <a:t>SUPERMARKETY</a:t>
            </a:r>
            <a:endParaRPr lang="cs-CZ" sz="4400" dirty="0">
              <a:solidFill>
                <a:srgbClr val="C0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179512" y="1556792"/>
            <a:ext cx="8856984" cy="5301208"/>
          </a:xfrm>
        </p:spPr>
        <p:txBody>
          <a:bodyPr>
            <a:normAutofit/>
          </a:bodyPr>
          <a:lstStyle/>
          <a:p>
            <a:r>
              <a:rPr lang="cs-CZ" sz="2800" dirty="0" smtClean="0"/>
              <a:t>OZNAČENÍ PRO VELKOKAPACITNÍ </a:t>
            </a:r>
            <a:r>
              <a:rPr lang="cs-CZ" sz="2800" dirty="0" smtClean="0"/>
              <a:t>PRODEJNY</a:t>
            </a:r>
          </a:p>
          <a:p>
            <a:endParaRPr lang="cs-CZ" sz="2800" dirty="0" smtClean="0"/>
          </a:p>
          <a:p>
            <a:r>
              <a:rPr lang="cs-CZ" sz="2800" dirty="0" smtClean="0"/>
              <a:t>PRODEJ PLNÉHO SORTIMENTU POTRAVINÁŘSKÉHO ZBOŽÍ A ZÁKLADNÍ DRUHY NEPOTRAVINÁŘASKÉHO </a:t>
            </a:r>
            <a:r>
              <a:rPr lang="cs-CZ" sz="2800" dirty="0" smtClean="0"/>
              <a:t>ZBOŽÍ</a:t>
            </a:r>
          </a:p>
          <a:p>
            <a:endParaRPr lang="cs-CZ" sz="2800" dirty="0" smtClean="0"/>
          </a:p>
          <a:p>
            <a:r>
              <a:rPr lang="cs-CZ" sz="2800" dirty="0" smtClean="0"/>
              <a:t>FORMA </a:t>
            </a:r>
            <a:r>
              <a:rPr lang="cs-CZ" sz="2800" dirty="0" smtClean="0"/>
              <a:t>SAMOOBSLUHY</a:t>
            </a:r>
          </a:p>
          <a:p>
            <a:endParaRPr lang="cs-CZ" sz="2800" dirty="0" smtClean="0"/>
          </a:p>
          <a:p>
            <a:r>
              <a:rPr lang="cs-CZ" sz="2800" dirty="0" smtClean="0"/>
              <a:t>PLOCHA NAD 400m</a:t>
            </a:r>
            <a:r>
              <a:rPr lang="cs-CZ" sz="2800" dirty="0" smtClean="0">
                <a:latin typeface="Arial"/>
                <a:cs typeface="Arial"/>
              </a:rPr>
              <a:t>²</a:t>
            </a:r>
          </a:p>
          <a:p>
            <a:endParaRPr lang="cs-CZ" sz="1200" dirty="0" smtClean="0">
              <a:latin typeface="Arial"/>
              <a:cs typeface="Arial"/>
            </a:endParaRPr>
          </a:p>
          <a:p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70508528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908720"/>
            <a:ext cx="8075240" cy="5565232"/>
          </a:xfrm>
        </p:spPr>
        <p:txBody>
          <a:bodyPr/>
          <a:lstStyle/>
          <a:p>
            <a:pPr lvl="0">
              <a:buClr>
                <a:srgbClr val="FE8637"/>
              </a:buClr>
            </a:pPr>
            <a:r>
              <a:rPr lang="cs-CZ" sz="2800" dirty="0">
                <a:solidFill>
                  <a:prstClr val="black"/>
                </a:solidFill>
                <a:latin typeface="Arial"/>
                <a:cs typeface="Arial"/>
              </a:rPr>
              <a:t>POČET DRUHŮ ZBOŽÍ 5 000 AŽ 10 </a:t>
            </a:r>
            <a:r>
              <a:rPr lang="cs-CZ" sz="2800" dirty="0" smtClean="0">
                <a:solidFill>
                  <a:prstClr val="black"/>
                </a:solidFill>
                <a:latin typeface="Arial"/>
                <a:cs typeface="Arial"/>
              </a:rPr>
              <a:t>000</a:t>
            </a:r>
          </a:p>
          <a:p>
            <a:pPr lvl="0">
              <a:buClr>
                <a:srgbClr val="FE8637"/>
              </a:buClr>
            </a:pPr>
            <a:endParaRPr lang="cs-CZ" sz="1200" dirty="0">
              <a:solidFill>
                <a:prstClr val="black"/>
              </a:solidFill>
              <a:latin typeface="Arial"/>
              <a:cs typeface="Arial"/>
            </a:endParaRPr>
          </a:p>
          <a:p>
            <a:pPr lvl="0">
              <a:buClr>
                <a:srgbClr val="FE8637"/>
              </a:buClr>
            </a:pPr>
            <a:r>
              <a:rPr lang="cs-CZ" sz="2800" dirty="0">
                <a:solidFill>
                  <a:prstClr val="black"/>
                </a:solidFill>
                <a:latin typeface="Arial"/>
                <a:cs typeface="Arial"/>
              </a:rPr>
              <a:t>JEDNÁ SE O FORMU LEVNÉHO PRODEJE ZBOŽÍ (dosaženého nákupem ve velkém, minimální počet zaměstnanců, formou prodeje, nízkými náklady na zařízení a provoz</a:t>
            </a:r>
            <a:r>
              <a:rPr lang="cs-CZ" sz="2800" dirty="0" smtClean="0">
                <a:solidFill>
                  <a:prstClr val="black"/>
                </a:solidFill>
                <a:latin typeface="Arial"/>
                <a:cs typeface="Arial"/>
              </a:rPr>
              <a:t>)</a:t>
            </a:r>
          </a:p>
          <a:p>
            <a:pPr lvl="0">
              <a:buClr>
                <a:srgbClr val="FE8637"/>
              </a:buClr>
            </a:pPr>
            <a:endParaRPr lang="cs-CZ" sz="1200" dirty="0">
              <a:solidFill>
                <a:prstClr val="black"/>
              </a:solidFill>
              <a:latin typeface="Arial"/>
              <a:cs typeface="Arial"/>
            </a:endParaRPr>
          </a:p>
          <a:p>
            <a:pPr lvl="0">
              <a:buClr>
                <a:srgbClr val="FE8637"/>
              </a:buClr>
            </a:pPr>
            <a:r>
              <a:rPr lang="cs-CZ" sz="2800" dirty="0">
                <a:solidFill>
                  <a:prstClr val="black"/>
                </a:solidFill>
                <a:latin typeface="Arial"/>
                <a:cs typeface="Arial"/>
              </a:rPr>
              <a:t>SROVNÁNÍ CEN SE SPECIALIZOVANÝMI PRODEJNAMI JE NIŽŠÍ AŽ O 40</a:t>
            </a:r>
            <a:r>
              <a:rPr lang="cs-CZ" sz="2800" dirty="0" smtClean="0">
                <a:solidFill>
                  <a:prstClr val="black"/>
                </a:solidFill>
                <a:latin typeface="Arial"/>
                <a:cs typeface="Arial"/>
              </a:rPr>
              <a:t>%</a:t>
            </a:r>
          </a:p>
          <a:p>
            <a:pPr lvl="0">
              <a:buClr>
                <a:srgbClr val="FE8637"/>
              </a:buClr>
            </a:pPr>
            <a:endParaRPr lang="cs-CZ" sz="2800" dirty="0">
              <a:solidFill>
                <a:prstClr val="black"/>
              </a:solidFill>
              <a:latin typeface="Arial"/>
              <a:cs typeface="Arial"/>
            </a:endParaRPr>
          </a:p>
          <a:p>
            <a:pPr marL="0" lvl="0" indent="0">
              <a:buClr>
                <a:srgbClr val="FE8637"/>
              </a:buClr>
              <a:buNone/>
            </a:pPr>
            <a:r>
              <a:rPr lang="cs-CZ" sz="2800" b="1" i="1" u="sng" dirty="0">
                <a:solidFill>
                  <a:srgbClr val="C00000"/>
                </a:solidFill>
                <a:latin typeface="Arial"/>
                <a:cs typeface="Arial"/>
              </a:rPr>
              <a:t>UVEĎTE NÁZVY SUPERMAKETŮ V NAŠEM MĚSTĚ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23029429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400" dirty="0" smtClean="0">
                <a:solidFill>
                  <a:srgbClr val="C00000"/>
                </a:solidFill>
              </a:rPr>
              <a:t>HYPERMARKETY</a:t>
            </a:r>
            <a:endParaRPr lang="cs-CZ" sz="4400" dirty="0">
              <a:solidFill>
                <a:srgbClr val="C0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107504" y="1916832"/>
            <a:ext cx="8784976" cy="4557120"/>
          </a:xfrm>
        </p:spPr>
        <p:txBody>
          <a:bodyPr>
            <a:normAutofit/>
          </a:bodyPr>
          <a:lstStyle/>
          <a:p>
            <a:r>
              <a:rPr lang="cs-CZ" sz="2800" dirty="0" smtClean="0"/>
              <a:t>JSOU TO VELKÉ PRODEJNÍ JEDNOTKY SE </a:t>
            </a:r>
            <a:r>
              <a:rPr lang="cs-CZ" sz="2800" dirty="0" smtClean="0"/>
              <a:t>SAMOOBSLUHOU</a:t>
            </a:r>
          </a:p>
          <a:p>
            <a:endParaRPr lang="cs-CZ" sz="2800" dirty="0" smtClean="0"/>
          </a:p>
          <a:p>
            <a:r>
              <a:rPr lang="cs-CZ" sz="2800" dirty="0" smtClean="0"/>
              <a:t>PRODÁVÁ PLNÝ SORTIMENT POTRAVINÁŘSKÉHO ZBOŽÍ A VELKÝ ROZSAH NEPOTRAVINÁŘSKÉHO ZBOŽÍ (až 80%)</a:t>
            </a:r>
          </a:p>
          <a:p>
            <a:pPr marL="0" indent="0">
              <a:buNone/>
            </a:pPr>
            <a:endParaRPr lang="cs-CZ" dirty="0" smtClean="0">
              <a:solidFill>
                <a:srgbClr val="C00000"/>
              </a:solidFill>
            </a:endParaRPr>
          </a:p>
          <a:p>
            <a:pPr marL="457200" indent="-457200">
              <a:buFont typeface="+mj-lt"/>
              <a:buAutoNum type="arabicPeriod"/>
            </a:pPr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5886202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908720"/>
            <a:ext cx="8075240" cy="5565232"/>
          </a:xfrm>
        </p:spPr>
        <p:txBody>
          <a:bodyPr/>
          <a:lstStyle/>
          <a:p>
            <a:pPr marL="0" lvl="0" indent="0">
              <a:buClr>
                <a:srgbClr val="FE8637"/>
              </a:buClr>
              <a:buNone/>
            </a:pPr>
            <a:r>
              <a:rPr lang="cs-CZ" sz="2800" b="1" i="1" u="sng" dirty="0">
                <a:solidFill>
                  <a:prstClr val="black"/>
                </a:solidFill>
              </a:rPr>
              <a:t>OPROTI SUPERMAKETŮM:</a:t>
            </a:r>
          </a:p>
          <a:p>
            <a:pPr marL="457200" lvl="0" indent="-457200">
              <a:buClr>
                <a:srgbClr val="FE8637"/>
              </a:buClr>
              <a:buFont typeface="+mj-lt"/>
              <a:buAutoNum type="arabicPeriod"/>
            </a:pPr>
            <a:r>
              <a:rPr lang="cs-CZ" sz="2800" dirty="0">
                <a:solidFill>
                  <a:prstClr val="black"/>
                </a:solidFill>
              </a:rPr>
              <a:t>ZAJIŠŤUJÍ OBČERSTVENÍ </a:t>
            </a:r>
          </a:p>
          <a:p>
            <a:pPr marL="457200" lvl="0" indent="-457200">
              <a:buClr>
                <a:srgbClr val="FE8637"/>
              </a:buClr>
              <a:buFont typeface="+mj-lt"/>
              <a:buAutoNum type="arabicPeriod"/>
            </a:pPr>
            <a:r>
              <a:rPr lang="cs-CZ" sz="2800" dirty="0">
                <a:solidFill>
                  <a:prstClr val="black"/>
                </a:solidFill>
              </a:rPr>
              <a:t>MAJÍ VĚTŠÍ PRODEJNÍ PLOCHU DO 15 000m</a:t>
            </a:r>
            <a:r>
              <a:rPr lang="cs-CZ" sz="2800" dirty="0">
                <a:solidFill>
                  <a:prstClr val="black"/>
                </a:solidFill>
                <a:latin typeface="Arial"/>
                <a:cs typeface="Arial"/>
              </a:rPr>
              <a:t>²</a:t>
            </a:r>
          </a:p>
          <a:p>
            <a:pPr marL="457200" lvl="0" indent="-457200">
              <a:buClr>
                <a:srgbClr val="FE8637"/>
              </a:buClr>
              <a:buFont typeface="+mj-lt"/>
              <a:buAutoNum type="arabicPeriod"/>
            </a:pPr>
            <a:r>
              <a:rPr lang="cs-CZ" sz="2800" dirty="0">
                <a:solidFill>
                  <a:prstClr val="black"/>
                </a:solidFill>
                <a:latin typeface="Arial"/>
                <a:cs typeface="Arial"/>
              </a:rPr>
              <a:t>UMÍSTĚNÍ NA OKRAJI MĚST, U DÁLNIČNÍCH TAHŮ</a:t>
            </a:r>
          </a:p>
          <a:p>
            <a:pPr marL="457200" lvl="0" indent="-457200">
              <a:buClr>
                <a:srgbClr val="FE8637"/>
              </a:buClr>
              <a:buFont typeface="+mj-lt"/>
              <a:buAutoNum type="arabicPeriod"/>
            </a:pPr>
            <a:r>
              <a:rPr lang="cs-CZ" sz="2800" dirty="0">
                <a:solidFill>
                  <a:prstClr val="black"/>
                </a:solidFill>
                <a:latin typeface="Arial"/>
                <a:cs typeface="Arial"/>
              </a:rPr>
              <a:t>VELKÉ PARKOVIŠTĚ</a:t>
            </a:r>
          </a:p>
          <a:p>
            <a:pPr marL="457200" lvl="0" indent="-457200">
              <a:buClr>
                <a:srgbClr val="FE8637"/>
              </a:buClr>
              <a:buFont typeface="+mj-lt"/>
              <a:buAutoNum type="arabicPeriod"/>
            </a:pPr>
            <a:r>
              <a:rPr lang="cs-CZ" sz="2800" dirty="0">
                <a:solidFill>
                  <a:prstClr val="black"/>
                </a:solidFill>
                <a:latin typeface="Arial"/>
                <a:cs typeface="Arial"/>
              </a:rPr>
              <a:t>NIŽŠÍ </a:t>
            </a:r>
            <a:r>
              <a:rPr lang="cs-CZ" sz="2800" dirty="0" smtClean="0">
                <a:solidFill>
                  <a:prstClr val="black"/>
                </a:solidFill>
                <a:latin typeface="Arial"/>
                <a:cs typeface="Arial"/>
              </a:rPr>
              <a:t>CENY</a:t>
            </a:r>
          </a:p>
          <a:p>
            <a:pPr marL="457200" lvl="0" indent="-457200">
              <a:buClr>
                <a:srgbClr val="FE8637"/>
              </a:buClr>
              <a:buFont typeface="+mj-lt"/>
              <a:buAutoNum type="arabicPeriod"/>
            </a:pPr>
            <a:endParaRPr lang="cs-CZ" dirty="0">
              <a:solidFill>
                <a:prstClr val="black"/>
              </a:solidFill>
              <a:latin typeface="Arial"/>
              <a:cs typeface="Arial"/>
            </a:endParaRPr>
          </a:p>
          <a:p>
            <a:pPr marL="457200" lvl="0" indent="-457200">
              <a:buClr>
                <a:srgbClr val="FE8637"/>
              </a:buClr>
              <a:buFont typeface="+mj-lt"/>
              <a:buAutoNum type="arabicPeriod"/>
            </a:pPr>
            <a:endParaRPr lang="cs-CZ" sz="1200" dirty="0">
              <a:solidFill>
                <a:prstClr val="black"/>
              </a:solidFill>
              <a:latin typeface="Arial"/>
              <a:cs typeface="Arial"/>
            </a:endParaRPr>
          </a:p>
          <a:p>
            <a:pPr marL="0" lvl="0" indent="0">
              <a:buClr>
                <a:srgbClr val="FE8637"/>
              </a:buClr>
              <a:buNone/>
            </a:pPr>
            <a:r>
              <a:rPr lang="cs-CZ" sz="2800" b="1" i="1" u="sng" dirty="0" smtClean="0">
                <a:solidFill>
                  <a:srgbClr val="C00000"/>
                </a:solidFill>
                <a:latin typeface="Arial"/>
                <a:cs typeface="Arial"/>
              </a:rPr>
              <a:t>UVEĎTE </a:t>
            </a:r>
            <a:r>
              <a:rPr lang="cs-CZ" sz="2800" b="1" i="1" u="sng" dirty="0">
                <a:solidFill>
                  <a:srgbClr val="C00000"/>
                </a:solidFill>
                <a:latin typeface="Arial"/>
                <a:cs typeface="Arial"/>
              </a:rPr>
              <a:t>NÁZVY HYPERMAKETŮ V NAŠEM MĚSTĚ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8879502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400" dirty="0" smtClean="0">
                <a:solidFill>
                  <a:srgbClr val="C00000"/>
                </a:solidFill>
              </a:rPr>
              <a:t>OPAKOVÁNÍ</a:t>
            </a:r>
            <a:endParaRPr lang="cs-CZ" sz="4400" dirty="0">
              <a:solidFill>
                <a:srgbClr val="C0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endParaRPr lang="cs-CZ" dirty="0" smtClean="0"/>
          </a:p>
          <a:p>
            <a:pPr marL="457200" indent="-457200">
              <a:buFont typeface="+mj-lt"/>
              <a:buAutoNum type="arabicPeriod"/>
            </a:pPr>
            <a:r>
              <a:rPr lang="cs-CZ" dirty="0" smtClean="0"/>
              <a:t>ČÍM SE LIŠÍ SUPERMARKET OD OBHODNÍHO DOMU.</a:t>
            </a:r>
          </a:p>
          <a:p>
            <a:pPr marL="457200" indent="-457200">
              <a:buFont typeface="+mj-lt"/>
              <a:buAutoNum type="arabicPeriod"/>
            </a:pPr>
            <a:r>
              <a:rPr lang="cs-CZ" dirty="0" smtClean="0"/>
              <a:t>JAKÝ  JE  ROZDÍL  MEZI SUPERMARKETEM A  HYPERMARKETEM</a:t>
            </a:r>
          </a:p>
          <a:p>
            <a:pPr marL="457200" indent="-457200">
              <a:buFont typeface="+mj-lt"/>
              <a:buAutoNum type="arabicPeriod"/>
            </a:pPr>
            <a:r>
              <a:rPr lang="cs-CZ" dirty="0" smtClean="0"/>
              <a:t>KDE BÝVAJÍ UMÍSTĚNY HYPERMARKETY</a:t>
            </a:r>
          </a:p>
          <a:p>
            <a:pPr marL="457200" indent="-457200">
              <a:buFont typeface="+mj-lt"/>
              <a:buAutoNum type="arabicPeriod"/>
            </a:pPr>
            <a:endParaRPr lang="cs-CZ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55776" y="4293096"/>
            <a:ext cx="3095625" cy="240082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31693119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marL="342900" lvl="0" indent="-342900">
              <a:buClr>
                <a:srgbClr val="FE8637"/>
              </a:buClr>
              <a:buFont typeface="Wingdings 2"/>
              <a:buChar char=""/>
              <a:tabLst>
                <a:tab pos="457200" algn="l"/>
              </a:tabLst>
            </a:pPr>
            <a:r>
              <a:rPr lang="cs-CZ" sz="1600" dirty="0">
                <a:solidFill>
                  <a:srgbClr val="000000"/>
                </a:solidFill>
                <a:latin typeface="Georgia"/>
              </a:rPr>
              <a:t>Mojmír Novotný, OBCHODNÍ PROVOZ pro střední odborné učiliště, vydalo roku 2003, nakladatelství učebnic Fortuna, ISBN 80-7168-845-2</a:t>
            </a:r>
            <a:endParaRPr lang="cs-CZ" sz="1600" dirty="0">
              <a:solidFill>
                <a:prstClr val="black"/>
              </a:solidFill>
              <a:latin typeface="Times New Roman"/>
              <a:ea typeface="Times New Roman"/>
            </a:endParaRPr>
          </a:p>
          <a:p>
            <a:r>
              <a:rPr lang="cs-CZ" sz="1600" dirty="0">
                <a:hlinkClick r:id="rId2"/>
              </a:rPr>
              <a:t>http://</a:t>
            </a:r>
            <a:r>
              <a:rPr lang="cs-CZ" sz="1600" dirty="0" smtClean="0">
                <a:hlinkClick r:id="rId2"/>
              </a:rPr>
              <a:t>officeimg.vo.msecnd.net/en-us/images/MH900324740.jpg</a:t>
            </a:r>
            <a:endParaRPr lang="cs-CZ" sz="1600" dirty="0" smtClean="0"/>
          </a:p>
          <a:p>
            <a:r>
              <a:rPr lang="cs-CZ" sz="1600">
                <a:hlinkClick r:id="rId3"/>
              </a:rPr>
              <a:t>http://</a:t>
            </a:r>
            <a:r>
              <a:rPr lang="cs-CZ" sz="1600" smtClean="0">
                <a:hlinkClick r:id="rId3"/>
              </a:rPr>
              <a:t>officeimg.vo.msecnd.net/en-us/images/MH900324736.jpg</a:t>
            </a:r>
            <a:endParaRPr lang="cs-CZ" sz="1600" smtClean="0"/>
          </a:p>
          <a:p>
            <a:endParaRPr lang="cs-CZ" sz="1600" dirty="0"/>
          </a:p>
        </p:txBody>
      </p:sp>
    </p:spTree>
    <p:extLst>
      <p:ext uri="{BB962C8B-B14F-4D97-AF65-F5344CB8AC3E}">
        <p14:creationId xmlns:p14="http://schemas.microsoft.com/office/powerpoint/2010/main" val="12289253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rkýř">
  <a:themeElements>
    <a:clrScheme name="Arkýř">
      <a:dk1>
        <a:sysClr val="windowText" lastClr="000000"/>
      </a:dk1>
      <a:lt1>
        <a:sysClr val="window" lastClr="FFFFFF"/>
      </a:lt1>
      <a:dk2>
        <a:srgbClr val="575F6D"/>
      </a:dk2>
      <a:lt2>
        <a:srgbClr val="FFF39D"/>
      </a:lt2>
      <a:accent1>
        <a:srgbClr val="FE8637"/>
      </a:accent1>
      <a:accent2>
        <a:srgbClr val="7598D9"/>
      </a:accent2>
      <a:accent3>
        <a:srgbClr val="B32C16"/>
      </a:accent3>
      <a:accent4>
        <a:srgbClr val="F5CD2D"/>
      </a:accent4>
      <a:accent5>
        <a:srgbClr val="AEBAD5"/>
      </a:accent5>
      <a:accent6>
        <a:srgbClr val="777C84"/>
      </a:accent6>
      <a:hlink>
        <a:srgbClr val="D2611C"/>
      </a:hlink>
      <a:folHlink>
        <a:srgbClr val="3B435B"/>
      </a:folHlink>
    </a:clrScheme>
    <a:fontScheme name="Arkýř">
      <a:majorFont>
        <a:latin typeface="Century Schoolbook"/>
        <a:ea typeface=""/>
        <a:cs typeface=""/>
        <a:font script="Jpan" typeface="ＭＳ Ｐ明朝"/>
        <a:font script="Hang" typeface="휴먼매직체"/>
        <a:font script="Hans" typeface="华文楷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Schoolbook"/>
        <a:ea typeface=""/>
        <a:cs typeface=""/>
        <a:font script="Jpan" typeface="ＭＳ Ｐ明朝"/>
        <a:font script="Hang" typeface="휴먼매직체"/>
        <a:font script="Hans" typeface="宋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Arkýř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60000"/>
              </a:schemeClr>
            </a:gs>
            <a:gs pos="30000">
              <a:schemeClr val="phClr">
                <a:tint val="38000"/>
                <a:satMod val="260000"/>
              </a:schemeClr>
            </a:gs>
            <a:gs pos="75000">
              <a:schemeClr val="phClr">
                <a:tint val="55000"/>
                <a:satMod val="255000"/>
              </a:schemeClr>
            </a:gs>
            <a:gs pos="100000">
              <a:schemeClr val="phClr"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gradFill rotWithShape="1">
          <a:gsLst>
            <a:gs pos="0">
              <a:schemeClr val="phClr">
                <a:shade val="63000"/>
                <a:satMod val="165000"/>
              </a:schemeClr>
            </a:gs>
            <a:gs pos="30000">
              <a:schemeClr val="phClr">
                <a:shade val="58000"/>
                <a:satMod val="165000"/>
              </a:schemeClr>
            </a:gs>
            <a:gs pos="75000">
              <a:schemeClr val="phClr">
                <a:shade val="30000"/>
                <a:satMod val="175000"/>
              </a:schemeClr>
            </a:gs>
            <a:gs pos="100000">
              <a:schemeClr val="phClr"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</a:fillStyleLst>
      <a:lnStyleLst>
        <a:ln w="12700" cap="flat" cmpd="sng" algn="ctr">
          <a:solidFill>
            <a:schemeClr val="phClr">
              <a:shade val="70000"/>
              <a:satMod val="15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0"/>
            </a:lightRig>
          </a:scene3d>
          <a:sp3d>
            <a:bevelT w="47625" h="69850"/>
            <a:contourClr>
              <a:schemeClr val="lt1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58000"/>
                <a:satMod val="125000"/>
              </a:schemeClr>
            </a:gs>
            <a:gs pos="40000">
              <a:schemeClr val="phClr">
                <a:tint val="90000"/>
                <a:shade val="90000"/>
                <a:satMod val="120000"/>
              </a:schemeClr>
            </a:gs>
            <a:gs pos="100000">
              <a:schemeClr val="phClr">
                <a:tint val="5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80000"/>
              </a:schemeClr>
              <a:schemeClr val="phClr">
                <a:tint val="91000"/>
              </a:schemeClr>
            </a:duotone>
          </a:blip>
          <a:tile tx="0" ty="0" sx="40000" sy="50000" flip="y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Oriel</Template>
  <TotalTime>32</TotalTime>
  <Words>244</Words>
  <Application>Microsoft Office PowerPoint</Application>
  <PresentationFormat>Předvádění na obrazovce (4:3)</PresentationFormat>
  <Paragraphs>67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Arkýř</vt:lpstr>
      <vt:lpstr>Střední průmyslová škola a Střední odborná škola gastronomie a služeb, Most,  příspěvková organizace </vt:lpstr>
      <vt:lpstr>TYPY   PRODEJEN</vt:lpstr>
      <vt:lpstr>SUPERMARKETY</vt:lpstr>
      <vt:lpstr>Prezentace aplikace PowerPoint</vt:lpstr>
      <vt:lpstr>HYPERMARKETY</vt:lpstr>
      <vt:lpstr>Prezentace aplikace PowerPoint</vt:lpstr>
      <vt:lpstr>OPAKOVÁNÍ</vt:lpstr>
      <vt:lpstr>zdroje</vt:lpstr>
    </vt:vector>
  </TitlesOfParts>
  <Company/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Střední průmyslová škola a Střední odborná škola gastronomie a služeb, Most,  příspěvková organizace </dc:title>
  <dc:creator>Pepe</dc:creator>
  <cp:lastModifiedBy>Pepe</cp:lastModifiedBy>
  <cp:revision>9</cp:revision>
  <dcterms:created xsi:type="dcterms:W3CDTF">2013-10-29T18:24:44Z</dcterms:created>
  <dcterms:modified xsi:type="dcterms:W3CDTF">2013-10-29T23:57:23Z</dcterms:modified>
</cp:coreProperties>
</file>