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63" r:id="rId5"/>
    <p:sldId id="259" r:id="rId6"/>
    <p:sldId id="264" r:id="rId7"/>
    <p:sldId id="261" r:id="rId8"/>
    <p:sldId id="262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8C663CD-69EE-45FD-B965-A67FA471C62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F4B0C30-C97C-4F4B-AF24-89EBD451CD7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238375.jpg" TargetMode="External"/><Relationship Id="rId2" Type="http://schemas.openxmlformats.org/officeDocument/2006/relationships/hyperlink" Target="http://www.kardasovarecice.cz/www/mestorardasovarecice/fs/grafika/coop_thmb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img.vo.msecnd.net/en-us/images/MB90037975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161112" cy="1498178"/>
          </a:xfrm>
        </p:spPr>
        <p:txBody>
          <a:bodyPr>
            <a:normAutofit/>
          </a:bodyPr>
          <a:lstStyle/>
          <a:p>
            <a:r>
              <a:rPr lang="cs-CZ" sz="1600" b="1" dirty="0">
                <a:solidFill>
                  <a:srgbClr val="575F6D"/>
                </a:solidFill>
              </a:rPr>
              <a:t>Střední průmyslová škola</a:t>
            </a:r>
            <a:br>
              <a:rPr lang="cs-CZ" sz="1600" b="1" dirty="0">
                <a:solidFill>
                  <a:srgbClr val="575F6D"/>
                </a:solidFill>
              </a:rPr>
            </a:br>
            <a:r>
              <a:rPr lang="cs-CZ" sz="1600" b="1" dirty="0">
                <a:solidFill>
                  <a:srgbClr val="575F6D"/>
                </a:solidFill>
              </a:rPr>
              <a:t>a Střední odborná škola gastronomie a služeb, Most, </a:t>
            </a:r>
            <a:br>
              <a:rPr lang="cs-CZ" sz="1600" b="1" dirty="0">
                <a:solidFill>
                  <a:srgbClr val="575F6D"/>
                </a:solidFill>
              </a:rPr>
            </a:br>
            <a:r>
              <a:rPr lang="cs-CZ" sz="1600" b="1" dirty="0">
                <a:solidFill>
                  <a:srgbClr val="575F6D"/>
                </a:solidFill>
              </a:rPr>
              <a:t>příspěvková organizace</a:t>
            </a:r>
            <a:r>
              <a:rPr lang="cs-CZ" sz="1600" cap="none" dirty="0">
                <a:solidFill>
                  <a:prstClr val="black">
                    <a:tint val="75000"/>
                  </a:prstClr>
                </a:solidFill>
                <a:latin typeface="Calibri"/>
              </a:rPr>
              <a:t/>
            </a:r>
            <a:br>
              <a:rPr lang="cs-CZ" sz="1600" cap="none" dirty="0">
                <a:solidFill>
                  <a:prstClr val="black">
                    <a:tint val="75000"/>
                  </a:prstClr>
                </a:solidFill>
                <a:latin typeface="Calibri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ct val="20000"/>
              </a:spcBef>
              <a:buClr>
                <a:srgbClr val="D16349"/>
              </a:buClr>
              <a:buSzPct val="85000"/>
              <a:buNone/>
            </a:pPr>
            <a:r>
              <a:rPr lang="cs-CZ" sz="36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5469884"/>
              </p:ext>
            </p:extLst>
          </p:nvPr>
        </p:nvGraphicFramePr>
        <p:xfrm>
          <a:off x="611560" y="2392823"/>
          <a:ext cx="7848872" cy="3379390"/>
        </p:xfrm>
        <a:graphic>
          <a:graphicData uri="http://schemas.openxmlformats.org/drawingml/2006/table">
            <a:tbl>
              <a:tblPr/>
              <a:tblGrid>
                <a:gridCol w="2120996"/>
                <a:gridCol w="5727876"/>
              </a:tblGrid>
              <a:tr h="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01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dirty="0" smtClean="0"/>
                        <a:t>_INOVACE_OV29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DISKONTNÍ PRODEJNY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ŘÍJEN 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4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 diskontní prodejnou.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Materiál je určen pro žáky 1.ročníku obor  prodavačské práce, prodavač.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731" y="6021288"/>
            <a:ext cx="4792663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90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286000" y="980728"/>
            <a:ext cx="6172200" cy="2736304"/>
          </a:xfrm>
        </p:spPr>
        <p:txBody>
          <a:bodyPr>
            <a:normAutofit/>
          </a:bodyPr>
          <a:lstStyle/>
          <a:p>
            <a:r>
              <a:rPr lang="cs-CZ" sz="7200" dirty="0">
                <a:solidFill>
                  <a:srgbClr val="FFF39D"/>
                </a:solidFill>
              </a:rPr>
              <a:t>TYPY   PRODEJEN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DISKONTNÍ PRODEJNY</a:t>
            </a:r>
            <a:endParaRPr lang="cs-CZ" sz="4000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7" y="863715"/>
            <a:ext cx="1800200" cy="120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204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DISKONTNÍ PRODEJNY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060848"/>
            <a:ext cx="7467600" cy="441310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ZAČALO TO TÍM, ŽE SE VE STARŠÍCH OPUŠTĚNÝCH OBJEKTECH S ŽÁDNÝM NEBO LEVNÝM ZAŘÍZENÍM ZAČALO PRODÁVAT </a:t>
            </a:r>
            <a:r>
              <a:rPr lang="cs-CZ" sz="2800" dirty="0" smtClean="0"/>
              <a:t>ZBOŽÍ</a:t>
            </a:r>
          </a:p>
          <a:p>
            <a:endParaRPr lang="cs-CZ" sz="2800" dirty="0" smtClean="0"/>
          </a:p>
          <a:p>
            <a:r>
              <a:rPr lang="cs-CZ" sz="2800" dirty="0" smtClean="0"/>
              <a:t>NAKUPOVALO SE  VE VELKÉ </a:t>
            </a:r>
          </a:p>
        </p:txBody>
      </p:sp>
    </p:spTree>
    <p:extLst>
      <p:ext uri="{BB962C8B-B14F-4D97-AF65-F5344CB8AC3E}">
        <p14:creationId xmlns:p14="http://schemas.microsoft.com/office/powerpoint/2010/main" val="306245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/>
          <a:lstStyle/>
          <a:p>
            <a:pPr lvl="0">
              <a:buClr>
                <a:srgbClr val="FE8637"/>
              </a:buClr>
            </a:pPr>
            <a:r>
              <a:rPr lang="cs-CZ" sz="2800" dirty="0">
                <a:solidFill>
                  <a:prstClr val="black"/>
                </a:solidFill>
              </a:rPr>
              <a:t>ZAMĚŘILI SE NA LEVNĚJŠÍ DRUHY </a:t>
            </a:r>
            <a:r>
              <a:rPr lang="cs-CZ" sz="2800" dirty="0" smtClean="0">
                <a:solidFill>
                  <a:prstClr val="black"/>
                </a:solidFill>
              </a:rPr>
              <a:t>ZBOŽÍ</a:t>
            </a:r>
          </a:p>
          <a:p>
            <a:pPr lvl="0">
              <a:buClr>
                <a:srgbClr val="FE8637"/>
              </a:buClr>
            </a:pPr>
            <a:endParaRPr lang="cs-CZ" sz="1400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</a:pPr>
            <a:r>
              <a:rPr lang="cs-CZ" sz="2800" dirty="0">
                <a:solidFill>
                  <a:prstClr val="black"/>
                </a:solidFill>
              </a:rPr>
              <a:t>NAKUPOVALI PŘÍMO OD </a:t>
            </a:r>
            <a:r>
              <a:rPr lang="cs-CZ" sz="2800" dirty="0" smtClean="0">
                <a:solidFill>
                  <a:prstClr val="black"/>
                </a:solidFill>
              </a:rPr>
              <a:t>VÝROBCŮ</a:t>
            </a:r>
          </a:p>
          <a:p>
            <a:pPr lvl="0">
              <a:buClr>
                <a:srgbClr val="FE8637"/>
              </a:buClr>
            </a:pPr>
            <a:endParaRPr lang="cs-CZ" sz="1400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</a:pPr>
            <a:r>
              <a:rPr lang="cs-CZ" sz="2800" dirty="0">
                <a:solidFill>
                  <a:prstClr val="black"/>
                </a:solidFill>
              </a:rPr>
              <a:t>SNÍŽILI PROVOZNÍ </a:t>
            </a:r>
            <a:r>
              <a:rPr lang="cs-CZ" sz="2800" dirty="0" smtClean="0">
                <a:solidFill>
                  <a:prstClr val="black"/>
                </a:solidFill>
              </a:rPr>
              <a:t>NÁKLADY</a:t>
            </a:r>
          </a:p>
          <a:p>
            <a:pPr lvl="0">
              <a:buClr>
                <a:srgbClr val="FE8637"/>
              </a:buClr>
            </a:pPr>
            <a:endParaRPr lang="cs-CZ" sz="1400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</a:pPr>
            <a:r>
              <a:rPr lang="cs-CZ" sz="2800" dirty="0">
                <a:solidFill>
                  <a:prstClr val="black"/>
                </a:solidFill>
              </a:rPr>
              <a:t>V TOM PŘÍPADĚ MOHLI SNÍŽIT CENY OPROTI BĚŽNÝM PRODEJNÁM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747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98178"/>
          </a:xfrm>
        </p:spPr>
        <p:txBody>
          <a:bodyPr>
            <a:noAutofit/>
          </a:bodyPr>
          <a:lstStyle/>
          <a:p>
            <a:pPr lvl="0">
              <a:spcBef>
                <a:spcPts val="600"/>
              </a:spcBef>
            </a:pPr>
            <a:r>
              <a:rPr lang="cs-CZ" sz="4000" cap="none" dirty="0" smtClean="0">
                <a:solidFill>
                  <a:srgbClr val="C00000"/>
                </a:solidFill>
                <a:ea typeface="+mn-ea"/>
                <a:cs typeface="+mn-cs"/>
              </a:rPr>
              <a:t>ZNAKY:</a:t>
            </a:r>
            <a:r>
              <a:rPr lang="cs-CZ" sz="4000" b="1" i="1" u="sng" cap="none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4000" b="1" i="1" u="sng" cap="none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487375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i="1" dirty="0" smtClean="0"/>
              <a:t>NÍZKÉ </a:t>
            </a:r>
            <a:r>
              <a:rPr lang="cs-CZ" sz="2800" i="1" dirty="0" smtClean="0"/>
              <a:t>PROVOZNÍ </a:t>
            </a:r>
            <a:r>
              <a:rPr lang="cs-CZ" sz="2800" i="1" dirty="0" smtClean="0"/>
              <a:t>NÁKLADY</a:t>
            </a:r>
          </a:p>
          <a:p>
            <a:pPr marL="514350" indent="-514350">
              <a:buFont typeface="+mj-lt"/>
              <a:buAutoNum type="arabicPeriod"/>
            </a:pPr>
            <a:endParaRPr lang="cs-CZ" sz="2800" i="1" dirty="0"/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/>
              <a:t>PRODEJ </a:t>
            </a:r>
            <a:r>
              <a:rPr lang="cs-CZ" sz="2800" i="1" dirty="0" smtClean="0"/>
              <a:t>ZBOŽÍ S RYCHLOU </a:t>
            </a:r>
            <a:r>
              <a:rPr lang="cs-CZ" sz="2800" i="1" dirty="0" smtClean="0"/>
              <a:t>OBRÁTKOU</a:t>
            </a:r>
          </a:p>
          <a:p>
            <a:pPr marL="514350" indent="-514350">
              <a:buFont typeface="+mj-lt"/>
              <a:buAutoNum type="arabicPeriod"/>
            </a:pPr>
            <a:endParaRPr lang="cs-CZ" sz="2800" i="1" dirty="0"/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/>
              <a:t>VÝBĚR </a:t>
            </a:r>
            <a:r>
              <a:rPr lang="cs-CZ" sz="2800" i="1" dirty="0" smtClean="0"/>
              <a:t>ZB</a:t>
            </a:r>
            <a:r>
              <a:rPr lang="cs-CZ" sz="2800" i="1" dirty="0" smtClean="0">
                <a:solidFill>
                  <a:prstClr val="black"/>
                </a:solidFill>
              </a:rPr>
              <a:t>OŽÍ </a:t>
            </a:r>
            <a:r>
              <a:rPr lang="cs-CZ" sz="2800" i="1" dirty="0">
                <a:solidFill>
                  <a:prstClr val="black"/>
                </a:solidFill>
              </a:rPr>
              <a:t>V NIŽŠÍCH </a:t>
            </a:r>
            <a:r>
              <a:rPr lang="cs-CZ" sz="2800" i="1" dirty="0" smtClean="0">
                <a:solidFill>
                  <a:prstClr val="black"/>
                </a:solidFill>
              </a:rPr>
              <a:t>A STŘEDNÍCH </a:t>
            </a:r>
            <a:r>
              <a:rPr lang="cs-CZ" sz="2800" i="1" dirty="0" smtClean="0">
                <a:solidFill>
                  <a:prstClr val="black"/>
                </a:solidFill>
              </a:rPr>
              <a:t>CENÁCH</a:t>
            </a:r>
          </a:p>
          <a:p>
            <a:pPr marL="514350" indent="-514350">
              <a:buFont typeface="+mj-lt"/>
              <a:buAutoNum type="arabicPeriod"/>
            </a:pPr>
            <a:endParaRPr lang="cs-CZ" sz="2800" i="1" dirty="0">
              <a:solidFill>
                <a:prstClr val="black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>
                <a:solidFill>
                  <a:prstClr val="black"/>
                </a:solidFill>
              </a:rPr>
              <a:t>FORMA SAMOOBSLUHY</a:t>
            </a:r>
          </a:p>
          <a:p>
            <a:pPr marL="514350" indent="-514350">
              <a:buFont typeface="+mj-lt"/>
              <a:buAutoNum type="arabicPeriod"/>
            </a:pPr>
            <a:endParaRPr lang="cs-CZ" sz="2800" i="1" dirty="0">
              <a:solidFill>
                <a:prstClr val="black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>
                <a:solidFill>
                  <a:prstClr val="black"/>
                </a:solidFill>
              </a:rPr>
              <a:t>SLUŽBY </a:t>
            </a:r>
            <a:r>
              <a:rPr lang="cs-CZ" sz="2800" i="1" dirty="0" smtClean="0">
                <a:solidFill>
                  <a:prstClr val="black"/>
                </a:solidFill>
              </a:rPr>
              <a:t>ZÁKAZNÍKOVI </a:t>
            </a:r>
            <a:r>
              <a:rPr lang="cs-CZ" sz="2800" i="1" dirty="0" smtClean="0">
                <a:solidFill>
                  <a:prstClr val="black"/>
                </a:solidFill>
              </a:rPr>
              <a:t>OMEZENY</a:t>
            </a:r>
            <a:endParaRPr lang="cs-CZ" sz="2800" i="1" dirty="0" smtClean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515" y="188640"/>
            <a:ext cx="2411909" cy="212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38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r>
              <a:rPr lang="cs-CZ" sz="2800" i="1" dirty="0">
                <a:solidFill>
                  <a:prstClr val="black"/>
                </a:solidFill>
              </a:rPr>
              <a:t>VELKÉ PRODEJNÍ </a:t>
            </a:r>
            <a:r>
              <a:rPr lang="cs-CZ" sz="2800" i="1" dirty="0" smtClean="0">
                <a:solidFill>
                  <a:prstClr val="black"/>
                </a:solidFill>
              </a:rPr>
              <a:t>PLOCHY</a:t>
            </a: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endParaRPr lang="cs-CZ" sz="2800" i="1" dirty="0">
              <a:solidFill>
                <a:prstClr val="black"/>
              </a:solidFill>
            </a:endParaRP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r>
              <a:rPr lang="cs-CZ" sz="2800" i="1" dirty="0" smtClean="0">
                <a:solidFill>
                  <a:prstClr val="black"/>
                </a:solidFill>
              </a:rPr>
              <a:t>PRODEJ </a:t>
            </a:r>
            <a:r>
              <a:rPr lang="cs-CZ" sz="2800" i="1" dirty="0">
                <a:solidFill>
                  <a:prstClr val="black"/>
                </a:solidFill>
              </a:rPr>
              <a:t>ZBOŽÍ PŘÍMO Z PŘEPRAVEK (palet, </a:t>
            </a:r>
            <a:r>
              <a:rPr lang="cs-CZ" sz="2800" i="1" dirty="0" smtClean="0">
                <a:solidFill>
                  <a:prstClr val="black"/>
                </a:solidFill>
              </a:rPr>
              <a:t>kartonů)</a:t>
            </a: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endParaRPr lang="cs-CZ" sz="2800" i="1" dirty="0">
              <a:solidFill>
                <a:prstClr val="black"/>
              </a:solidFill>
            </a:endParaRP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r>
              <a:rPr lang="cs-CZ" sz="2800" i="1" dirty="0" smtClean="0">
                <a:solidFill>
                  <a:prstClr val="black"/>
                </a:solidFill>
              </a:rPr>
              <a:t>VÝRAZNÉ CENOVKY</a:t>
            </a: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endParaRPr lang="cs-CZ" sz="2800" i="1" dirty="0">
              <a:solidFill>
                <a:prstClr val="black"/>
              </a:solidFill>
            </a:endParaRP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r>
              <a:rPr lang="cs-CZ" sz="2800" i="1" dirty="0" smtClean="0">
                <a:solidFill>
                  <a:prstClr val="black"/>
                </a:solidFill>
              </a:rPr>
              <a:t>BEZ </a:t>
            </a:r>
            <a:r>
              <a:rPr lang="cs-CZ" sz="2800" i="1" dirty="0">
                <a:solidFill>
                  <a:prstClr val="black"/>
                </a:solidFill>
              </a:rPr>
              <a:t>OBSLUŽNÉHO </a:t>
            </a:r>
            <a:r>
              <a:rPr lang="cs-CZ" sz="2800" i="1" dirty="0" smtClean="0">
                <a:solidFill>
                  <a:prstClr val="black"/>
                </a:solidFill>
              </a:rPr>
              <a:t>ÚSEKU</a:t>
            </a: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endParaRPr lang="cs-CZ" sz="2800" i="1" dirty="0">
              <a:solidFill>
                <a:prstClr val="black"/>
              </a:solidFill>
            </a:endParaRPr>
          </a:p>
          <a:p>
            <a:pPr marL="514350" lvl="0" indent="-514350">
              <a:buClr>
                <a:srgbClr val="FE8637"/>
              </a:buClr>
              <a:buFont typeface="+mj-lt"/>
              <a:buAutoNum type="arabicPeriod" startAt="6"/>
            </a:pPr>
            <a:r>
              <a:rPr lang="cs-CZ" sz="2800" i="1" dirty="0" smtClean="0">
                <a:solidFill>
                  <a:prstClr val="black"/>
                </a:solidFill>
              </a:rPr>
              <a:t>NEPRODÁVAJÍ </a:t>
            </a:r>
            <a:r>
              <a:rPr lang="cs-CZ" sz="2800" i="1" dirty="0">
                <a:solidFill>
                  <a:prstClr val="black"/>
                </a:solidFill>
              </a:rPr>
              <a:t>TECHNICKY NÁROČNÉ ZAŘÍZENÍ </a:t>
            </a:r>
          </a:p>
          <a:p>
            <a:pPr lvl="0">
              <a:buClr>
                <a:srgbClr val="FE8637"/>
              </a:buClr>
            </a:pPr>
            <a:endParaRPr lang="cs-CZ" sz="28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06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/>
          <a:lstStyle/>
          <a:p>
            <a:r>
              <a:rPr lang="cs-CZ" sz="4000" dirty="0">
                <a:solidFill>
                  <a:srgbClr val="C00000"/>
                </a:solidFill>
              </a:rPr>
              <a:t>DISKONTNÍ PRODEJNY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340768"/>
            <a:ext cx="8568952" cy="5400600"/>
          </a:xfrm>
        </p:spPr>
        <p:txBody>
          <a:bodyPr>
            <a:normAutofit fontScale="92500"/>
          </a:bodyPr>
          <a:lstStyle/>
          <a:p>
            <a:pPr marL="0" lvl="0" indent="0">
              <a:buClr>
                <a:srgbClr val="FE8637"/>
              </a:buClr>
              <a:buNone/>
            </a:pPr>
            <a:endParaRPr lang="cs-CZ" i="1" dirty="0" smtClean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</a:pPr>
            <a:r>
              <a:rPr lang="cs-CZ" sz="2800" i="1" dirty="0" smtClean="0">
                <a:solidFill>
                  <a:prstClr val="black"/>
                </a:solidFill>
              </a:rPr>
              <a:t>UP</a:t>
            </a:r>
            <a:r>
              <a:rPr lang="cs-CZ" sz="2800" i="1" dirty="0" smtClean="0">
                <a:solidFill>
                  <a:prstClr val="black"/>
                </a:solidFill>
              </a:rPr>
              <a:t>LATNĚNÍ </a:t>
            </a:r>
            <a:r>
              <a:rPr lang="cs-CZ" sz="2800" i="1" dirty="0">
                <a:solidFill>
                  <a:prstClr val="black"/>
                </a:solidFill>
              </a:rPr>
              <a:t>VE VĚTŠÍCH </a:t>
            </a:r>
            <a:r>
              <a:rPr lang="cs-CZ" sz="2800" i="1" dirty="0" smtClean="0">
                <a:solidFill>
                  <a:prstClr val="black"/>
                </a:solidFill>
              </a:rPr>
              <a:t>MĚSTECH</a:t>
            </a:r>
          </a:p>
          <a:p>
            <a:pPr lvl="0">
              <a:buClr>
                <a:srgbClr val="FE8637"/>
              </a:buClr>
            </a:pPr>
            <a:r>
              <a:rPr lang="cs-CZ" sz="2800" i="1" dirty="0" smtClean="0">
                <a:solidFill>
                  <a:prstClr val="black"/>
                </a:solidFill>
              </a:rPr>
              <a:t>ZAJIŠŤUJÍ PRODEJ VE VELKÉM</a:t>
            </a:r>
          </a:p>
          <a:p>
            <a:pPr lvl="0">
              <a:buClr>
                <a:srgbClr val="FE8637"/>
              </a:buClr>
            </a:pPr>
            <a:r>
              <a:rPr lang="cs-CZ" sz="2800" i="1" dirty="0" smtClean="0">
                <a:solidFill>
                  <a:prstClr val="black"/>
                </a:solidFill>
              </a:rPr>
              <a:t>NEPRODÁVAJÍ ZBOŽÍ KDE JE DŮLEŽITÝ PRODAVAČ  - OBSLUHA (lahůdky, zákusky, některé nepotravinářské zboží, poradenská služba, předvedení zboží…)</a:t>
            </a:r>
          </a:p>
          <a:p>
            <a:pPr lvl="0">
              <a:buClr>
                <a:srgbClr val="FE8637"/>
              </a:buClr>
            </a:pPr>
            <a:r>
              <a:rPr lang="cs-CZ" sz="2800" i="1" dirty="0" smtClean="0">
                <a:solidFill>
                  <a:prstClr val="black"/>
                </a:solidFill>
              </a:rPr>
              <a:t>NABÍDKA JE OMEZENA NA 800 DRUHŮ ZBOŽÍ</a:t>
            </a:r>
          </a:p>
          <a:p>
            <a:pPr lvl="0">
              <a:buClr>
                <a:srgbClr val="FE8637"/>
              </a:buClr>
            </a:pPr>
            <a:r>
              <a:rPr lang="cs-CZ" sz="2800" i="1" dirty="0" smtClean="0">
                <a:solidFill>
                  <a:prstClr val="black"/>
                </a:solidFill>
              </a:rPr>
              <a:t>PRODEJNÍ PLOCHA DO 600m</a:t>
            </a:r>
            <a:r>
              <a:rPr lang="cs-CZ" sz="2800" i="1" dirty="0" smtClean="0">
                <a:solidFill>
                  <a:prstClr val="black"/>
                </a:solidFill>
                <a:latin typeface="Arial"/>
                <a:cs typeface="Arial"/>
              </a:rPr>
              <a:t>²</a:t>
            </a:r>
          </a:p>
          <a:p>
            <a:pPr lvl="0">
              <a:buClr>
                <a:srgbClr val="FE8637"/>
              </a:buClr>
            </a:pPr>
            <a:endParaRPr lang="cs-CZ" i="1" dirty="0" smtClean="0">
              <a:solidFill>
                <a:prstClr val="black"/>
              </a:solidFill>
              <a:latin typeface="Arial"/>
              <a:cs typeface="Arial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cs-CZ" i="1" dirty="0">
              <a:solidFill>
                <a:prstClr val="black"/>
              </a:solidFill>
              <a:latin typeface="Arial"/>
              <a:cs typeface="Arial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cs-CZ" b="1" i="1" dirty="0" smtClean="0">
                <a:solidFill>
                  <a:srgbClr val="C00000"/>
                </a:solidFill>
                <a:latin typeface="Arial"/>
                <a:cs typeface="Arial"/>
              </a:rPr>
              <a:t>DISKONT – PRODEJ Z PALET, KATONŮ</a:t>
            </a:r>
          </a:p>
          <a:p>
            <a:pPr marL="0" lvl="0" indent="0">
              <a:buClr>
                <a:srgbClr val="FE8637"/>
              </a:buClr>
              <a:buNone/>
            </a:pPr>
            <a:endParaRPr lang="cs-CZ" i="1" dirty="0" smtClean="0">
              <a:solidFill>
                <a:prstClr val="black"/>
              </a:solidFill>
            </a:endParaRP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08911"/>
            <a:ext cx="2663577" cy="129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53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OPAKOVÁNÍ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280920" cy="487375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 ZAČAL  DISKONTNÍ PRODEJ.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CO ZNAMERNÁ NÁKUP VE VELKÉM.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PODLE ČEHO POZNÁM DISKONTNÍ PRODEJNU.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JAKÝ JE ROZDÍL MEZI DISKONTNÍ PRODEJNOU A SUPERMARKETEM?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CO ZNAMENÁ SLOVO DISKONT?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VYJMENUJ NĚKOLIK ZNAKŮ TYPICKÝCH PRO DISKONTNÍ PRODEJNU-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408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C00000"/>
                </a:solidFill>
              </a:rPr>
              <a:t>zdroje</a:t>
            </a:r>
            <a:endParaRPr lang="cs-CZ" sz="48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4873752"/>
          </a:xfrm>
        </p:spPr>
        <p:txBody>
          <a:bodyPr/>
          <a:lstStyle/>
          <a:p>
            <a:pPr marL="342900" lvl="0" indent="-342900">
              <a:buClr>
                <a:srgbClr val="FE8637"/>
              </a:buClr>
              <a:buFont typeface="Wingdings 2"/>
              <a:buChar char=""/>
              <a:tabLst>
                <a:tab pos="457200" algn="l"/>
              </a:tabLst>
            </a:pPr>
            <a:r>
              <a:rPr lang="cs-CZ" sz="1600" dirty="0">
                <a:solidFill>
                  <a:srgbClr val="000000"/>
                </a:solidFill>
                <a:latin typeface="Georgia"/>
              </a:rPr>
              <a:t>Mojmír Novotný, OBCHODNÍ PROVOZ pro střední odborné učiliště, vydalo roku 2003, nakladatelství učebnic Fortuna, ISBN </a:t>
            </a:r>
            <a:r>
              <a:rPr lang="cs-CZ" sz="1600" dirty="0" smtClean="0">
                <a:solidFill>
                  <a:srgbClr val="000000"/>
                </a:solidFill>
                <a:latin typeface="Georgia"/>
              </a:rPr>
              <a:t>80-7168-845-2</a:t>
            </a:r>
          </a:p>
          <a:p>
            <a:pPr marL="342900" lvl="0" indent="-342900">
              <a:buClr>
                <a:srgbClr val="FE8637"/>
              </a:buClr>
              <a:buFont typeface="Wingdings 2"/>
              <a:buChar char=""/>
              <a:tabLst>
                <a:tab pos="457200" algn="l"/>
              </a:tabLst>
            </a:pPr>
            <a:r>
              <a:rPr lang="cs-CZ" sz="1600" dirty="0">
                <a:solidFill>
                  <a:prstClr val="black"/>
                </a:solidFill>
                <a:latin typeface="Times New Roman"/>
                <a:ea typeface="Times New Roman"/>
                <a:hlinkClick r:id="rId2"/>
              </a:rPr>
              <a:t>http://</a:t>
            </a:r>
            <a:r>
              <a:rPr lang="cs-CZ" sz="1600" dirty="0" smtClean="0">
                <a:solidFill>
                  <a:prstClr val="black"/>
                </a:solidFill>
                <a:latin typeface="Times New Roman"/>
                <a:ea typeface="Times New Roman"/>
                <a:hlinkClick r:id="rId2"/>
              </a:rPr>
              <a:t>www.kardasovarecice.cz/www/mestorardasovarecice/fs/grafika/coop_thmb.jpg</a:t>
            </a:r>
            <a:endParaRPr lang="cs-CZ" sz="16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342900" lvl="0" indent="-342900">
              <a:buClr>
                <a:srgbClr val="FE8637"/>
              </a:buClr>
              <a:buFont typeface="Wingdings 2"/>
              <a:buChar char=""/>
              <a:tabLst>
                <a:tab pos="457200" algn="l"/>
              </a:tabLst>
            </a:pPr>
            <a:r>
              <a:rPr lang="cs-CZ" sz="1600" dirty="0">
                <a:solidFill>
                  <a:prstClr val="black"/>
                </a:solidFill>
                <a:latin typeface="Times New Roman"/>
                <a:ea typeface="Times New Roman"/>
                <a:hlinkClick r:id="rId3"/>
              </a:rPr>
              <a:t>http://</a:t>
            </a:r>
            <a:r>
              <a:rPr lang="cs-CZ" sz="1600" dirty="0" smtClean="0">
                <a:solidFill>
                  <a:prstClr val="black"/>
                </a:solidFill>
                <a:latin typeface="Times New Roman"/>
                <a:ea typeface="Times New Roman"/>
                <a:hlinkClick r:id="rId3"/>
              </a:rPr>
              <a:t>officeimg.vo.msecnd.net/en-us/images/MH900238375.jpg</a:t>
            </a:r>
            <a:endParaRPr lang="cs-CZ" sz="16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342900" lvl="0" indent="-342900">
              <a:buClr>
                <a:srgbClr val="FE8637"/>
              </a:buClr>
              <a:buFont typeface="Wingdings 2"/>
              <a:buChar char=""/>
              <a:tabLst>
                <a:tab pos="457200" algn="l"/>
              </a:tabLst>
            </a:pPr>
            <a:r>
              <a:rPr lang="cs-CZ" sz="1600" dirty="0">
                <a:solidFill>
                  <a:prstClr val="black"/>
                </a:solidFill>
                <a:latin typeface="Times New Roman"/>
                <a:ea typeface="Times New Roman"/>
                <a:hlinkClick r:id="rId4"/>
              </a:rPr>
              <a:t>http://</a:t>
            </a:r>
            <a:r>
              <a:rPr lang="cs-CZ" sz="1600" dirty="0" smtClean="0">
                <a:solidFill>
                  <a:prstClr val="black"/>
                </a:solidFill>
                <a:latin typeface="Times New Roman"/>
                <a:ea typeface="Times New Roman"/>
                <a:hlinkClick r:id="rId4"/>
              </a:rPr>
              <a:t>officeimg.vo.msecnd.net/en-us/images/MB900379753.jpg</a:t>
            </a:r>
            <a:endParaRPr lang="cs-CZ" sz="16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342900" lvl="0" indent="-342900">
              <a:buClr>
                <a:srgbClr val="FE8637"/>
              </a:buClr>
              <a:buFont typeface="Wingdings 2"/>
              <a:buChar char=""/>
              <a:tabLst>
                <a:tab pos="457200" algn="l"/>
              </a:tabLst>
            </a:pPr>
            <a:endParaRPr lang="cs-CZ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7869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139</TotalTime>
  <Words>281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Střední průmyslová škola a Střední odborná škola gastronomie a služeb, Most,  příspěvková organizace </vt:lpstr>
      <vt:lpstr>TYPY   PRODEJEN</vt:lpstr>
      <vt:lpstr>DISKONTNÍ PRODEJNY</vt:lpstr>
      <vt:lpstr>Prezentace aplikace PowerPoint</vt:lpstr>
      <vt:lpstr>ZNAKY: </vt:lpstr>
      <vt:lpstr>Prezentace aplikace PowerPoint</vt:lpstr>
      <vt:lpstr>DISKONTNÍ PRODEJNY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13</cp:revision>
  <dcterms:created xsi:type="dcterms:W3CDTF">2013-10-29T20:18:05Z</dcterms:created>
  <dcterms:modified xsi:type="dcterms:W3CDTF">2013-10-30T00:03:13Z</dcterms:modified>
</cp:coreProperties>
</file>