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101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AF70228D-EDC7-4C3D-8D96-B53559CDB28E}" type="datetimeFigureOut">
              <a:rPr lang="cs-CZ" smtClean="0"/>
              <a:t>30.10.2013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FBA9F731-A84E-4A60-91D5-12CAB826931B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img.vo.msecnd.net/en-us/images/MH900089320.jp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339752" y="260648"/>
            <a:ext cx="5739408" cy="1440160"/>
          </a:xfrm>
        </p:spPr>
        <p:txBody>
          <a:bodyPr>
            <a:normAutofit fontScale="90000"/>
          </a:bodyPr>
          <a:lstStyle/>
          <a:p>
            <a:r>
              <a:rPr lang="cs-CZ" sz="1600" b="1" dirty="0">
                <a:solidFill>
                  <a:srgbClr val="575F6D"/>
                </a:solidFill>
              </a:rPr>
              <a:t>Střední průmyslová škola</a:t>
            </a:r>
            <a:br>
              <a:rPr lang="cs-CZ" sz="1600" b="1" dirty="0">
                <a:solidFill>
                  <a:srgbClr val="575F6D"/>
                </a:solidFill>
              </a:rPr>
            </a:br>
            <a:r>
              <a:rPr lang="cs-CZ" sz="1600" b="1" dirty="0">
                <a:solidFill>
                  <a:srgbClr val="575F6D"/>
                </a:solidFill>
              </a:rPr>
              <a:t>a Střední odborná škola gastronomie a služeb, Most, </a:t>
            </a:r>
            <a:br>
              <a:rPr lang="cs-CZ" sz="1600" b="1" dirty="0">
                <a:solidFill>
                  <a:srgbClr val="575F6D"/>
                </a:solidFill>
              </a:rPr>
            </a:br>
            <a:r>
              <a:rPr lang="cs-CZ" sz="1600" b="1" dirty="0">
                <a:solidFill>
                  <a:srgbClr val="575F6D"/>
                </a:solidFill>
              </a:rPr>
              <a:t>příspěvková organizace</a:t>
            </a:r>
            <a:r>
              <a:rPr lang="cs-CZ" sz="1600" cap="none" dirty="0">
                <a:solidFill>
                  <a:prstClr val="black">
                    <a:tint val="75000"/>
                  </a:prstClr>
                </a:solidFill>
                <a:latin typeface="Calibri"/>
              </a:rPr>
              <a:t/>
            </a:r>
            <a:br>
              <a:rPr lang="cs-CZ" sz="1600" cap="none" dirty="0">
                <a:solidFill>
                  <a:prstClr val="black">
                    <a:tint val="75000"/>
                  </a:prstClr>
                </a:solidFill>
                <a:latin typeface="Calibri"/>
              </a:rPr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lvl="0" indent="0" algn="ctr">
              <a:spcBef>
                <a:spcPct val="20000"/>
              </a:spcBef>
              <a:buClr>
                <a:srgbClr val="D16349"/>
              </a:buClr>
              <a:buSzPct val="85000"/>
              <a:buNone/>
            </a:pPr>
            <a:r>
              <a:rPr lang="cs-CZ" sz="3600" dirty="0">
                <a:solidFill>
                  <a:prstClr val="black"/>
                </a:solidFill>
                <a:latin typeface="Calibri"/>
              </a:rPr>
              <a:t>DIGITÁLNÍ UČEBNÍ MATERIÁL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04664"/>
            <a:ext cx="933450" cy="884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Group 78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69975047"/>
              </p:ext>
            </p:extLst>
          </p:nvPr>
        </p:nvGraphicFramePr>
        <p:xfrm>
          <a:off x="611560" y="2392823"/>
          <a:ext cx="7848872" cy="3379390"/>
        </p:xfrm>
        <a:graphic>
          <a:graphicData uri="http://schemas.openxmlformats.org/drawingml/2006/table">
            <a:tbl>
              <a:tblPr/>
              <a:tblGrid>
                <a:gridCol w="2120996"/>
                <a:gridCol w="5727876"/>
              </a:tblGrid>
              <a:tr h="0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Číslo projektu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4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CZ.1.07/1.5.00/34.0124</a:t>
                      </a:r>
                      <a:endParaRPr kumimoji="0" lang="cs-CZ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2013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projektu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DUM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Škola budoucnosti s využitím IT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1200" dirty="0" smtClean="0"/>
                        <a:t>VY_12</a:t>
                      </a:r>
                      <a:r>
                        <a:rPr lang="cs-CZ" sz="1200" baseline="0" dirty="0" smtClean="0"/>
                        <a:t> </a:t>
                      </a:r>
                      <a:r>
                        <a:rPr lang="cs-CZ" sz="1200" dirty="0" smtClean="0"/>
                        <a:t>_</a:t>
                      </a:r>
                      <a:r>
                        <a:rPr lang="cs-CZ" sz="1200" dirty="0" smtClean="0"/>
                        <a:t>INOVACE_OV30</a:t>
                      </a:r>
                      <a:endParaRPr lang="cs-CZ" sz="1200" dirty="0" smtClean="0"/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Název školy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SPŠ a SOŠGS Most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Předmět 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ODBORNÝ VÝCVIK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Tematická oblast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PROVOZ OBCHODU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Téma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SMÍŠENÉ  PRODEJNY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Ročník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1.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Jméno autora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Jaroslava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Kapalínová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entury Gothic" pitchFamily="34" charset="0"/>
                      </a:endParaRP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5567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Datum tvorby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ŘÍJEN 2012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60448"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entury Gothic" pitchFamily="34" charset="0"/>
                        </a:rPr>
                        <a:t>Anotace</a:t>
                      </a:r>
                    </a:p>
                  </a:txBody>
                  <a:tcPr marL="91433" marR="91433" marT="45727" marB="45727" horzOverflow="overflow">
                    <a:lnL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1pPr>
                      <a:lvl2pPr marL="457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2pPr>
                      <a:lvl3pPr marL="914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3pPr>
                      <a:lvl4pPr marL="1371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4pPr>
                      <a:lvl5pPr marL="18288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5pPr>
                      <a:lvl6pPr marL="22860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6pPr>
                      <a:lvl7pPr marL="27432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7pPr>
                      <a:lvl8pPr marL="32004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8pPr>
                      <a:lvl9pPr marL="3657600" algn="l" rtl="0" eaLnBrk="1" latinLnBrk="0" hangingPunct="1">
                        <a:defRPr kumimoji="0" kern="1200">
                          <a:solidFill>
                            <a:schemeClr val="tx1"/>
                          </a:solidFill>
                          <a:latin typeface="Georgia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Žáci se seznámí </a:t>
                      </a: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s prodejnami se smíšeným zbožím.</a:t>
                      </a:r>
                      <a:endParaRPr kumimoji="0" lang="cs-CZ" sz="12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Materiál je určen pro žáky 1.ročníku obor  prodavačské práce, prodavač.</a:t>
                      </a:r>
                    </a:p>
                  </a:txBody>
                  <a:tcPr marL="91433" marR="91433" marT="45727" marB="45727" horzOverflow="overflow">
                    <a:lnL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949280"/>
            <a:ext cx="4797425" cy="652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22725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1268760"/>
            <a:ext cx="6172200" cy="3168352"/>
          </a:xfrm>
        </p:spPr>
        <p:txBody>
          <a:bodyPr>
            <a:normAutofit/>
          </a:bodyPr>
          <a:lstStyle/>
          <a:p>
            <a:r>
              <a:rPr lang="cs-CZ" sz="7200" dirty="0">
                <a:solidFill>
                  <a:srgbClr val="FFF39D"/>
                </a:solidFill>
              </a:rPr>
              <a:t>TYPY   PRODEJEN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4000" cap="small" dirty="0">
                <a:solidFill>
                  <a:srgbClr val="C00000"/>
                </a:solidFill>
                <a:ea typeface="+mj-ea"/>
                <a:cs typeface="+mj-cs"/>
              </a:rPr>
              <a:t>SMÍŠENÉ PRODEJNY</a:t>
            </a:r>
            <a:endParaRPr lang="cs-CZ" sz="4000" dirty="0">
              <a:solidFill>
                <a:srgbClr val="C00000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88640"/>
            <a:ext cx="3095625" cy="3095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4686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SMÍŠENÉ PRODEJNY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507288" cy="4873752"/>
          </a:xfrm>
        </p:spPr>
        <p:txBody>
          <a:bodyPr>
            <a:normAutofit lnSpcReduction="10000"/>
          </a:bodyPr>
          <a:lstStyle/>
          <a:p>
            <a:r>
              <a:rPr lang="cs-CZ" sz="2800" i="1" dirty="0" smtClean="0"/>
              <a:t>PRODÁVAJÍ POTRAVINÁŘSKÉ I NEPOTRAVINAÁŘSKÉ ZBOŽÍ</a:t>
            </a:r>
          </a:p>
          <a:p>
            <a:pPr marL="0" indent="0">
              <a:buNone/>
            </a:pPr>
            <a:endParaRPr lang="cs-CZ" sz="2800" i="1" dirty="0" smtClean="0"/>
          </a:p>
          <a:p>
            <a:r>
              <a:rPr lang="cs-CZ" sz="2800" i="1" dirty="0" smtClean="0"/>
              <a:t>UMÍSTĚNÍ NA VESNICÍCH A OKRAJOVÝCH ČÁSTECH MĚSTA</a:t>
            </a:r>
          </a:p>
          <a:p>
            <a:endParaRPr lang="cs-CZ" sz="2800" dirty="0"/>
          </a:p>
          <a:p>
            <a:r>
              <a:rPr lang="cs-CZ" sz="2800" b="1" i="1" u="sng" dirty="0" smtClean="0"/>
              <a:t>NEVÝHODA TĚCHTO PRODEJEN: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i="1" dirty="0" smtClean="0"/>
              <a:t>MALÝ VÝBĚR ZBOŽÍ  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i="1" dirty="0" smtClean="0"/>
              <a:t>ÚZKY  SORTIMENT (co do hloubky)</a:t>
            </a:r>
          </a:p>
          <a:p>
            <a:pPr marL="514350" indent="-514350">
              <a:buFont typeface="+mj-lt"/>
              <a:buAutoNum type="arabicPeriod"/>
            </a:pPr>
            <a:r>
              <a:rPr lang="cs-CZ" sz="2800" i="1" dirty="0" smtClean="0"/>
              <a:t>ROZSAH VELMI ŠIROKÝ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355119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476672"/>
            <a:ext cx="7467600" cy="59972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2800" b="1" i="1" u="sng" dirty="0" smtClean="0"/>
              <a:t>FORMA PRODEJE:</a:t>
            </a:r>
          </a:p>
          <a:p>
            <a:pPr marL="0" indent="0">
              <a:buNone/>
            </a:pPr>
            <a:r>
              <a:rPr lang="cs-CZ" sz="2800" i="1" dirty="0" smtClean="0"/>
              <a:t>KOMBINOVANÁ PRODEJNA (samoobsluha  s obsluhou)</a:t>
            </a:r>
          </a:p>
          <a:p>
            <a:pPr marL="0" indent="0">
              <a:buNone/>
            </a:pPr>
            <a:endParaRPr lang="cs-CZ" sz="2800" i="1" dirty="0"/>
          </a:p>
          <a:p>
            <a:pPr marL="0" indent="0">
              <a:buNone/>
            </a:pPr>
            <a:r>
              <a:rPr lang="cs-CZ" sz="2800" i="1" dirty="0" smtClean="0"/>
              <a:t>JDE PŘEVÁŽNĚ O POTRAVINÁŘSKÉ PRODEJNY </a:t>
            </a:r>
          </a:p>
          <a:p>
            <a:pPr marL="0" indent="0">
              <a:buNone/>
            </a:pPr>
            <a:endParaRPr lang="cs-CZ" sz="2800" i="1" dirty="0"/>
          </a:p>
          <a:p>
            <a:pPr marL="0" indent="0">
              <a:buNone/>
            </a:pPr>
            <a:r>
              <a:rPr lang="cs-CZ" sz="2800" i="1" dirty="0" smtClean="0"/>
              <a:t>NEPOTRAVINÁŘSKÉ ZBOŽÍ  JE ZASTOUPENO  PRODEJEM – obuvi, kuchyňskými potřebami…</a:t>
            </a:r>
          </a:p>
          <a:p>
            <a:pPr marL="0" indent="0">
              <a:buNone/>
            </a:pPr>
            <a:endParaRPr lang="cs-CZ" sz="2800" i="1" dirty="0"/>
          </a:p>
          <a:p>
            <a:pPr marL="0" indent="0">
              <a:buNone/>
            </a:pPr>
            <a:r>
              <a:rPr lang="cs-CZ" sz="2800" b="1" i="1" u="sng" dirty="0" smtClean="0">
                <a:solidFill>
                  <a:srgbClr val="C00000"/>
                </a:solidFill>
              </a:rPr>
              <a:t>UVEĎTE DALŠÍ DRUHY NEPOTRAVINÁŘSKÉHO ZBOŽÍ KTERÉ SE PRODÁVÁ V PRODEJNÁCH SMÍŠENÉHO ZBOŽÍ.</a:t>
            </a:r>
            <a:endParaRPr lang="cs-CZ" sz="2800" b="1" i="1" u="sng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4349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1268760"/>
            <a:ext cx="7467600" cy="52051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200" b="1" i="1" u="sng" dirty="0" smtClean="0"/>
              <a:t>SOUČASNOST:</a:t>
            </a:r>
          </a:p>
          <a:p>
            <a:pPr marL="0" indent="0">
              <a:buNone/>
            </a:pPr>
            <a:endParaRPr lang="cs-CZ" sz="2800" b="1" i="1" u="sng" dirty="0" smtClean="0"/>
          </a:p>
          <a:p>
            <a:r>
              <a:rPr lang="cs-CZ" sz="2800" i="1" dirty="0" smtClean="0"/>
              <a:t>TYTO PRODEJNY UBÝVAJÍ</a:t>
            </a:r>
          </a:p>
          <a:p>
            <a:endParaRPr lang="cs-CZ" sz="2000" i="1" dirty="0" smtClean="0"/>
          </a:p>
          <a:p>
            <a:r>
              <a:rPr lang="cs-CZ" sz="2800" i="1" dirty="0" smtClean="0"/>
              <a:t>BÝVAJÍ POUZE NA VESNICÍCH  A NA OKRAJI MENŠÍCH MĚST</a:t>
            </a:r>
          </a:p>
          <a:p>
            <a:endParaRPr lang="cs-CZ" sz="2000" i="1" dirty="0" smtClean="0"/>
          </a:p>
          <a:p>
            <a:r>
              <a:rPr lang="cs-CZ" sz="3000" i="1" cap="small" dirty="0">
                <a:ea typeface="+mj-ea"/>
                <a:cs typeface="+mj-cs"/>
              </a:rPr>
              <a:t>VYTLAČUJÍ JE SUPERMARKETY A HYPERMARKETY</a:t>
            </a:r>
            <a:endParaRPr lang="cs-CZ" sz="2800" i="1" dirty="0" smtClean="0"/>
          </a:p>
          <a:p>
            <a:endParaRPr lang="cs-CZ" sz="2800" i="1" dirty="0" smtClean="0"/>
          </a:p>
          <a:p>
            <a:endParaRPr lang="cs-CZ" sz="2800" b="1" i="1" u="sng" dirty="0"/>
          </a:p>
        </p:txBody>
      </p:sp>
    </p:spTree>
    <p:extLst>
      <p:ext uri="{BB962C8B-B14F-4D97-AF65-F5344CB8AC3E}">
        <p14:creationId xmlns:p14="http://schemas.microsoft.com/office/powerpoint/2010/main" val="2308288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OPAKOVÁNÍ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JAKÉ ZBOŽÍ SE PRODÁVÁ V PRODEJNÁCH SMÍŠENÉHO ZBOŽÍ?</a:t>
            </a:r>
          </a:p>
          <a:p>
            <a:pPr marL="457200" indent="-457200">
              <a:buFont typeface="+mj-lt"/>
              <a:buAutoNum type="arabicPeriod"/>
            </a:pPr>
            <a:endParaRPr lang="cs-CZ" sz="1200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KDE BÝVAJÍ UMÍSTĚNY PRODEJNY SE SMÍŠENÝM ZBOŽÍM?</a:t>
            </a:r>
          </a:p>
          <a:p>
            <a:pPr marL="457200" indent="-457200">
              <a:buFont typeface="+mj-lt"/>
              <a:buAutoNum type="arabicPeriod"/>
            </a:pPr>
            <a:endParaRPr lang="cs-CZ" sz="1200" dirty="0" smtClean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O JAKÉ FORMU PRODEJE SE JEDNÁ U SMÍŠENÝCH PRODEJEN?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  <a:p>
            <a:pPr marL="457200" indent="-457200">
              <a:buFont typeface="+mj-lt"/>
              <a:buAutoNum type="arabicPeriod"/>
            </a:pPr>
            <a:r>
              <a:rPr lang="cs-CZ" dirty="0" smtClean="0"/>
              <a:t>JAKÁ JE SOUČASNOST TĚCHTO PRODEJEN?</a:t>
            </a:r>
          </a:p>
          <a:p>
            <a:pPr marL="457200" indent="-45720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103186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C00000"/>
                </a:solidFill>
              </a:rPr>
              <a:t>ZDROJE</a:t>
            </a:r>
            <a:endParaRPr lang="cs-CZ" sz="4000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342900" lvl="0" indent="-342900">
              <a:buClr>
                <a:srgbClr val="FE8637"/>
              </a:buClr>
              <a:buFont typeface="Wingdings 2"/>
              <a:buChar char=""/>
              <a:tabLst>
                <a:tab pos="457200" algn="l"/>
              </a:tabLst>
            </a:pPr>
            <a:r>
              <a:rPr lang="cs-CZ" sz="1600" dirty="0">
                <a:solidFill>
                  <a:srgbClr val="000000"/>
                </a:solidFill>
                <a:latin typeface="Georgia"/>
              </a:rPr>
              <a:t>Mojmír Novotný, OBCHODNÍ PROVOZ pro střední odborné učiliště, vydalo roku 2003, nakladatelství učebnic Fortuna, ISBN 80-7168-845-2</a:t>
            </a:r>
          </a:p>
          <a:p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officeimg.vo.msecnd.net/en-us/images/MH900089320.jpg</a:t>
            </a:r>
            <a:endParaRPr lang="cs-CZ" sz="1600" dirty="0" smtClean="0"/>
          </a:p>
          <a:p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040068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25</TotalTime>
  <Words>220</Words>
  <Application>Microsoft Office PowerPoint</Application>
  <PresentationFormat>Předvádění na obrazovce (4:3)</PresentationFormat>
  <Paragraphs>62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Arkýř</vt:lpstr>
      <vt:lpstr>Střední průmyslová škola a Střední odborná škola gastronomie a služeb, Most,  příspěvková organizace </vt:lpstr>
      <vt:lpstr>TYPY   PRODEJEN</vt:lpstr>
      <vt:lpstr>SMÍŠENÉ PRODEJNY</vt:lpstr>
      <vt:lpstr>Prezentace aplikace PowerPoint</vt:lpstr>
      <vt:lpstr>Prezentace aplikace PowerPoint</vt:lpstr>
      <vt:lpstr>OPAKOVÁNÍ</vt:lpstr>
      <vt:lpstr>ZDROJE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průmyslová škola a Střední odborná škola gastronomie a služeb, Most,  příspěvková organizace </dc:title>
  <dc:creator>Pepe</dc:creator>
  <cp:lastModifiedBy>Pepe</cp:lastModifiedBy>
  <cp:revision>3</cp:revision>
  <dcterms:created xsi:type="dcterms:W3CDTF">2013-10-30T08:45:40Z</dcterms:created>
  <dcterms:modified xsi:type="dcterms:W3CDTF">2013-10-30T09:11:04Z</dcterms:modified>
</cp:coreProperties>
</file>