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61" r:id="rId5"/>
    <p:sldId id="262" r:id="rId6"/>
    <p:sldId id="263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B0FB-C5C2-4A0D-89E7-9E27D9881242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6D40-388A-4E93-B2B4-69B415E15D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B0FB-C5C2-4A0D-89E7-9E27D9881242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6D40-388A-4E93-B2B4-69B415E15D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B0FB-C5C2-4A0D-89E7-9E27D9881242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6D40-388A-4E93-B2B4-69B415E15D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B0FB-C5C2-4A0D-89E7-9E27D9881242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6D40-388A-4E93-B2B4-69B415E15D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B0FB-C5C2-4A0D-89E7-9E27D9881242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6D40-388A-4E93-B2B4-69B415E15D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B0FB-C5C2-4A0D-89E7-9E27D9881242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6D40-388A-4E93-B2B4-69B415E15D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B0FB-C5C2-4A0D-89E7-9E27D9881242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6D40-388A-4E93-B2B4-69B415E15D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B0FB-C5C2-4A0D-89E7-9E27D9881242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6D40-388A-4E93-B2B4-69B415E15D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B0FB-C5C2-4A0D-89E7-9E27D9881242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6D40-388A-4E93-B2B4-69B415E15D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B0FB-C5C2-4A0D-89E7-9E27D9881242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6D40-388A-4E93-B2B4-69B415E15D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B0FB-C5C2-4A0D-89E7-9E27D9881242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6D40-388A-4E93-B2B4-69B415E15D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9DB0FB-C5C2-4A0D-89E7-9E27D9881242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B96D40-388A-4E93-B2B4-69B415E15D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72816"/>
          <a:ext cx="6768752" cy="4640658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Historie vývoje marketingu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Arial" pitchFamily="34" charset="0"/>
                        </a:rPr>
                        <a:t>VY_32_INOVACE_05.02.02)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marketingu a managementu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třetího ročníku  Základů společenských </a:t>
                      </a:r>
                      <a:r>
                        <a:rPr lang="cs-CZ" sz="1400" smtClean="0">
                          <a:latin typeface="+mj-lt"/>
                          <a:ea typeface="Times New Roman"/>
                          <a:cs typeface="Arial" pitchFamily="34" charset="0"/>
                        </a:rPr>
                        <a:t>věd – Ekonomie;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Arial" pitchFamily="34" charset="0"/>
                        </a:rPr>
                        <a:t>historie vývoje marketingu.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Časová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dotace materiálu je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/>
              <a:t>Historie vývoje marketingu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87624" y="3429000"/>
            <a:ext cx="6948000" cy="230832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wrap="square">
            <a:spAutoFit/>
          </a:bodyPr>
          <a:lstStyle/>
          <a:p>
            <a:r>
              <a:rPr lang="cs-CZ" sz="2400" dirty="0" smtClean="0"/>
              <a:t>I.	 Výrobní </a:t>
            </a:r>
            <a:r>
              <a:rPr lang="cs-CZ" sz="2400" dirty="0"/>
              <a:t>koncepce </a:t>
            </a:r>
            <a:br>
              <a:rPr lang="cs-CZ" sz="2400" dirty="0"/>
            </a:br>
            <a:r>
              <a:rPr lang="cs-CZ" sz="2400" dirty="0"/>
              <a:t>II</a:t>
            </a:r>
            <a:r>
              <a:rPr lang="cs-CZ" sz="2400" dirty="0" smtClean="0"/>
              <a:t>.	 </a:t>
            </a:r>
            <a:r>
              <a:rPr lang="cs-CZ" sz="2400" dirty="0"/>
              <a:t>Výrobková koncepce </a:t>
            </a:r>
            <a:br>
              <a:rPr lang="cs-CZ" sz="2400" dirty="0"/>
            </a:br>
            <a:r>
              <a:rPr lang="cs-CZ" sz="2400" dirty="0"/>
              <a:t>III</a:t>
            </a:r>
            <a:r>
              <a:rPr lang="cs-CZ" sz="2400" dirty="0" smtClean="0"/>
              <a:t>.	 </a:t>
            </a:r>
            <a:r>
              <a:rPr lang="cs-CZ" sz="2400" dirty="0"/>
              <a:t>Prodejn</a:t>
            </a:r>
            <a:r>
              <a:rPr lang="cs-CZ" sz="2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í</a:t>
            </a:r>
            <a:r>
              <a:rPr lang="cs-CZ" sz="2400" dirty="0"/>
              <a:t> koncepce </a:t>
            </a:r>
            <a:br>
              <a:rPr lang="cs-CZ" sz="2400" dirty="0"/>
            </a:br>
            <a:r>
              <a:rPr lang="cs-CZ" sz="2400" dirty="0"/>
              <a:t>IV</a:t>
            </a:r>
            <a:r>
              <a:rPr lang="cs-CZ" sz="2400" dirty="0" smtClean="0"/>
              <a:t>.	 </a:t>
            </a:r>
            <a:r>
              <a:rPr lang="cs-CZ" sz="2400" dirty="0"/>
              <a:t>Marketingová koncepce</a:t>
            </a:r>
            <a:br>
              <a:rPr lang="cs-CZ" sz="2400" dirty="0"/>
            </a:br>
            <a:r>
              <a:rPr lang="cs-CZ" sz="2400" dirty="0"/>
              <a:t>V. </a:t>
            </a:r>
            <a:r>
              <a:rPr lang="cs-CZ" sz="2400" dirty="0" smtClean="0"/>
              <a:t> 	 Sociální </a:t>
            </a:r>
            <a:r>
              <a:rPr lang="cs-CZ" sz="2400" dirty="0"/>
              <a:t>koncepce </a:t>
            </a:r>
            <a:r>
              <a:rPr lang="cs-CZ" sz="2400" dirty="0" smtClean="0"/>
              <a:t>marketingu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2132856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>
                <a:latin typeface="+mj-lt"/>
              </a:rPr>
              <a:t>5 základních koncepcí, které ovlivňují charakter marketingových aktivit</a:t>
            </a:r>
            <a:endParaRPr lang="cs-CZ" sz="2000" dirty="0">
              <a:latin typeface="+mj-l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/>
              <a:t>Historie vývoje marketingu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15616" y="1700808"/>
            <a:ext cx="489713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I.</a:t>
            </a:r>
            <a:r>
              <a:rPr lang="cs-CZ" dirty="0" smtClean="0"/>
              <a:t>	</a:t>
            </a:r>
            <a:r>
              <a:rPr lang="cs-CZ" sz="2000" b="1" dirty="0" smtClean="0"/>
              <a:t> Prodejní koncepce 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348880"/>
            <a:ext cx="6811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„nejlépe se prodá to, co je lehce dostupné a za nízkou cenu“</a:t>
            </a:r>
            <a:endParaRPr lang="cs-CZ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212976"/>
            <a:ext cx="763284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· historicky nejstarší marketingová koncepce (vzniká na přelomu 19. a 20. stol.)</a:t>
            </a:r>
            <a:br>
              <a:rPr lang="cs-CZ" sz="1600" dirty="0" smtClean="0"/>
            </a:br>
            <a:r>
              <a:rPr lang="cs-CZ" sz="1600" dirty="0" smtClean="0"/>
              <a:t>· zákazník preferuje výrobky, které jsou levné a snadno dosažitelné</a:t>
            </a:r>
            <a:br>
              <a:rPr lang="cs-CZ" sz="1600" dirty="0" smtClean="0"/>
            </a:br>
            <a:r>
              <a:rPr lang="cs-CZ" sz="1600" dirty="0" smtClean="0"/>
              <a:t>· dosahování vysokých objemů výroby při využívání nové techniky a technologie, nižší náklady na jednotku produkce, rozsáhlá distribuce výrobků (zavádění pásové výroby – Henry Ford v USA, Tomáš Baťa v ČSR)</a:t>
            </a:r>
            <a:br>
              <a:rPr lang="cs-CZ" sz="1600" dirty="0" smtClean="0"/>
            </a:br>
            <a:r>
              <a:rPr lang="cs-CZ" sz="1600" dirty="0" smtClean="0"/>
              <a:t>· cílem podnikatele je dosažení co nejvyššího zisku přes oblast výroby, zejména lepším využíváním techniky a lepší organizací práce, kvalitní a levný výrobek si totiž rád koupí každý zákazník</a:t>
            </a:r>
            <a:br>
              <a:rPr lang="cs-CZ" sz="1600" dirty="0" smtClean="0"/>
            </a:br>
            <a:r>
              <a:rPr lang="cs-CZ" sz="1600" dirty="0" smtClean="0"/>
              <a:t>· v současnosti je vzpomínaný přístup typický v ekonomikách, kde poptávka převyšuje nabídku, zákazník se snaží výrobek spíše získat a nepřemýšlí tolik o jeho vlastnostech</a:t>
            </a:r>
            <a:endParaRPr lang="cs-CZ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/>
              <a:t>Historie vývoje marketingu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15616" y="1700808"/>
            <a:ext cx="489713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II.</a:t>
            </a:r>
            <a:r>
              <a:rPr lang="cs-CZ" dirty="0" smtClean="0"/>
              <a:t>	</a:t>
            </a:r>
            <a:r>
              <a:rPr lang="cs-CZ" sz="2000" b="1" dirty="0" smtClean="0"/>
              <a:t> Výrobková koncepce 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348880"/>
            <a:ext cx="6811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„kvalitní produkty si vždy svého zákazníka najdou“</a:t>
            </a:r>
            <a:endParaRPr lang="cs-CZ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212976"/>
            <a:ext cx="763284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· vychází z předpokladů, že zákazník bude při nákupu dávat přednost výrobkům nejvyšší kvality, výkonnosti nebo zcela nových vlastností</a:t>
            </a:r>
            <a:br>
              <a:rPr lang="cs-CZ" sz="1600" dirty="0" smtClean="0"/>
            </a:br>
            <a:r>
              <a:rPr lang="cs-CZ" sz="1600" dirty="0" smtClean="0"/>
              <a:t>· podnikatel zaměřuje svou aktivitu především na výrobu výrobků vysoce kvalitních a neustále se je snaží zdokonalovat</a:t>
            </a:r>
            <a:br>
              <a:rPr lang="cs-CZ" sz="1600" dirty="0" smtClean="0"/>
            </a:br>
            <a:r>
              <a:rPr lang="cs-CZ" sz="1600" dirty="0" smtClean="0"/>
              <a:t>· při zavádění nových výrobků na trh prezentují výrobci zejména vyšší kvalitu a technické výhody, což někdy vede k „marketingové krátkozrakosti“ – výrobce nevnímá, co se na trhu děje a jaká jsou přání a chování zákazníka </a:t>
            </a:r>
            <a:r>
              <a:rPr lang="cs-CZ" sz="1400" i="1" dirty="0" smtClean="0"/>
              <a:t>(„Veřejnost nemůže vědět, jaký druh auta chce, dokud ho neuvidí na vlastní oči“  - výrok vedoucího pracovníka </a:t>
            </a:r>
            <a:r>
              <a:rPr lang="cs-CZ" sz="1400" i="1" dirty="0" err="1" smtClean="0"/>
              <a:t>General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Motors</a:t>
            </a:r>
            <a:r>
              <a:rPr lang="cs-CZ" sz="1400" i="1" dirty="0" smtClean="0"/>
              <a:t>)</a:t>
            </a:r>
            <a:endParaRPr lang="cs-CZ" sz="1400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/>
              <a:t>Historie vývoje marketingu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15616" y="1700808"/>
            <a:ext cx="489713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III.</a:t>
            </a:r>
            <a:r>
              <a:rPr lang="cs-CZ" dirty="0" smtClean="0"/>
              <a:t>	</a:t>
            </a:r>
            <a:r>
              <a:rPr lang="cs-CZ" sz="2000" b="1" dirty="0" smtClean="0"/>
              <a:t> Výrobková koncepce 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348880"/>
            <a:ext cx="68112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„žádný výrobek se neprodá bez patřičné reklamy“</a:t>
            </a:r>
          </a:p>
          <a:p>
            <a:endParaRPr lang="cs-CZ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212976"/>
            <a:ext cx="7632849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· vyplývá z hromadné výroby, která potřebuje masovou distribuci a prodej</a:t>
            </a:r>
            <a:br>
              <a:rPr lang="cs-CZ" sz="1600" dirty="0" smtClean="0"/>
            </a:br>
            <a:r>
              <a:rPr lang="cs-CZ" sz="1600" dirty="0" smtClean="0"/>
              <a:t>· cílem výrobce je prodat to, co vyrobil, nikoliv vyrábět to, co by prodal</a:t>
            </a:r>
          </a:p>
          <a:p>
            <a:r>
              <a:rPr lang="cs-CZ" sz="1600" dirty="0" smtClean="0"/>
              <a:t>. koncepce předpokládá, že spotřebitelé jeví k nakupování netečnost až odpor a musí být přemlouváni k většímu nakupování</a:t>
            </a:r>
          </a:p>
          <a:p>
            <a:r>
              <a:rPr lang="cs-CZ" sz="1600" dirty="0" smtClean="0"/>
              <a:t>. firmy vyvíjejí agresivní prodejní a propagační úsilí</a:t>
            </a:r>
          </a:p>
          <a:p>
            <a:r>
              <a:rPr lang="cs-CZ" sz="1600" dirty="0" smtClean="0"/>
              <a:t>. výsledek je, že veřejnost ztotožňuje marketing s prodejním náporem a reklamou</a:t>
            </a:r>
          </a:p>
          <a:p>
            <a:r>
              <a:rPr lang="cs-CZ" sz="1600" dirty="0" smtClean="0"/>
              <a:t>. riziko: k nákupu přemluvený zákazník si již další výrobek nekoupí a odrazuje další potenciální zákazníky</a:t>
            </a:r>
          </a:p>
          <a:p>
            <a:endParaRPr lang="cs-CZ" sz="1400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/>
              <a:t>Historie vývoje marketingu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15616" y="1700808"/>
            <a:ext cx="489713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IV.</a:t>
            </a:r>
            <a:r>
              <a:rPr lang="cs-CZ" dirty="0" smtClean="0"/>
              <a:t>	</a:t>
            </a:r>
            <a:r>
              <a:rPr lang="cs-CZ" sz="2000" b="1" dirty="0" smtClean="0"/>
              <a:t> Marketingová koncepce 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348880"/>
            <a:ext cx="68112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„lépe prodá ten, kdo dokáže lépe poznat a uspokojit potřeby a přání zákazníka“</a:t>
            </a:r>
            <a:endParaRPr lang="cs-CZ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212976"/>
            <a:ext cx="763284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· vychází z filozofie, že marketing je něco více než prodej</a:t>
            </a:r>
            <a:br>
              <a:rPr lang="cs-CZ" sz="1600" dirty="0" smtClean="0"/>
            </a:br>
            <a:r>
              <a:rPr lang="cs-CZ" sz="1600" dirty="0" smtClean="0"/>
              <a:t>· koncepce vychází z pochopení trhu a následného přizpůsobení výrobku tak, aby jeho výroba byla v souladu s jeho požadavky</a:t>
            </a:r>
            <a:br>
              <a:rPr lang="cs-CZ" sz="1600" dirty="0" smtClean="0"/>
            </a:br>
            <a:r>
              <a:rPr lang="cs-CZ" sz="1600" dirty="0" smtClean="0"/>
              <a:t>· schopnost podniku splňovat požadavky a přání zákazníků vytváří předpoklady pro budoucí růst firmy</a:t>
            </a:r>
          </a:p>
          <a:p>
            <a:r>
              <a:rPr lang="cs-CZ" sz="1600" dirty="0" smtClean="0"/>
              <a:t>. koncepce spočívá na 4 pilířích: cílový trh, zákaznické potřeby, integrovaný marketing </a:t>
            </a:r>
          </a:p>
          <a:p>
            <a:r>
              <a:rPr lang="cs-CZ" sz="1600" dirty="0" smtClean="0"/>
              <a:t>(všechna oddělení firmy pracují společně na uspokojování přání a potřeb zákazníka) a rentabilita</a:t>
            </a:r>
            <a:endParaRPr lang="cs-CZ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/>
              <a:t>Historie vývoje marketingu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15616" y="1700808"/>
            <a:ext cx="489713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V.</a:t>
            </a:r>
            <a:r>
              <a:rPr lang="cs-CZ" dirty="0" smtClean="0"/>
              <a:t>	</a:t>
            </a:r>
            <a:r>
              <a:rPr lang="cs-CZ" sz="2000" b="1" dirty="0" smtClean="0"/>
              <a:t> Sociální marketingová koncepce 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348880"/>
            <a:ext cx="68112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„úkolem organizace je určovat potřeby, zájmy a přání zákazníka a uspokojovat je způsobem, který zachovává nebo zvyšuje blahobyt spotřebitele a společnosti“</a:t>
            </a:r>
            <a:endParaRPr lang="cs-CZ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717032"/>
            <a:ext cx="763284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· „humanistický“, „ekologický“ marketing</a:t>
            </a:r>
          </a:p>
          <a:p>
            <a:r>
              <a:rPr lang="cs-CZ" sz="1600" dirty="0" smtClean="0"/>
              <a:t>. nejnovější marketingová koncepce, která se snaží dát do souladu potřeby a zájmy zákazníků s dlouhodobými sociálními a etickými zájmy společnosti (zejména ze strany ochránců životního prostředí)</a:t>
            </a:r>
            <a:br>
              <a:rPr lang="cs-CZ" sz="1600" dirty="0" smtClean="0"/>
            </a:br>
            <a:r>
              <a:rPr lang="cs-CZ" sz="1600" dirty="0" smtClean="0"/>
              <a:t>· sociální marketing předpokládá, že podniky budou ve svých marketingových aktivitách brát v úvahu rovnováhu tří důležitých faktorů: zisku firmy, uspokojení přání zákazníků a veřejný zájem</a:t>
            </a:r>
            <a:endParaRPr lang="cs-CZ" sz="1400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  <a:endParaRPr lang="cs-CZ" dirty="0" smtClean="0"/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389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Historie vývoje marketingu</vt:lpstr>
      <vt:lpstr>Historie vývoje marketingu</vt:lpstr>
      <vt:lpstr>Historie vývoje marketingu</vt:lpstr>
      <vt:lpstr>Historie vývoje marketingu</vt:lpstr>
      <vt:lpstr>Historie vývoje marketingu</vt:lpstr>
      <vt:lpstr>Historie vývoje marketingu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Historie vývoje marketingu</dc:title>
  <dc:creator>Šormovi</dc:creator>
  <cp:lastModifiedBy>Šormovi</cp:lastModifiedBy>
  <cp:revision>13</cp:revision>
  <dcterms:created xsi:type="dcterms:W3CDTF">2013-04-28T08:33:11Z</dcterms:created>
  <dcterms:modified xsi:type="dcterms:W3CDTF">2013-05-22T20:27:27Z</dcterms:modified>
</cp:coreProperties>
</file>