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58" r:id="rId4"/>
    <p:sldId id="256" r:id="rId5"/>
    <p:sldId id="257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198F9-D360-4381-9AE0-7522FBAE6957}" type="datetimeFigureOut">
              <a:rPr lang="cs-CZ" smtClean="0"/>
              <a:pPr/>
              <a:t>22.5.2013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52C52-89F3-4AFF-8228-4E31D191E5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198F9-D360-4381-9AE0-7522FBAE6957}" type="datetimeFigureOut">
              <a:rPr lang="cs-CZ" smtClean="0"/>
              <a:pPr/>
              <a:t>22.5.2013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52C52-89F3-4AFF-8228-4E31D191E5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198F9-D360-4381-9AE0-7522FBAE6957}" type="datetimeFigureOut">
              <a:rPr lang="cs-CZ" smtClean="0"/>
              <a:pPr/>
              <a:t>22.5.2013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52C52-89F3-4AFF-8228-4E31D191E5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198F9-D360-4381-9AE0-7522FBAE6957}" type="datetimeFigureOut">
              <a:rPr lang="cs-CZ" smtClean="0"/>
              <a:pPr/>
              <a:t>22.5.2013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52C52-89F3-4AFF-8228-4E31D191E5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198F9-D360-4381-9AE0-7522FBAE6957}" type="datetimeFigureOut">
              <a:rPr lang="cs-CZ" smtClean="0"/>
              <a:pPr/>
              <a:t>22.5.2013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52C52-89F3-4AFF-8228-4E31D191E5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198F9-D360-4381-9AE0-7522FBAE6957}" type="datetimeFigureOut">
              <a:rPr lang="cs-CZ" smtClean="0"/>
              <a:pPr/>
              <a:t>22.5.2013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52C52-89F3-4AFF-8228-4E31D191E5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198F9-D360-4381-9AE0-7522FBAE6957}" type="datetimeFigureOut">
              <a:rPr lang="cs-CZ" smtClean="0"/>
              <a:pPr/>
              <a:t>22.5.2013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52C52-89F3-4AFF-8228-4E31D191E5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198F9-D360-4381-9AE0-7522FBAE6957}" type="datetimeFigureOut">
              <a:rPr lang="cs-CZ" smtClean="0"/>
              <a:pPr/>
              <a:t>22.5.2013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52C52-89F3-4AFF-8228-4E31D191E5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198F9-D360-4381-9AE0-7522FBAE6957}" type="datetimeFigureOut">
              <a:rPr lang="cs-CZ" smtClean="0"/>
              <a:pPr/>
              <a:t>22.5.2013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52C52-89F3-4AFF-8228-4E31D191E5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198F9-D360-4381-9AE0-7522FBAE6957}" type="datetimeFigureOut">
              <a:rPr lang="cs-CZ" smtClean="0"/>
              <a:pPr/>
              <a:t>22.5.2013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52C52-89F3-4AFF-8228-4E31D191E5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198F9-D360-4381-9AE0-7522FBAE6957}" type="datetimeFigureOut">
              <a:rPr lang="cs-CZ" smtClean="0"/>
              <a:pPr/>
              <a:t>22.5.2013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52C52-89F3-4AFF-8228-4E31D191E5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5198F9-D360-4381-9AE0-7522FBAE6957}" type="datetimeFigureOut">
              <a:rPr lang="cs-CZ" smtClean="0"/>
              <a:pPr/>
              <a:t>22.5.2013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552C52-89F3-4AFF-8228-4E31D191E5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259632" y="1772816"/>
          <a:ext cx="6768752" cy="4640658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Informační systém marketingu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Arial" pitchFamily="34" charset="0"/>
                        </a:rPr>
                        <a:t>VY_32_INOVACE_05.02.03)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Mgr.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Vladimír Šorma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Marketing a management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Sedmý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Říjen </a:t>
                      </a: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2012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Prezentace je určena pro výuku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marketingu a managementu </a:t>
                      </a: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v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hodinách Základů společenských věd - Ekonomie ve třetím </a:t>
                      </a: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ročníku, seznamuje studenty se základními termíny v oboru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marketingu a managementu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Šablona slouží jako digitalizovaná učebnice pro žáky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třetího ročníku  Základů společenských </a:t>
                      </a:r>
                      <a:r>
                        <a:rPr lang="cs-CZ" sz="1400" smtClean="0">
                          <a:latin typeface="+mj-lt"/>
                          <a:ea typeface="Times New Roman"/>
                          <a:cs typeface="Arial" pitchFamily="34" charset="0"/>
                        </a:rPr>
                        <a:t>věd – Ekonomie; </a:t>
                      </a: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jednotlivé strany prezentace na sebe tematicky navazují, řeší problematiku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Arial" pitchFamily="34" charset="0"/>
                        </a:rPr>
                        <a:t>informačního systému marketingu.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Časová </a:t>
                      </a: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dotace materiálu je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15-20 </a:t>
                      </a: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minut.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Informační systém marketingu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971600" y="1772816"/>
            <a:ext cx="7344817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Marketingový informační systém (MIS) </a:t>
            </a:r>
          </a:p>
          <a:p>
            <a:r>
              <a:rPr lang="cs-CZ" sz="1600" dirty="0" smtClean="0"/>
              <a:t>je systém vytvořený za účelem shromažďování, analýzy a vyhodnocování informací o trhu, které jsou nezbytné pro kvalitnější plánování, organizování, řízení a kontrolu marketingových činností.</a:t>
            </a:r>
          </a:p>
          <a:p>
            <a:endParaRPr lang="cs-CZ" dirty="0" smtClean="0"/>
          </a:p>
          <a:p>
            <a:r>
              <a:rPr lang="cs-CZ" sz="1600" dirty="0" smtClean="0"/>
              <a:t>Každý podnik si vytváří svůj vlastní MIS na základě informací: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600" b="1" dirty="0" smtClean="0"/>
              <a:t>a)    interních  = informace o výsledcích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/>
              <a:t> </a:t>
            </a:r>
            <a:r>
              <a:rPr lang="cs-CZ" sz="1600" dirty="0" smtClean="0"/>
              <a:t>slouží k identifikaci důležitých příležitostí a problémů (z účetnictví a statické evidence, rozborů ekonomické činnosti, přehledu o tržbách atd.)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/>
              <a:t> </a:t>
            </a:r>
            <a:r>
              <a:rPr lang="cs-CZ" sz="1600" dirty="0" smtClean="0"/>
              <a:t>základem je cyklus </a:t>
            </a:r>
            <a:r>
              <a:rPr lang="cs-CZ" sz="1600" i="1" dirty="0" smtClean="0"/>
              <a:t>objednávka-dodávka-platba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informace z těchto zdrojů jsou levné, snadno dostupné, ověřitelné a mají široké využití.</a:t>
            </a:r>
            <a:br>
              <a:rPr lang="cs-CZ" sz="1600" dirty="0" smtClean="0"/>
            </a:br>
            <a:r>
              <a:rPr lang="cs-CZ" sz="1600" b="1" dirty="0" smtClean="0"/>
              <a:t>b)    externích = informace o událostech</a:t>
            </a:r>
          </a:p>
          <a:p>
            <a:pPr>
              <a:buFont typeface="Arial" pitchFamily="34" charset="0"/>
              <a:buChar char="•"/>
            </a:pPr>
            <a:r>
              <a:rPr lang="cs-CZ" sz="1600" b="1" dirty="0"/>
              <a:t> </a:t>
            </a:r>
            <a:r>
              <a:rPr lang="cs-CZ" sz="1600" dirty="0" smtClean="0"/>
              <a:t>potřebné informace o vývoji tržního prostředí (ze statistických ročenek, přehledů vydávaných vládou, odborných časopisů a publikací, od výzkumných agentur apod.)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/>
              <a:t> </a:t>
            </a:r>
            <a:r>
              <a:rPr lang="cs-CZ" sz="1600" dirty="0" smtClean="0"/>
              <a:t>podávají údaje o demografických, ekonomických, sociálních a jiných aspektech života společnosti příslušného státu.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Informační systém marketingu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43608" y="1988840"/>
            <a:ext cx="1224136" cy="3672408"/>
          </a:xfrm>
          <a:prstGeom prst="rect">
            <a:avLst/>
          </a:prstGeom>
          <a:solidFill>
            <a:schemeClr val="accent1">
              <a:lumMod val="40000"/>
              <a:lumOff val="60000"/>
              <a:alpha val="7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04248" y="1988840"/>
            <a:ext cx="1152128" cy="3672408"/>
          </a:xfrm>
          <a:prstGeom prst="rect">
            <a:avLst/>
          </a:prstGeom>
          <a:solidFill>
            <a:schemeClr val="bg2">
              <a:lumMod val="75000"/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131840" y="1988840"/>
            <a:ext cx="2808312" cy="3672408"/>
          </a:xfrm>
          <a:prstGeom prst="rect">
            <a:avLst/>
          </a:prstGeom>
          <a:solidFill>
            <a:schemeClr val="accent2">
              <a:lumMod val="40000"/>
              <a:lumOff val="60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051720" y="1484784"/>
            <a:ext cx="1224136" cy="216024"/>
          </a:xfrm>
          <a:prstGeom prst="rect">
            <a:avLst/>
          </a:prstGeom>
          <a:solidFill>
            <a:schemeClr val="accent6">
              <a:lumMod val="40000"/>
              <a:lumOff val="60000"/>
              <a:alpha val="7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Informace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96136" y="1484784"/>
            <a:ext cx="1224136" cy="216024"/>
          </a:xfrm>
          <a:prstGeom prst="rect">
            <a:avLst/>
          </a:prstGeom>
          <a:solidFill>
            <a:schemeClr val="accent6">
              <a:lumMod val="40000"/>
              <a:lumOff val="60000"/>
              <a:alpha val="7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Informace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851920" y="5949280"/>
            <a:ext cx="1224136" cy="216024"/>
          </a:xfrm>
          <a:prstGeom prst="rect">
            <a:avLst/>
          </a:prstGeom>
          <a:solidFill>
            <a:schemeClr val="accent4">
              <a:lumMod val="40000"/>
              <a:lumOff val="60000"/>
              <a:alpha val="6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Rozhodnutí</a:t>
            </a:r>
            <a:endParaRPr lang="cs-CZ" dirty="0"/>
          </a:p>
        </p:txBody>
      </p:sp>
      <p:cxnSp>
        <p:nvCxnSpPr>
          <p:cNvPr id="16" name="Přímá spojovací čára 15"/>
          <p:cNvCxnSpPr/>
          <p:nvPr/>
        </p:nvCxnSpPr>
        <p:spPr>
          <a:xfrm flipV="1">
            <a:off x="4067944" y="1700808"/>
            <a:ext cx="0" cy="288032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1619672" y="1700808"/>
            <a:ext cx="2448272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1619672" y="1700808"/>
            <a:ext cx="0" cy="288032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>
            <a:stCxn id="5" idx="0"/>
          </p:cNvCxnSpPr>
          <p:nvPr/>
        </p:nvCxnSpPr>
        <p:spPr>
          <a:xfrm flipV="1">
            <a:off x="7380312" y="1700808"/>
            <a:ext cx="0" cy="288032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>
            <a:off x="5004048" y="1988840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>
            <a:off x="5004048" y="1700808"/>
            <a:ext cx="0" cy="288032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5004048" y="1700808"/>
            <a:ext cx="2376264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>
            <a:stCxn id="3" idx="2"/>
            <a:endCxn id="3" idx="2"/>
          </p:cNvCxnSpPr>
          <p:nvPr/>
        </p:nvCxnSpPr>
        <p:spPr>
          <a:xfrm>
            <a:off x="1655676" y="566124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>
            <a:off x="1619672" y="5661248"/>
            <a:ext cx="0" cy="288032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>
            <a:off x="1619672" y="5949280"/>
            <a:ext cx="576064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šipka 67"/>
          <p:cNvCxnSpPr>
            <a:endCxn id="5" idx="2"/>
          </p:cNvCxnSpPr>
          <p:nvPr/>
        </p:nvCxnSpPr>
        <p:spPr>
          <a:xfrm flipV="1">
            <a:off x="7380312" y="5661248"/>
            <a:ext cx="0" cy="288032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ovéPole 68"/>
          <p:cNvSpPr txBox="1"/>
          <p:nvPr/>
        </p:nvSpPr>
        <p:spPr>
          <a:xfrm>
            <a:off x="1043608" y="2060849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  <a:t>Podnikový management</a:t>
            </a:r>
            <a:endParaRPr lang="cs-CZ" sz="1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3923928" y="2132856"/>
            <a:ext cx="186968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solidFill>
                  <a:schemeClr val="accent2">
                    <a:lumMod val="75000"/>
                  </a:schemeClr>
                </a:solidFill>
              </a:rPr>
              <a:t>Podnikový MIS</a:t>
            </a:r>
            <a:endParaRPr lang="cs-CZ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6804248" y="2060848"/>
            <a:ext cx="12241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Marketingové prostředí</a:t>
            </a:r>
            <a:endParaRPr lang="cs-CZ" sz="14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80" name="Přímá spojovací čára 79"/>
          <p:cNvCxnSpPr/>
          <p:nvPr/>
        </p:nvCxnSpPr>
        <p:spPr>
          <a:xfrm>
            <a:off x="1043608" y="2564904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čára 82"/>
          <p:cNvCxnSpPr/>
          <p:nvPr/>
        </p:nvCxnSpPr>
        <p:spPr>
          <a:xfrm>
            <a:off x="3131840" y="2564904"/>
            <a:ext cx="28083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/>
          <p:nvPr/>
        </p:nvCxnSpPr>
        <p:spPr>
          <a:xfrm>
            <a:off x="6804248" y="2564904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/>
          <p:nvPr/>
        </p:nvCxnSpPr>
        <p:spPr>
          <a:xfrm>
            <a:off x="4572000" y="2564904"/>
            <a:ext cx="0" cy="30963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3" name="TextovéPole 92"/>
          <p:cNvSpPr txBox="1"/>
          <p:nvPr/>
        </p:nvSpPr>
        <p:spPr>
          <a:xfrm>
            <a:off x="1115616" y="2780928"/>
            <a:ext cx="1152127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1200" dirty="0" smtClean="0"/>
              <a:t> plánování</a:t>
            </a:r>
          </a:p>
          <a:p>
            <a:pPr>
              <a:buFontTx/>
              <a:buChar char="-"/>
            </a:pPr>
            <a:endParaRPr lang="cs-CZ" sz="1200" dirty="0" smtClean="0"/>
          </a:p>
          <a:p>
            <a:pPr>
              <a:buFontTx/>
              <a:buChar char="-"/>
            </a:pPr>
            <a:endParaRPr lang="cs-CZ" sz="1200" dirty="0"/>
          </a:p>
          <a:p>
            <a:pPr>
              <a:buFontTx/>
              <a:buChar char="-"/>
            </a:pPr>
            <a:endParaRPr lang="cs-CZ" sz="1200" dirty="0" smtClean="0"/>
          </a:p>
          <a:p>
            <a:pPr>
              <a:buFontTx/>
              <a:buChar char="-"/>
            </a:pPr>
            <a:r>
              <a:rPr lang="cs-CZ" sz="1200" dirty="0"/>
              <a:t> </a:t>
            </a:r>
            <a:r>
              <a:rPr lang="cs-CZ" sz="1200" dirty="0" smtClean="0"/>
              <a:t>organizování</a:t>
            </a:r>
          </a:p>
          <a:p>
            <a:pPr>
              <a:buFontTx/>
              <a:buChar char="-"/>
            </a:pPr>
            <a:endParaRPr lang="cs-CZ" sz="1200" dirty="0" smtClean="0"/>
          </a:p>
          <a:p>
            <a:pPr>
              <a:buFontTx/>
              <a:buChar char="-"/>
            </a:pPr>
            <a:endParaRPr lang="cs-CZ" sz="1200" dirty="0"/>
          </a:p>
          <a:p>
            <a:pPr>
              <a:buFontTx/>
              <a:buChar char="-"/>
            </a:pPr>
            <a:endParaRPr lang="cs-CZ" sz="1200" dirty="0" smtClean="0"/>
          </a:p>
          <a:p>
            <a:pPr>
              <a:buFontTx/>
              <a:buChar char="-"/>
            </a:pPr>
            <a:r>
              <a:rPr lang="cs-CZ" sz="1200" dirty="0"/>
              <a:t> </a:t>
            </a:r>
            <a:r>
              <a:rPr lang="cs-CZ" sz="1200" dirty="0" smtClean="0"/>
              <a:t>řízení</a:t>
            </a:r>
          </a:p>
          <a:p>
            <a:pPr>
              <a:buFontTx/>
              <a:buChar char="-"/>
            </a:pPr>
            <a:endParaRPr lang="cs-CZ" sz="1200" dirty="0" smtClean="0"/>
          </a:p>
          <a:p>
            <a:pPr>
              <a:buFontTx/>
              <a:buChar char="-"/>
            </a:pPr>
            <a:endParaRPr lang="cs-CZ" sz="1200" dirty="0"/>
          </a:p>
          <a:p>
            <a:pPr>
              <a:buFontTx/>
              <a:buChar char="-"/>
            </a:pPr>
            <a:endParaRPr lang="cs-CZ" sz="1200" dirty="0" smtClean="0"/>
          </a:p>
          <a:p>
            <a:pPr>
              <a:buFontTx/>
              <a:buChar char="-"/>
            </a:pPr>
            <a:r>
              <a:rPr lang="cs-CZ" sz="1200" dirty="0"/>
              <a:t> </a:t>
            </a:r>
            <a:r>
              <a:rPr lang="cs-CZ" sz="1200" dirty="0" smtClean="0"/>
              <a:t>kontrola</a:t>
            </a:r>
            <a:endParaRPr lang="cs-CZ" sz="1200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3203848" y="2708920"/>
            <a:ext cx="1368152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Vnitřní podniková evidence</a:t>
            </a:r>
          </a:p>
          <a:p>
            <a:endParaRPr lang="cs-CZ" sz="1200" dirty="0" smtClean="0"/>
          </a:p>
          <a:p>
            <a:endParaRPr lang="cs-CZ" sz="1200" dirty="0"/>
          </a:p>
          <a:p>
            <a:pPr>
              <a:buFontTx/>
              <a:buChar char="-"/>
            </a:pPr>
            <a:r>
              <a:rPr lang="cs-CZ" sz="1200" dirty="0" smtClean="0"/>
              <a:t> podnikové útvary</a:t>
            </a:r>
          </a:p>
          <a:p>
            <a:pPr>
              <a:buFontTx/>
              <a:buChar char="-"/>
            </a:pPr>
            <a:endParaRPr lang="cs-CZ" sz="1200" dirty="0"/>
          </a:p>
          <a:p>
            <a:pPr>
              <a:buFontTx/>
              <a:buChar char="-"/>
            </a:pP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Marketingový výzkum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Podnikový informační tok</a:t>
            </a:r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  <a:p>
            <a:pPr>
              <a:buFontTx/>
              <a:buChar char="-"/>
            </a:pPr>
            <a:endParaRPr lang="cs-CZ" sz="1200" dirty="0"/>
          </a:p>
          <a:p>
            <a:pPr>
              <a:buFontTx/>
              <a:buChar char="-"/>
            </a:pPr>
            <a:endParaRPr lang="cs-CZ" sz="1200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4644008" y="3140968"/>
            <a:ext cx="12241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Kvantitativní </a:t>
            </a:r>
          </a:p>
          <a:p>
            <a:endParaRPr lang="cs-CZ" sz="1200" dirty="0" smtClean="0"/>
          </a:p>
          <a:p>
            <a:r>
              <a:rPr lang="cs-CZ" sz="1200" dirty="0" smtClean="0"/>
              <a:t>a </a:t>
            </a:r>
          </a:p>
          <a:p>
            <a:endParaRPr lang="cs-CZ" sz="1200" dirty="0" smtClean="0"/>
          </a:p>
          <a:p>
            <a:r>
              <a:rPr lang="cs-CZ" sz="1200" dirty="0" smtClean="0"/>
              <a:t>kvalitativní </a:t>
            </a:r>
          </a:p>
          <a:p>
            <a:endParaRPr lang="cs-CZ" sz="1200" dirty="0" smtClean="0"/>
          </a:p>
          <a:p>
            <a:endParaRPr lang="cs-CZ" sz="1200" dirty="0"/>
          </a:p>
          <a:p>
            <a:r>
              <a:rPr lang="cs-CZ" sz="1200" dirty="0" smtClean="0"/>
              <a:t>analýza</a:t>
            </a:r>
            <a:endParaRPr lang="cs-CZ" sz="1200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6804248" y="2708920"/>
            <a:ext cx="1152128" cy="2934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Cílový trh </a:t>
            </a:r>
          </a:p>
          <a:p>
            <a:endParaRPr lang="cs-CZ" sz="1200" dirty="0"/>
          </a:p>
          <a:p>
            <a:endParaRPr lang="cs-CZ" sz="1200" dirty="0" smtClean="0"/>
          </a:p>
          <a:p>
            <a:r>
              <a:rPr lang="cs-CZ" sz="1200" dirty="0" smtClean="0"/>
              <a:t>Konkurence </a:t>
            </a:r>
          </a:p>
          <a:p>
            <a:endParaRPr lang="cs-CZ" sz="1200" dirty="0" smtClean="0"/>
          </a:p>
          <a:p>
            <a:endParaRPr lang="cs-CZ" sz="1200" dirty="0"/>
          </a:p>
          <a:p>
            <a:r>
              <a:rPr lang="cs-CZ" sz="1200" dirty="0" smtClean="0"/>
              <a:t>Partneři </a:t>
            </a:r>
          </a:p>
          <a:p>
            <a:endParaRPr lang="cs-CZ" sz="1200" dirty="0" smtClean="0"/>
          </a:p>
          <a:p>
            <a:endParaRPr lang="cs-CZ" sz="1200" dirty="0"/>
          </a:p>
          <a:p>
            <a:r>
              <a:rPr lang="cs-CZ" sz="1200" dirty="0" smtClean="0"/>
              <a:t>Distribuce 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Vnější makroprostředí</a:t>
            </a:r>
          </a:p>
          <a:p>
            <a:endParaRPr lang="cs-CZ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Informační systém marketingu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5616" y="1988840"/>
            <a:ext cx="7272807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Marketingový výzkum</a:t>
            </a:r>
          </a:p>
          <a:p>
            <a:r>
              <a:rPr lang="cs-CZ" sz="1600" dirty="0" smtClean="0"/>
              <a:t>Důležitou funkcí marketingového výzkumu je pomoci podnikovému marketingu předpovědět chování a jednání trhu, konkurence, prostředí a zejména zákazníků a snížit podnikatelské riziko.</a:t>
            </a:r>
            <a:br>
              <a:rPr lang="cs-CZ" sz="1600" dirty="0" smtClean="0"/>
            </a:br>
            <a:r>
              <a:rPr lang="cs-CZ" sz="1600" dirty="0" smtClean="0"/>
              <a:t>Marketingový výzkum není průzkum trhu, ale souhrn aktivit, které zkoumají všechny části marketingové praxe včetně trhů, výrobků, distribučních cest, cen, chování zákazníka.</a:t>
            </a:r>
          </a:p>
          <a:p>
            <a:endParaRPr lang="cs-CZ" sz="1600" dirty="0" smtClean="0"/>
          </a:p>
          <a:p>
            <a:r>
              <a:rPr lang="cs-CZ" sz="1600" dirty="0" smtClean="0"/>
              <a:t>Marketingový výzkum se skládá z pěti základních kroků:</a:t>
            </a:r>
          </a:p>
          <a:p>
            <a:r>
              <a:rPr lang="cs-CZ" sz="1600" dirty="0" smtClean="0"/>
              <a:t>1. definování problému (co chci zjistit)</a:t>
            </a:r>
            <a:br>
              <a:rPr lang="cs-CZ" sz="1600" dirty="0" smtClean="0"/>
            </a:br>
            <a:r>
              <a:rPr lang="cs-CZ" sz="1600" dirty="0" smtClean="0"/>
              <a:t>2. plán výzkumu (kdy, kde a jak získáme informace)</a:t>
            </a:r>
            <a:br>
              <a:rPr lang="cs-CZ" sz="1600" dirty="0" smtClean="0"/>
            </a:br>
            <a:r>
              <a:rPr lang="cs-CZ" sz="1600" dirty="0" smtClean="0"/>
              <a:t>3. sběr informací (součástí je např. průzkum trhu)</a:t>
            </a:r>
            <a:br>
              <a:rPr lang="cs-CZ" sz="1600" dirty="0" smtClean="0"/>
            </a:br>
            <a:r>
              <a:rPr lang="cs-CZ" sz="1600" dirty="0" smtClean="0"/>
              <a:t>4. analýza údajů</a:t>
            </a:r>
            <a:br>
              <a:rPr lang="cs-CZ" sz="1600" dirty="0" smtClean="0"/>
            </a:br>
            <a:r>
              <a:rPr lang="cs-CZ" sz="1600" dirty="0" smtClean="0"/>
              <a:t>5. závěry a doporučení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Informační systém marketingu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988840"/>
            <a:ext cx="705678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Marketingový systém na podporu rozhodování (MDSS)</a:t>
            </a:r>
          </a:p>
          <a:p>
            <a:r>
              <a:rPr lang="cs-CZ" sz="1600" dirty="0" smtClean="0"/>
              <a:t>Je koordinovaným souborem dat, nástrojů a technik,který spolu s počítačovou softwarovou podporou poskytuje manažerům informace o vnitřním a vnějším prostředí a pomáhá jim při vytváření lepších marketingových rozhodnutí</a:t>
            </a:r>
          </a:p>
          <a:p>
            <a:endParaRPr lang="cs-CZ" sz="1600" dirty="0" smtClean="0"/>
          </a:p>
          <a:p>
            <a:r>
              <a:rPr lang="cs-CZ" sz="1600" dirty="0" smtClean="0"/>
              <a:t>Pro podporu rozhodování se používají:</a:t>
            </a:r>
            <a:endParaRPr lang="cs-CZ" sz="1600" dirty="0"/>
          </a:p>
          <a:p>
            <a:pPr marL="342900" indent="-342900">
              <a:buFont typeface="+mj-lt"/>
              <a:buAutoNum type="alphaLcParenR"/>
            </a:pPr>
            <a:r>
              <a:rPr lang="cs-CZ" sz="1600" b="1" dirty="0" smtClean="0"/>
              <a:t>statistické nástroje  </a:t>
            </a:r>
            <a:r>
              <a:rPr lang="cs-CZ" sz="1600" dirty="0" smtClean="0"/>
              <a:t>(analýzy  regresivní, faktorová, shluková, preferencí…)</a:t>
            </a:r>
          </a:p>
          <a:p>
            <a:pPr marL="342900" indent="-342900"/>
            <a:r>
              <a:rPr lang="cs-CZ" sz="1600" b="1" dirty="0" smtClean="0"/>
              <a:t>b)</a:t>
            </a:r>
            <a:r>
              <a:rPr lang="cs-CZ" sz="1600" dirty="0" smtClean="0"/>
              <a:t>	</a:t>
            </a:r>
            <a:r>
              <a:rPr lang="cs-CZ" sz="1600" b="1" dirty="0" smtClean="0"/>
              <a:t>modely</a:t>
            </a:r>
            <a:r>
              <a:rPr lang="cs-CZ" sz="1600" dirty="0" smtClean="0"/>
              <a:t>  (testování nových produktů, prodejní odezvy…)</a:t>
            </a:r>
          </a:p>
          <a:p>
            <a:pPr marL="342900" indent="-342900">
              <a:buAutoNum type="alphaLcParenR" startAt="3"/>
            </a:pPr>
            <a:r>
              <a:rPr lang="cs-CZ" sz="1600" b="1" dirty="0" smtClean="0"/>
              <a:t>optimalizační postupy </a:t>
            </a:r>
            <a:r>
              <a:rPr lang="cs-CZ" sz="1600" dirty="0" smtClean="0"/>
              <a:t>(teorie statistického rozhodování, teorie her…)</a:t>
            </a:r>
          </a:p>
          <a:p>
            <a:pPr marL="342900" indent="-342900">
              <a:buAutoNum type="alphaLcParenR" startAt="3"/>
            </a:pPr>
            <a:endParaRPr lang="cs-CZ" sz="1600" dirty="0"/>
          </a:p>
          <a:p>
            <a:pPr marL="342900" indent="-342900"/>
            <a:r>
              <a:rPr lang="cs-CZ" sz="1600" dirty="0" smtClean="0"/>
              <a:t>Počítačové programy rozhodovacích modelů </a:t>
            </a:r>
          </a:p>
          <a:p>
            <a:pPr marL="342900" indent="-342900">
              <a:buFontTx/>
              <a:buChar char="-"/>
            </a:pPr>
            <a:r>
              <a:rPr lang="cs-CZ" sz="1600" dirty="0" smtClean="0"/>
              <a:t>pomáhající při tvorbě  marketingových studií, segmentaci trhů, analyzování medií  a plánování prodejních aktivit:</a:t>
            </a:r>
          </a:p>
          <a:p>
            <a:pPr marL="342900" indent="-342900"/>
            <a:r>
              <a:rPr lang="cs-CZ" sz="1600" dirty="0" smtClean="0"/>
              <a:t>BRANDAID, CALLPLAN, DETAILER, GEOLINE, MEDIAC</a:t>
            </a:r>
          </a:p>
          <a:p>
            <a:pPr marL="342900" indent="-342900">
              <a:buFontTx/>
              <a:buChar char="-"/>
            </a:pPr>
            <a:r>
              <a:rPr lang="cs-CZ" sz="1600" dirty="0" smtClean="0"/>
              <a:t>napodobující standardní rozhodování manažerů</a:t>
            </a:r>
          </a:p>
          <a:p>
            <a:pPr marL="342900" indent="-342900"/>
            <a:r>
              <a:rPr lang="cs-CZ" sz="1600" dirty="0" smtClean="0"/>
              <a:t>PROMOTER, ADCAD, COVERSTORY</a:t>
            </a:r>
            <a:endParaRPr lang="cs-CZ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24744"/>
            <a:ext cx="69847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indent="0">
              <a:buNone/>
            </a:pPr>
            <a:r>
              <a:rPr lang="cs-CZ" dirty="0" smtClean="0"/>
              <a:t>Zdroje:</a:t>
            </a:r>
            <a:endParaRPr lang="cs-CZ" dirty="0" smtClean="0"/>
          </a:p>
          <a:p>
            <a:r>
              <a:rPr lang="cs-CZ" dirty="0" err="1" smtClean="0"/>
              <a:t>Kotler</a:t>
            </a:r>
            <a:r>
              <a:rPr lang="cs-CZ" dirty="0" smtClean="0"/>
              <a:t>, </a:t>
            </a:r>
            <a:r>
              <a:rPr lang="cs-CZ" dirty="0" err="1" smtClean="0"/>
              <a:t>Philip</a:t>
            </a:r>
            <a:r>
              <a:rPr lang="cs-CZ" dirty="0" smtClean="0"/>
              <a:t>: Marketing management,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 spol. s.r.o., 10. rozšířené vydání, Praha, 2001</a:t>
            </a:r>
          </a:p>
          <a:p>
            <a:r>
              <a:rPr lang="cs-CZ" dirty="0" err="1" smtClean="0"/>
              <a:t>Maruani</a:t>
            </a:r>
            <a:r>
              <a:rPr lang="cs-CZ" dirty="0" smtClean="0"/>
              <a:t>, </a:t>
            </a:r>
            <a:r>
              <a:rPr lang="cs-CZ" dirty="0" err="1" smtClean="0"/>
              <a:t>Laurent</a:t>
            </a:r>
            <a:r>
              <a:rPr lang="cs-CZ" dirty="0" smtClean="0"/>
              <a:t>: Abeceda marketingu, Management </a:t>
            </a:r>
            <a:r>
              <a:rPr lang="cs-CZ" dirty="0" err="1" smtClean="0"/>
              <a:t>Press</a:t>
            </a:r>
            <a:r>
              <a:rPr lang="cs-CZ" dirty="0" smtClean="0"/>
              <a:t>, Praha,1995</a:t>
            </a:r>
          </a:p>
          <a:p>
            <a:r>
              <a:rPr lang="cs-CZ" dirty="0" smtClean="0"/>
              <a:t>Světlík, Jaroslav: Marketing – cesta k trhu, EKKA, Zlín, 1994</a:t>
            </a:r>
          </a:p>
          <a:p>
            <a:r>
              <a:rPr lang="cs-CZ" dirty="0" smtClean="0"/>
              <a:t>Švarcová, Jana: Ekonomie, CEED, Zlín, 2010</a:t>
            </a:r>
          </a:p>
          <a:p>
            <a:r>
              <a:rPr lang="cs-CZ" dirty="0" smtClean="0"/>
              <a:t>http://cs.wikipedia.org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357</Words>
  <Application>Microsoft Office PowerPoint</Application>
  <PresentationFormat>Předvádění na obrazovce (4:3)</PresentationFormat>
  <Paragraphs>110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Informační systém marketingu</vt:lpstr>
      <vt:lpstr>Informační systém marketingu</vt:lpstr>
      <vt:lpstr>Informační systém marketingu</vt:lpstr>
      <vt:lpstr>Informační systém marketingu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Informační systém marketingu</dc:title>
  <dc:creator>Šormovi</dc:creator>
  <cp:lastModifiedBy>Šormovi</cp:lastModifiedBy>
  <cp:revision>24</cp:revision>
  <dcterms:created xsi:type="dcterms:W3CDTF">2013-04-28T11:33:58Z</dcterms:created>
  <dcterms:modified xsi:type="dcterms:W3CDTF">2013-05-22T20:27:45Z</dcterms:modified>
</cp:coreProperties>
</file>