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CDCB9-6465-4300-8401-24828A6DEC20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698D9-298B-4F0D-A083-0AC6CBE58B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Strategické plánování na úrovni firmy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VY_32_INOVACE_05.02.05)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trategické plánování na úrovni firmy.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628800"/>
            <a:ext cx="763284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STRATEGICKÉ PLÁNOVÁNÍ</a:t>
            </a:r>
          </a:p>
          <a:p>
            <a:r>
              <a:rPr lang="cs-CZ" sz="1400" dirty="0" smtClean="0"/>
              <a:t> - týká se všech činností celého podniku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- manažerský proces rozvíjení shody mezi cíli, dovednostmi a zdroji organizace a jejími měnícími se tržními příležitostmi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- cílem je vytvářet a měnit podnikatelské aktivity a produkty firmy tak, aby jejich kombinace zabezpečovala uspokojivé zisky a růst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- podstatou je rozhodování, které strategické obchodní jednotky (SBU) mají být budovány a rozvíjeny, které udržovány a které ukončovány</a:t>
            </a:r>
          </a:p>
          <a:p>
            <a:endParaRPr lang="cs-CZ" sz="1400" dirty="0" smtClean="0"/>
          </a:p>
          <a:p>
            <a:r>
              <a:rPr lang="cs-CZ" sz="1400" b="1" dirty="0" smtClean="0"/>
              <a:t>Marketingové plánování</a:t>
            </a:r>
            <a:r>
              <a:rPr lang="cs-CZ" sz="1400" dirty="0" smtClean="0"/>
              <a:t> - nedílnou součástí strategického plánování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vychází ze sběru informací - činnost stále trvající, probíhající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Systematický proces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Činnost zaměřená na budoucnost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Stále probíhající proces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Koordinační proces - zainteresování veškerého oddělení (ti, co s tím mají co dočinění)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Shromažďování výhod - lepší stanovení úkolů, cílů, určení zodpovědnosti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výsledkem - písemný dokument - strategický plán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628800"/>
            <a:ext cx="763284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Typy plánování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Časové hledisko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krátkodobé 1-2 roky - vychází z dlouhodobého, řeší operativní problémy daného období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střednědobé 3-5 let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dlouhodobé 5-10let - investiční náklady, rozbory, vývoj nových výrobků</a:t>
            </a:r>
          </a:p>
          <a:p>
            <a:endParaRPr lang="cs-CZ" sz="1400" dirty="0" smtClean="0"/>
          </a:p>
          <a:p>
            <a:r>
              <a:rPr lang="cs-CZ" sz="1400" b="1" dirty="0" smtClean="0"/>
              <a:t>Podle stylu plánování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plánování shora dolů - vedení podniku stanoví cíle i plány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plánování zdola nahoru - nižší úrovně formulují své vlastní cíle a překládají uvedení ke schválení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plánování smíšené - vrcholové vedení stanoví plány a cíle - střední management</a:t>
            </a:r>
          </a:p>
          <a:p>
            <a:endParaRPr lang="cs-CZ" sz="1400" dirty="0" smtClean="0"/>
          </a:p>
          <a:p>
            <a:r>
              <a:rPr lang="cs-CZ" sz="1400" b="1" dirty="0" smtClean="0"/>
              <a:t>Podle úrovní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strategické plánování – širší marketingové cíle a strategie pro jejich dosažení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taktické plánování – specifické marketingové taktiky (propagace, cenové taktiky, služby…)</a:t>
            </a:r>
          </a:p>
          <a:p>
            <a:endParaRPr lang="cs-CZ" sz="1400" dirty="0" smtClean="0"/>
          </a:p>
          <a:p>
            <a:r>
              <a:rPr lang="cs-CZ" sz="1400" b="1" dirty="0" smtClean="0"/>
              <a:t>Podle organizační struktury společnost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na úrovni firmy - korporace (případně na úrovni divizí)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na úrovni jednotlivých SBU</a:t>
            </a:r>
          </a:p>
          <a:p>
            <a:r>
              <a:rPr lang="cs-CZ" sz="1400" b="1" dirty="0" smtClean="0"/>
              <a:t>• </a:t>
            </a:r>
            <a:r>
              <a:rPr lang="cs-CZ" sz="1400" dirty="0" smtClean="0"/>
              <a:t>na úrovni každého výrobku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772816"/>
            <a:ext cx="7632849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/>
              <a:t>Na úrovni </a:t>
            </a:r>
            <a:r>
              <a:rPr lang="cs-CZ" b="1" dirty="0" smtClean="0"/>
              <a:t>firmy</a:t>
            </a:r>
          </a:p>
          <a:p>
            <a:pPr lvl="0"/>
            <a:r>
              <a:rPr lang="cs-CZ" b="1" dirty="0" smtClean="0"/>
              <a:t>(Korporační a divizní strategické plánování)</a:t>
            </a:r>
          </a:p>
          <a:p>
            <a:pPr lvl="0"/>
            <a:endParaRPr lang="cs-CZ" b="1" dirty="0" smtClean="0"/>
          </a:p>
          <a:p>
            <a:pPr marL="342900" lvl="0" indent="-342900"/>
            <a:r>
              <a:rPr lang="cs-CZ" sz="1600" b="1" dirty="0" smtClean="0"/>
              <a:t>1)	Definování poslání společnosti </a:t>
            </a:r>
          </a:p>
          <a:p>
            <a:pPr marL="342900" lvl="0" indent="-342900"/>
            <a:r>
              <a:rPr lang="cs-CZ" sz="1600" dirty="0" smtClean="0"/>
              <a:t>	-	Co podnikáme? Kdo je náš zákazník? Jaký máme pro zákazníka význam? Co budeme podnikat? Co bychom měli podnikat?</a:t>
            </a:r>
          </a:p>
          <a:p>
            <a:pPr marL="342900" lvl="0" indent="-342900"/>
            <a:r>
              <a:rPr lang="cs-CZ" sz="1600" b="1" dirty="0" smtClean="0"/>
              <a:t>2)	Určování strategických obchodních jednotek </a:t>
            </a:r>
          </a:p>
          <a:p>
            <a:pPr marL="800100" lvl="1" indent="-342900">
              <a:buFontTx/>
              <a:buChar char="-"/>
            </a:pPr>
            <a:r>
              <a:rPr lang="cs-CZ" sz="1600" dirty="0" smtClean="0"/>
              <a:t>  každá představuje relativně samostatnou podnikatelskou aktivitu</a:t>
            </a:r>
          </a:p>
          <a:p>
            <a:pPr marL="800100" lvl="1" indent="-342900">
              <a:buFontTx/>
              <a:buChar char="-"/>
            </a:pPr>
            <a:r>
              <a:rPr lang="cs-CZ" sz="1600" dirty="0" smtClean="0"/>
              <a:t>  každá má své konkurenty</a:t>
            </a:r>
          </a:p>
          <a:p>
            <a:pPr marL="800100" lvl="1" indent="-342900">
              <a:buFontTx/>
              <a:buChar char="-"/>
            </a:pPr>
            <a:r>
              <a:rPr lang="cs-CZ" sz="1600" dirty="0" smtClean="0"/>
              <a:t>  každá má svého odpovědného manažera</a:t>
            </a:r>
          </a:p>
          <a:p>
            <a:pPr marL="342900" lvl="0" indent="-342900"/>
            <a:r>
              <a:rPr lang="cs-CZ" sz="1600" b="1" dirty="0" smtClean="0"/>
              <a:t>3)	Přiřazování zdrojů strategickým obchodním jednotkám </a:t>
            </a:r>
          </a:p>
          <a:p>
            <a:pPr marL="342900" lvl="0" indent="-342900"/>
            <a:r>
              <a:rPr lang="cs-CZ" sz="1600" dirty="0" smtClean="0"/>
              <a:t>	-	stanovení specifických strategií a poskytnutí potřebných fondů</a:t>
            </a:r>
          </a:p>
          <a:p>
            <a:pPr marL="342900" lvl="0" indent="-342900"/>
            <a:r>
              <a:rPr lang="cs-CZ" sz="1600" b="1" dirty="0" smtClean="0"/>
              <a:t>4)	Plánování nových podnikatelských aktivit a rušení aktivit starých</a:t>
            </a:r>
          </a:p>
          <a:p>
            <a:pPr marL="342900" lvl="0" indent="-342900"/>
            <a:r>
              <a:rPr lang="cs-CZ" sz="1600" dirty="0" smtClean="0"/>
              <a:t>	-	manažeři by se měli zabývat všemi strategickými možnostmi a nemarnit čas a energii zachraňováním  ztrátových a neperspektivních obchodů</a:t>
            </a:r>
            <a:endParaRPr lang="cs-CZ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56792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Na úrovni firmy</a:t>
            </a:r>
          </a:p>
          <a:p>
            <a:pPr lvl="0"/>
            <a:r>
              <a:rPr lang="cs-CZ" sz="1400" dirty="0" smtClean="0"/>
              <a:t>Nejčastěji používaná analýza je </a:t>
            </a:r>
            <a:r>
              <a:rPr lang="cs-CZ" sz="1400" b="1" i="1" dirty="0" smtClean="0"/>
              <a:t>portfoliová matice podíl-růst </a:t>
            </a:r>
            <a:r>
              <a:rPr lang="cs-CZ" sz="1400" dirty="0" smtClean="0"/>
              <a:t>(</a:t>
            </a:r>
            <a:r>
              <a:rPr lang="cs-CZ" sz="1400" b="1" i="1" dirty="0" smtClean="0"/>
              <a:t>BCG analýza</a:t>
            </a:r>
            <a:r>
              <a:rPr lang="cs-CZ" sz="1400" dirty="0" smtClean="0"/>
              <a:t>):</a:t>
            </a:r>
          </a:p>
          <a:p>
            <a:pPr lvl="0"/>
            <a:r>
              <a:rPr lang="cs-CZ" sz="1400" b="1" dirty="0" smtClean="0"/>
              <a:t>1)     Otazníky (</a:t>
            </a:r>
            <a:r>
              <a:rPr lang="cs-CZ" sz="1400" b="1" i="1" dirty="0" err="1" smtClean="0"/>
              <a:t>Question</a:t>
            </a:r>
            <a:r>
              <a:rPr lang="cs-CZ" sz="1400" b="1" i="1" dirty="0" smtClean="0"/>
              <a:t> </a:t>
            </a:r>
            <a:r>
              <a:rPr lang="cs-CZ" sz="1400" b="1" i="1" dirty="0" err="1" smtClean="0"/>
              <a:t>marks</a:t>
            </a:r>
            <a:r>
              <a:rPr lang="cs-CZ" sz="1400" b="1" dirty="0" smtClean="0"/>
              <a:t>)</a:t>
            </a:r>
          </a:p>
          <a:p>
            <a:pPr lvl="0">
              <a:buFontTx/>
              <a:buChar char="-"/>
            </a:pPr>
            <a:r>
              <a:rPr lang="cs-CZ" sz="1400" dirty="0" smtClean="0"/>
              <a:t>       SBU firmy, které se uskutečňují na trzích s vysokým tempem růstu, avšak vykazují relativně nízké tržní podíly</a:t>
            </a:r>
          </a:p>
          <a:p>
            <a:pPr lvl="0">
              <a:buFontTx/>
              <a:buChar char="-"/>
            </a:pPr>
            <a:r>
              <a:rPr lang="cs-CZ" sz="1400" dirty="0"/>
              <a:t> </a:t>
            </a:r>
            <a:r>
              <a:rPr lang="cs-CZ" sz="1400" dirty="0" smtClean="0"/>
              <a:t>      snaha vstoupit na trh, který prudce roste, ale obvykle na něm operuje vedoucí firma</a:t>
            </a:r>
          </a:p>
          <a:p>
            <a:pPr lvl="0">
              <a:buFontTx/>
              <a:buChar char="-"/>
            </a:pPr>
            <a:r>
              <a:rPr lang="cs-CZ" sz="1400" dirty="0"/>
              <a:t> </a:t>
            </a:r>
            <a:r>
              <a:rPr lang="cs-CZ" sz="1400" dirty="0" smtClean="0"/>
              <a:t>      vyžadují vysokou peněžní hotovost</a:t>
            </a:r>
          </a:p>
          <a:p>
            <a:pPr marL="342900" lvl="0" indent="-342900">
              <a:buAutoNum type="arabicParenR" startAt="2"/>
            </a:pPr>
            <a:r>
              <a:rPr lang="cs-CZ" sz="1400" b="1" dirty="0" smtClean="0"/>
              <a:t>Hvězdy (</a:t>
            </a:r>
            <a:r>
              <a:rPr lang="cs-CZ" sz="1400" b="1" i="1" dirty="0" err="1" smtClean="0"/>
              <a:t>Stars</a:t>
            </a:r>
            <a:r>
              <a:rPr lang="cs-CZ" sz="1400" b="1" dirty="0" smtClean="0"/>
              <a:t>)</a:t>
            </a:r>
          </a:p>
          <a:p>
            <a:pPr marL="342900" lvl="0" indent="-342900">
              <a:buFontTx/>
              <a:buChar char="-"/>
            </a:pPr>
            <a:r>
              <a:rPr lang="cs-CZ" sz="1400" dirty="0" smtClean="0"/>
              <a:t>získá vedoucí postavení na trhu</a:t>
            </a:r>
          </a:p>
          <a:p>
            <a:pPr marL="342900" lvl="0" indent="-342900">
              <a:buFontTx/>
              <a:buChar char="-"/>
            </a:pPr>
            <a:r>
              <a:rPr lang="cs-CZ" sz="1400" dirty="0" smtClean="0"/>
              <a:t>nemusí automaticky přinášet vysoké zisky (stále vysoké náklady na udržení postavení)</a:t>
            </a:r>
          </a:p>
          <a:p>
            <a:pPr marL="342900" lvl="0" indent="-342900">
              <a:buAutoNum type="arabicParenR" startAt="3"/>
            </a:pPr>
            <a:r>
              <a:rPr lang="cs-CZ" sz="1400" b="1" dirty="0" smtClean="0"/>
              <a:t>Dojné krávy (</a:t>
            </a:r>
            <a:r>
              <a:rPr lang="cs-CZ" sz="1400" b="1" i="1" dirty="0" smtClean="0"/>
              <a:t>Cash </a:t>
            </a:r>
            <a:r>
              <a:rPr lang="cs-CZ" sz="1400" b="1" i="1" dirty="0" err="1" smtClean="0"/>
              <a:t>cows</a:t>
            </a:r>
            <a:r>
              <a:rPr lang="cs-CZ" sz="1400" b="1" dirty="0" smtClean="0"/>
              <a:t>) </a:t>
            </a:r>
          </a:p>
          <a:p>
            <a:pPr marL="342900" lvl="0" indent="-342900">
              <a:buFontTx/>
              <a:buChar char="-"/>
            </a:pPr>
            <a:r>
              <a:rPr lang="cs-CZ" sz="1400" dirty="0" smtClean="0"/>
              <a:t>pokud roční tempo růstu trhu klesne pod 10%, stává se hvězdou</a:t>
            </a:r>
          </a:p>
          <a:p>
            <a:pPr marL="342900" lvl="0" indent="-342900">
              <a:buFontTx/>
              <a:buChar char="-"/>
            </a:pPr>
            <a:r>
              <a:rPr lang="cs-CZ" sz="1400" dirty="0" smtClean="0"/>
              <a:t>produkuje velkou peněžní hotovost</a:t>
            </a:r>
          </a:p>
          <a:p>
            <a:pPr marL="342900" lvl="0" indent="-342900">
              <a:buAutoNum type="arabicParenR" startAt="4"/>
            </a:pPr>
            <a:r>
              <a:rPr lang="cs-CZ" sz="1400" b="1" dirty="0" smtClean="0"/>
              <a:t>Psi (</a:t>
            </a:r>
            <a:r>
              <a:rPr lang="cs-CZ" sz="1400" b="1" i="1" dirty="0" err="1" smtClean="0"/>
              <a:t>Dogs</a:t>
            </a:r>
            <a:r>
              <a:rPr lang="cs-CZ" sz="1400" b="1" dirty="0" smtClean="0"/>
              <a:t>)</a:t>
            </a:r>
          </a:p>
          <a:p>
            <a:pPr marL="342900" lvl="0" indent="-342900"/>
            <a:r>
              <a:rPr lang="cs-CZ" sz="1400" dirty="0" smtClean="0"/>
              <a:t>-       vykazují slabé relativní tržní podíly na trzích s nízkým tepem růstu</a:t>
            </a:r>
          </a:p>
          <a:p>
            <a:pPr marL="342900" lvl="0" indent="-342900">
              <a:buFontTx/>
              <a:buChar char="-"/>
            </a:pPr>
            <a:r>
              <a:rPr lang="cs-CZ" sz="1400" dirty="0" smtClean="0"/>
              <a:t>mohou být dokonce ve ztrátě</a:t>
            </a:r>
          </a:p>
          <a:p>
            <a:pPr marL="342900" lvl="0" indent="-342900"/>
            <a:endParaRPr lang="cs-CZ" sz="1400" dirty="0"/>
          </a:p>
          <a:p>
            <a:pPr marL="342900" lvl="0" indent="-342900"/>
            <a:r>
              <a:rPr lang="cs-CZ" sz="1400" dirty="0" smtClean="0"/>
              <a:t>Po analýze následuje </a:t>
            </a:r>
            <a:r>
              <a:rPr lang="cs-CZ" sz="1400" b="1" dirty="0" smtClean="0"/>
              <a:t>určení strategie firmy </a:t>
            </a:r>
            <a:r>
              <a:rPr lang="cs-CZ" sz="1400" dirty="0" smtClean="0"/>
              <a:t>– 4 základní možnosti: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400" b="1" dirty="0" smtClean="0"/>
              <a:t>Budovat    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400" b="1" dirty="0" smtClean="0"/>
              <a:t>Udržovat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400" b="1" dirty="0" smtClean="0"/>
              <a:t>Sklízet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400" b="1" dirty="0" smtClean="0"/>
              <a:t>Zbavovat se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lvl="0"/>
            <a:r>
              <a:rPr lang="cs-CZ" dirty="0"/>
              <a:t>Strategické plánování v marketingu</a:t>
            </a:r>
            <a:br>
              <a:rPr lang="cs-CZ" dirty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12776"/>
            <a:ext cx="7632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smtClean="0"/>
              <a:t>Na úrovni firmy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			BCG analýza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39752" y="2420888"/>
            <a:ext cx="4032448" cy="28803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ovací čára 7"/>
          <p:cNvCxnSpPr>
            <a:stCxn id="6" idx="1"/>
            <a:endCxn id="6" idx="3"/>
          </p:cNvCxnSpPr>
          <p:nvPr/>
        </p:nvCxnSpPr>
        <p:spPr>
          <a:xfrm>
            <a:off x="2339752" y="3861048"/>
            <a:ext cx="40324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6" idx="0"/>
            <a:endCxn id="6" idx="2"/>
          </p:cNvCxnSpPr>
          <p:nvPr/>
        </p:nvCxnSpPr>
        <p:spPr>
          <a:xfrm>
            <a:off x="4355976" y="2420888"/>
            <a:ext cx="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403648" y="2708920"/>
            <a:ext cx="461665" cy="208823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dirty="0" smtClean="0"/>
              <a:t>Tempo růstu trhu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5661248"/>
            <a:ext cx="2567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Relativní tržní podíl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63688" y="2420888"/>
            <a:ext cx="504056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16%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14% 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12%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10%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8%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6%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4%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2%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5301208"/>
            <a:ext cx="42484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10x          5x             2x                 1x             0,5x            0,2x         0,1x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2564904"/>
            <a:ext cx="936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OTAZNÍKY</a:t>
            </a:r>
            <a:endParaRPr lang="cs-CZ" sz="1400" b="1" dirty="0"/>
          </a:p>
        </p:txBody>
      </p:sp>
      <p:sp>
        <p:nvSpPr>
          <p:cNvPr id="23" name="Obdélník 22"/>
          <p:cNvSpPr/>
          <p:nvPr/>
        </p:nvSpPr>
        <p:spPr>
          <a:xfrm>
            <a:off x="2339753" y="4941169"/>
            <a:ext cx="129614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DOJNÉ KRÁVY</a:t>
            </a:r>
            <a:endParaRPr lang="cs-CZ" sz="1400" b="1" dirty="0"/>
          </a:p>
        </p:txBody>
      </p:sp>
      <p:sp>
        <p:nvSpPr>
          <p:cNvPr id="24" name="Obdélník 23"/>
          <p:cNvSpPr/>
          <p:nvPr/>
        </p:nvSpPr>
        <p:spPr>
          <a:xfrm>
            <a:off x="5868144" y="4941168"/>
            <a:ext cx="4320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PSI</a:t>
            </a:r>
            <a:endParaRPr lang="cs-CZ" sz="1400" b="1" dirty="0"/>
          </a:p>
        </p:txBody>
      </p:sp>
      <p:sp>
        <p:nvSpPr>
          <p:cNvPr id="25" name="Obdélník 24"/>
          <p:cNvSpPr/>
          <p:nvPr/>
        </p:nvSpPr>
        <p:spPr>
          <a:xfrm>
            <a:off x="2339753" y="2564904"/>
            <a:ext cx="100811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HVĚZDY</a:t>
            </a:r>
            <a:endParaRPr lang="cs-CZ" sz="1400" b="1" dirty="0"/>
          </a:p>
        </p:txBody>
      </p:sp>
      <p:pic>
        <p:nvPicPr>
          <p:cNvPr id="16388" name="Picture 4" descr="http://t3.gstatic.com/images?q=tbn:ANd9GcSwqHLyOi4Yrwru6QUJDghmuTXulAnDX0FYkN0gRUti6BCXrWcvQoIEY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040090">
            <a:off x="4860032" y="4077072"/>
            <a:ext cx="762000" cy="1047751"/>
          </a:xfrm>
          <a:prstGeom prst="rect">
            <a:avLst/>
          </a:prstGeom>
          <a:noFill/>
        </p:spPr>
      </p:pic>
      <p:pic>
        <p:nvPicPr>
          <p:cNvPr id="16390" name="Picture 6" descr="http://t0.gstatic.com/images?q=tbn:ANd9GcSF8G8j6DcpwXi4Qz2GQQwEbyXdDEMfMkdSNt8mV2bWrEf0pDB5u9cg_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08837">
            <a:off x="3413296" y="4247001"/>
            <a:ext cx="831508" cy="723050"/>
          </a:xfrm>
          <a:prstGeom prst="rect">
            <a:avLst/>
          </a:prstGeom>
          <a:noFill/>
        </p:spPr>
      </p:pic>
      <p:pic>
        <p:nvPicPr>
          <p:cNvPr id="16392" name="Picture 8" descr="http://t0.gstatic.com/images?q=tbn:ANd9GcSF8G8j6DcpwXi4Qz2GQQwEbyXdDEMfMkdSNt8mV2bWrEf0pDB5u9cg_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009869">
            <a:off x="2585227" y="4096360"/>
            <a:ext cx="724332" cy="629854"/>
          </a:xfrm>
          <a:prstGeom prst="rect">
            <a:avLst/>
          </a:prstGeom>
          <a:noFill/>
        </p:spPr>
      </p:pic>
      <p:pic>
        <p:nvPicPr>
          <p:cNvPr id="16394" name="Picture 10" descr="http://upload.wikimedia.org/wikipedia/commons/thumb/1/18/Five-pointed_star.svg/220px-Five-pointed_star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49591">
            <a:off x="3347864" y="2636912"/>
            <a:ext cx="947600" cy="891606"/>
          </a:xfrm>
          <a:prstGeom prst="rect">
            <a:avLst/>
          </a:prstGeom>
          <a:noFill/>
        </p:spPr>
      </p:pic>
      <p:pic>
        <p:nvPicPr>
          <p:cNvPr id="16396" name="Picture 12" descr="http://upload.wikimedia.org/wikipedia/commons/thumb/1/18/Five-pointed_star.svg/220px-Five-pointed_star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44256">
            <a:off x="2555776" y="3140968"/>
            <a:ext cx="585009" cy="550441"/>
          </a:xfrm>
          <a:prstGeom prst="rect">
            <a:avLst/>
          </a:prstGeom>
          <a:noFill/>
        </p:spPr>
      </p:pic>
      <p:pic>
        <p:nvPicPr>
          <p:cNvPr id="16398" name="Picture 14" descr="http://t0.gstatic.com/images?q=tbn:ANd9GcQC6M7W2GPC-swFm2-mRYJDM4wF4pqEVRlYmxGw82x9LHeP8oBkcWUOf8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825460">
            <a:off x="4485590" y="2780929"/>
            <a:ext cx="806490" cy="504056"/>
          </a:xfrm>
          <a:prstGeom prst="rect">
            <a:avLst/>
          </a:prstGeom>
          <a:noFill/>
        </p:spPr>
      </p:pic>
      <p:pic>
        <p:nvPicPr>
          <p:cNvPr id="16400" name="Picture 16" descr="http://t0.gstatic.com/images?q=tbn:ANd9GcQC6M7W2GPC-swFm2-mRYJDM4wF4pqEVRlYmxGw82x9LHeP8oBkcWUOf8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330024">
            <a:off x="5099615" y="2971767"/>
            <a:ext cx="1067078" cy="6669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662</Words>
  <Application>Microsoft Office PowerPoint</Application>
  <PresentationFormat>Předvádění na obrazovce (4:3)</PresentationFormat>
  <Paragraphs>124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Strategické plánování v marketingu </vt:lpstr>
      <vt:lpstr>Strategické plánování v marketingu </vt:lpstr>
      <vt:lpstr>Strategické plánování v marketingu </vt:lpstr>
      <vt:lpstr>Strategické plánování v marketingu </vt:lpstr>
      <vt:lpstr>Strategické plánování v marketingu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Strategické plánování v marketingu</dc:title>
  <dc:creator>Šormovi</dc:creator>
  <cp:lastModifiedBy>Šormovi</cp:lastModifiedBy>
  <cp:revision>52</cp:revision>
  <dcterms:created xsi:type="dcterms:W3CDTF">2013-04-29T10:31:08Z</dcterms:created>
  <dcterms:modified xsi:type="dcterms:W3CDTF">2013-05-22T20:28:17Z</dcterms:modified>
</cp:coreProperties>
</file>