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1" r:id="rId2"/>
    <p:sldId id="257" r:id="rId3"/>
    <p:sldId id="258" r:id="rId4"/>
    <p:sldId id="259" r:id="rId5"/>
    <p:sldId id="260" r:id="rId6"/>
    <p:sldId id="26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9356C9-B256-4BA8-9194-F2AA314332EC}" type="datetimeFigureOut">
              <a:rPr lang="cs-CZ" smtClean="0"/>
              <a:pPr/>
              <a:t>22.5.2013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A8AA0E-DDEE-4898-B0E9-8FE4EEF3400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9356C9-B256-4BA8-9194-F2AA314332EC}" type="datetimeFigureOut">
              <a:rPr lang="cs-CZ" smtClean="0"/>
              <a:pPr/>
              <a:t>22.5.2013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A8AA0E-DDEE-4898-B0E9-8FE4EEF3400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9356C9-B256-4BA8-9194-F2AA314332EC}" type="datetimeFigureOut">
              <a:rPr lang="cs-CZ" smtClean="0"/>
              <a:pPr/>
              <a:t>22.5.2013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A8AA0E-DDEE-4898-B0E9-8FE4EEF3400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9356C9-B256-4BA8-9194-F2AA314332EC}" type="datetimeFigureOut">
              <a:rPr lang="cs-CZ" smtClean="0"/>
              <a:pPr/>
              <a:t>22.5.2013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A8AA0E-DDEE-4898-B0E9-8FE4EEF3400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9356C9-B256-4BA8-9194-F2AA314332EC}" type="datetimeFigureOut">
              <a:rPr lang="cs-CZ" smtClean="0"/>
              <a:pPr/>
              <a:t>22.5.2013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A8AA0E-DDEE-4898-B0E9-8FE4EEF3400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9356C9-B256-4BA8-9194-F2AA314332EC}" type="datetimeFigureOut">
              <a:rPr lang="cs-CZ" smtClean="0"/>
              <a:pPr/>
              <a:t>22.5.2013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A8AA0E-DDEE-4898-B0E9-8FE4EEF3400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9356C9-B256-4BA8-9194-F2AA314332EC}" type="datetimeFigureOut">
              <a:rPr lang="cs-CZ" smtClean="0"/>
              <a:pPr/>
              <a:t>22.5.2013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A8AA0E-DDEE-4898-B0E9-8FE4EEF3400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9356C9-B256-4BA8-9194-F2AA314332EC}" type="datetimeFigureOut">
              <a:rPr lang="cs-CZ" smtClean="0"/>
              <a:pPr/>
              <a:t>22.5.2013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A8AA0E-DDEE-4898-B0E9-8FE4EEF3400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9356C9-B256-4BA8-9194-F2AA314332EC}" type="datetimeFigureOut">
              <a:rPr lang="cs-CZ" smtClean="0"/>
              <a:pPr/>
              <a:t>22.5.2013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A8AA0E-DDEE-4898-B0E9-8FE4EEF3400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9356C9-B256-4BA8-9194-F2AA314332EC}" type="datetimeFigureOut">
              <a:rPr lang="cs-CZ" smtClean="0"/>
              <a:pPr/>
              <a:t>22.5.2013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A8AA0E-DDEE-4898-B0E9-8FE4EEF3400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9356C9-B256-4BA8-9194-F2AA314332EC}" type="datetimeFigureOut">
              <a:rPr lang="cs-CZ" smtClean="0"/>
              <a:pPr/>
              <a:t>22.5.2013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A8AA0E-DDEE-4898-B0E9-8FE4EEF3400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79356C9-B256-4BA8-9194-F2AA314332EC}" type="datetimeFigureOut">
              <a:rPr lang="cs-CZ" smtClean="0"/>
              <a:pPr/>
              <a:t>22.5.2013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7A8AA0E-DDEE-4898-B0E9-8FE4EEF3400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Obrázek 4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150" y="333375"/>
            <a:ext cx="5761038" cy="1258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8" name="Tabulka 7"/>
          <p:cNvGraphicFramePr>
            <a:graphicFrameLocks noGrp="1"/>
          </p:cNvGraphicFramePr>
          <p:nvPr/>
        </p:nvGraphicFramePr>
        <p:xfrm>
          <a:off x="1259632" y="1772816"/>
          <a:ext cx="6768752" cy="4886022"/>
        </p:xfrm>
        <a:graphic>
          <a:graphicData uri="http://schemas.openxmlformats.org/drawingml/2006/table">
            <a:tbl>
              <a:tblPr/>
              <a:tblGrid>
                <a:gridCol w="1512168"/>
                <a:gridCol w="5256584"/>
              </a:tblGrid>
              <a:tr h="505683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solidFill>
                            <a:srgbClr val="000000"/>
                          </a:solidFill>
                          <a:latin typeface="+mn-lt"/>
                          <a:ea typeface="Times New Roman"/>
                          <a:cs typeface="Arial" pitchFamily="34" charset="0"/>
                        </a:rPr>
                        <a:t>Název školy</a:t>
                      </a:r>
                      <a:endParaRPr lang="cs-CZ" sz="1400" dirty="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solidFill>
                            <a:srgbClr val="000000"/>
                          </a:solidFill>
                          <a:latin typeface="+mn-lt"/>
                          <a:ea typeface="Times New Roman"/>
                          <a:cs typeface="Arial" pitchFamily="34" charset="0"/>
                        </a:rPr>
                        <a:t>Gymnázium, střední odborná škola, střední odborné učiliště a vyšší odborná škola, Hořice</a:t>
                      </a:r>
                      <a:endParaRPr lang="cs-CZ" sz="1400" dirty="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2555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solidFill>
                            <a:srgbClr val="000000"/>
                          </a:solidFill>
                          <a:latin typeface="+mn-lt"/>
                          <a:ea typeface="Times New Roman"/>
                          <a:cs typeface="Arial" pitchFamily="34" charset="0"/>
                        </a:rPr>
                        <a:t>Číslo projektu</a:t>
                      </a:r>
                      <a:endParaRPr lang="cs-CZ" sz="1400" dirty="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Arial" pitchFamily="34" charset="0"/>
                        </a:rPr>
                        <a:t>CZ.1.07/1.5.00/34.0873</a:t>
                      </a:r>
                      <a:endParaRPr lang="cs-CZ" sz="1400" dirty="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2555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solidFill>
                            <a:srgbClr val="000000"/>
                          </a:solidFill>
                          <a:latin typeface="+mn-lt"/>
                          <a:ea typeface="Times New Roman"/>
                          <a:cs typeface="Arial" pitchFamily="34" charset="0"/>
                        </a:rPr>
                        <a:t>Název materiálu</a:t>
                      </a:r>
                      <a:endParaRPr lang="cs-CZ" sz="1400" dirty="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Arial" pitchFamily="34" charset="0"/>
                        </a:rPr>
                        <a:t>Strategické plánování na úrovni </a:t>
                      </a: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jednotlivých SBU </a:t>
                      </a:r>
                      <a:r>
                        <a:rPr lang="cs-CZ" sz="1400" dirty="0" smtClean="0">
                          <a:latin typeface="+mn-lt"/>
                          <a:ea typeface="Times New Roman"/>
                          <a:cs typeface="Arial" pitchFamily="34" charset="0"/>
                        </a:rPr>
                        <a:t>(</a:t>
                      </a: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Arial" pitchFamily="34" charset="0"/>
                        </a:rPr>
                        <a:t>VY_32_INOVACE_05.02.06)</a:t>
                      </a:r>
                      <a:endParaRPr lang="cs-CZ" sz="1400" dirty="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2555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solidFill>
                            <a:srgbClr val="000000"/>
                          </a:solidFill>
                          <a:latin typeface="+mn-lt"/>
                          <a:ea typeface="Times New Roman"/>
                          <a:cs typeface="Arial" pitchFamily="34" charset="0"/>
                        </a:rPr>
                        <a:t>Autor</a:t>
                      </a:r>
                      <a:endParaRPr lang="cs-CZ" sz="1400" dirty="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+mn-lt"/>
                          <a:ea typeface="Times New Roman"/>
                          <a:cs typeface="Arial" pitchFamily="34" charset="0"/>
                        </a:rPr>
                        <a:t>Mgr. </a:t>
                      </a:r>
                      <a:r>
                        <a:rPr lang="cs-CZ" sz="1400" dirty="0" smtClean="0">
                          <a:latin typeface="+mn-lt"/>
                          <a:ea typeface="Times New Roman"/>
                          <a:cs typeface="Arial" pitchFamily="34" charset="0"/>
                        </a:rPr>
                        <a:t>Vladimír Šorma</a:t>
                      </a:r>
                      <a:endParaRPr lang="cs-CZ" sz="1400" dirty="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2555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>
                          <a:solidFill>
                            <a:srgbClr val="000000"/>
                          </a:solidFill>
                          <a:latin typeface="+mn-lt"/>
                          <a:ea typeface="Times New Roman"/>
                          <a:cs typeface="Arial" pitchFamily="34" charset="0"/>
                        </a:rPr>
                        <a:t>Tematická oblast</a:t>
                      </a:r>
                      <a:endParaRPr lang="cs-CZ" sz="140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/>
                      <a:r>
                        <a:rPr lang="cs-CZ" sz="1400" kern="1200" smtClean="0">
                          <a:solidFill>
                            <a:schemeClr val="tx1"/>
                          </a:solidFill>
                          <a:latin typeface="+mn-lt"/>
                          <a:ea typeface="Times New Roman"/>
                          <a:cs typeface="Arial" pitchFamily="34" charset="0"/>
                        </a:rPr>
                        <a:t>Marketing a management</a:t>
                      </a:r>
                      <a:endParaRPr lang="cs-CZ" sz="140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2555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>
                          <a:solidFill>
                            <a:srgbClr val="000000"/>
                          </a:solidFill>
                          <a:latin typeface="+mn-lt"/>
                          <a:ea typeface="Times New Roman"/>
                          <a:cs typeface="Arial" pitchFamily="34" charset="0"/>
                        </a:rPr>
                        <a:t>Ročník</a:t>
                      </a:r>
                      <a:endParaRPr lang="cs-CZ" sz="140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+mn-lt"/>
                          <a:ea typeface="Times New Roman"/>
                          <a:cs typeface="Arial" pitchFamily="34" charset="0"/>
                        </a:rPr>
                        <a:t>Sedmý</a:t>
                      </a:r>
                      <a:endParaRPr lang="cs-CZ" sz="1400" dirty="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2555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>
                          <a:solidFill>
                            <a:srgbClr val="000000"/>
                          </a:solidFill>
                          <a:latin typeface="+mn-lt"/>
                          <a:ea typeface="Times New Roman"/>
                          <a:cs typeface="Arial" pitchFamily="34" charset="0"/>
                        </a:rPr>
                        <a:t>Datum tvorby</a:t>
                      </a:r>
                      <a:endParaRPr lang="cs-CZ" sz="140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+mn-lt"/>
                          <a:ea typeface="Times New Roman"/>
                          <a:cs typeface="Arial" pitchFamily="34" charset="0"/>
                        </a:rPr>
                        <a:t>Říjen </a:t>
                      </a:r>
                      <a:r>
                        <a:rPr lang="cs-CZ" sz="1400" dirty="0">
                          <a:latin typeface="+mn-lt"/>
                          <a:ea typeface="Times New Roman"/>
                          <a:cs typeface="Arial" pitchFamily="34" charset="0"/>
                        </a:rPr>
                        <a:t>2012</a:t>
                      </a:r>
                      <a:endParaRPr lang="cs-CZ" sz="1400" dirty="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992834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>
                          <a:solidFill>
                            <a:srgbClr val="000000"/>
                          </a:solidFill>
                          <a:latin typeface="+mn-lt"/>
                          <a:ea typeface="Times New Roman"/>
                          <a:cs typeface="Arial" pitchFamily="34" charset="0"/>
                        </a:rPr>
                        <a:t>Anotace</a:t>
                      </a:r>
                      <a:endParaRPr lang="cs-CZ" sz="140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+mn-lt"/>
                          <a:ea typeface="Times New Roman"/>
                          <a:cs typeface="Arial" pitchFamily="34" charset="0"/>
                        </a:rPr>
                        <a:t>Prezentace je určena pro výuku </a:t>
                      </a:r>
                      <a:r>
                        <a:rPr lang="cs-CZ" sz="1400" dirty="0" smtClean="0">
                          <a:latin typeface="+mn-lt"/>
                          <a:ea typeface="Times New Roman"/>
                          <a:cs typeface="Arial" pitchFamily="34" charset="0"/>
                        </a:rPr>
                        <a:t>marketingu a managementu </a:t>
                      </a:r>
                      <a:r>
                        <a:rPr lang="cs-CZ" sz="1400" dirty="0">
                          <a:latin typeface="+mn-lt"/>
                          <a:ea typeface="Times New Roman"/>
                          <a:cs typeface="Arial" pitchFamily="34" charset="0"/>
                        </a:rPr>
                        <a:t>v </a:t>
                      </a:r>
                      <a:r>
                        <a:rPr lang="cs-CZ" sz="1400" dirty="0" smtClean="0">
                          <a:latin typeface="+mn-lt"/>
                          <a:ea typeface="Times New Roman"/>
                          <a:cs typeface="Arial" pitchFamily="34" charset="0"/>
                        </a:rPr>
                        <a:t>hodinách Základů společenských věd - Ekonomie ve třetím </a:t>
                      </a:r>
                      <a:r>
                        <a:rPr lang="cs-CZ" sz="1400" dirty="0">
                          <a:latin typeface="+mn-lt"/>
                          <a:ea typeface="Times New Roman"/>
                          <a:cs typeface="Arial" pitchFamily="34" charset="0"/>
                        </a:rPr>
                        <a:t>ročníku, seznamuje studenty se základními termíny v oboru </a:t>
                      </a:r>
                      <a:r>
                        <a:rPr lang="cs-CZ" sz="1400" dirty="0" smtClean="0">
                          <a:latin typeface="+mn-lt"/>
                          <a:ea typeface="Times New Roman"/>
                          <a:cs typeface="Arial" pitchFamily="34" charset="0"/>
                        </a:rPr>
                        <a:t>marketingu a managementu</a:t>
                      </a:r>
                      <a:endParaRPr lang="cs-CZ" sz="1400" dirty="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10152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>
                          <a:solidFill>
                            <a:srgbClr val="000000"/>
                          </a:solidFill>
                          <a:latin typeface="+mn-lt"/>
                          <a:ea typeface="Times New Roman"/>
                          <a:cs typeface="Arial" pitchFamily="34" charset="0"/>
                        </a:rPr>
                        <a:t>Metodický pokyn</a:t>
                      </a:r>
                      <a:endParaRPr lang="cs-CZ" sz="140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>
                          <a:latin typeface="+mn-lt"/>
                          <a:ea typeface="Times New Roman"/>
                          <a:cs typeface="Arial" pitchFamily="34" charset="0"/>
                        </a:rPr>
                        <a:t>Šablona slouží jako digitalizovaná učebnice pro žáky </a:t>
                      </a:r>
                      <a:r>
                        <a:rPr lang="cs-CZ" sz="1400" dirty="0" smtClean="0">
                          <a:latin typeface="+mn-lt"/>
                          <a:ea typeface="Times New Roman"/>
                          <a:cs typeface="Arial" pitchFamily="34" charset="0"/>
                        </a:rPr>
                        <a:t>třetího ročníku  Základů společenských věd – Ekonomie; </a:t>
                      </a:r>
                      <a:r>
                        <a:rPr lang="cs-CZ" sz="1400" dirty="0">
                          <a:latin typeface="+mn-lt"/>
                          <a:ea typeface="Times New Roman"/>
                          <a:cs typeface="Arial" pitchFamily="34" charset="0"/>
                        </a:rPr>
                        <a:t>jednotlivé strany prezentace na sebe tematicky navazují, řeší problematiku </a:t>
                      </a:r>
                      <a:r>
                        <a:rPr lang="cs-CZ" sz="1400" dirty="0" smtClean="0">
                          <a:latin typeface="+mn-lt"/>
                          <a:ea typeface="Times New Roman"/>
                          <a:cs typeface="Arial" pitchFamily="34" charset="0"/>
                        </a:rPr>
                        <a:t>s</a:t>
                      </a: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Arial" pitchFamily="34" charset="0"/>
                        </a:rPr>
                        <a:t>trategického plánování na úrovni </a:t>
                      </a: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jednotlivých SBU</a:t>
                      </a: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Arial" pitchFamily="34" charset="0"/>
                        </a:rPr>
                        <a:t>. </a:t>
                      </a:r>
                      <a:r>
                        <a:rPr lang="cs-CZ" sz="1400" dirty="0" smtClean="0">
                          <a:latin typeface="+mn-lt"/>
                          <a:ea typeface="Times New Roman"/>
                          <a:cs typeface="Arial" pitchFamily="34" charset="0"/>
                        </a:rPr>
                        <a:t>Časová </a:t>
                      </a:r>
                      <a:r>
                        <a:rPr lang="cs-CZ" sz="1400" dirty="0">
                          <a:latin typeface="+mn-lt"/>
                          <a:ea typeface="Times New Roman"/>
                          <a:cs typeface="Arial" pitchFamily="34" charset="0"/>
                        </a:rPr>
                        <a:t>dotace materiálu je </a:t>
                      </a:r>
                      <a:r>
                        <a:rPr lang="cs-CZ" sz="1400" dirty="0" smtClean="0">
                          <a:latin typeface="+mn-lt"/>
                          <a:ea typeface="Times New Roman"/>
                          <a:cs typeface="Arial" pitchFamily="34" charset="0"/>
                        </a:rPr>
                        <a:t>15-20 </a:t>
                      </a:r>
                      <a:r>
                        <a:rPr lang="cs-CZ" sz="1400" dirty="0">
                          <a:latin typeface="+mn-lt"/>
                          <a:ea typeface="Times New Roman"/>
                          <a:cs typeface="Arial" pitchFamily="34" charset="0"/>
                        </a:rPr>
                        <a:t>minut.</a:t>
                      </a:r>
                      <a:endParaRPr lang="cs-CZ" sz="1400" dirty="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908720"/>
            <a:ext cx="8229600" cy="508918"/>
          </a:xfrm>
        </p:spPr>
        <p:txBody>
          <a:bodyPr>
            <a:noAutofit/>
          </a:bodyPr>
          <a:lstStyle/>
          <a:p>
            <a:pPr lvl="0"/>
            <a:r>
              <a:rPr lang="cs-CZ" dirty="0"/>
              <a:t>Strategické plánování v marketingu</a:t>
            </a:r>
            <a:br>
              <a:rPr lang="cs-CZ" dirty="0"/>
            </a:b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899592" y="1700808"/>
            <a:ext cx="7632849" cy="402200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b="1" dirty="0"/>
              <a:t>Na úrovni </a:t>
            </a:r>
            <a:r>
              <a:rPr lang="cs-CZ" b="1" dirty="0" smtClean="0"/>
              <a:t>SBU</a:t>
            </a:r>
          </a:p>
          <a:p>
            <a:pPr lvl="0"/>
            <a:r>
              <a:rPr lang="cs-CZ" b="1" dirty="0" smtClean="0"/>
              <a:t>(Podnikatelské strategické plánování)</a:t>
            </a:r>
          </a:p>
          <a:p>
            <a:pPr lvl="0"/>
            <a:endParaRPr lang="cs-CZ" b="1" dirty="0" smtClean="0"/>
          </a:p>
          <a:p>
            <a:pPr lvl="0"/>
            <a:r>
              <a:rPr lang="cs-CZ" sz="1600" b="1" dirty="0" smtClean="0"/>
              <a:t>SBU = </a:t>
            </a:r>
            <a:r>
              <a:rPr lang="cs-CZ" sz="1600" b="1" dirty="0" err="1" smtClean="0"/>
              <a:t>Strategic</a:t>
            </a:r>
            <a:r>
              <a:rPr lang="cs-CZ" sz="1600" b="1" dirty="0" smtClean="0"/>
              <a:t> </a:t>
            </a:r>
            <a:r>
              <a:rPr lang="cs-CZ" sz="1600" b="1" dirty="0" err="1" smtClean="0"/>
              <a:t>bussines</a:t>
            </a:r>
            <a:r>
              <a:rPr lang="cs-CZ" sz="1600" b="1" dirty="0" smtClean="0"/>
              <a:t> unit (strategická obchodní jednotka – obchod)</a:t>
            </a:r>
          </a:p>
          <a:p>
            <a:pPr lvl="0">
              <a:buFontTx/>
              <a:buChar char="-"/>
            </a:pPr>
            <a:r>
              <a:rPr lang="cs-CZ" sz="1600" dirty="0" smtClean="0"/>
              <a:t> firma se skládá minimálně z jedné, ale častěji z několika obchodních jednotek</a:t>
            </a:r>
          </a:p>
          <a:p>
            <a:pPr lvl="0">
              <a:buFontTx/>
              <a:buChar char="-"/>
            </a:pPr>
            <a:r>
              <a:rPr lang="cs-CZ" sz="1600" dirty="0" smtClean="0"/>
              <a:t> každá SBU je relativně samostatný celek , který má:</a:t>
            </a:r>
          </a:p>
          <a:p>
            <a:pPr lvl="0"/>
            <a:r>
              <a:rPr lang="cs-CZ" sz="1600" dirty="0" smtClean="0"/>
              <a:t>	- specifický sortiment zboží</a:t>
            </a:r>
          </a:p>
          <a:p>
            <a:pPr lvl="0"/>
            <a:r>
              <a:rPr lang="cs-CZ" sz="1600" dirty="0"/>
              <a:t>	</a:t>
            </a:r>
            <a:r>
              <a:rPr lang="cs-CZ" sz="1600" dirty="0" smtClean="0"/>
              <a:t>- vlastní specifickou skupinu zákazníků a vlastní konkurenci</a:t>
            </a:r>
          </a:p>
          <a:p>
            <a:pPr lvl="0"/>
            <a:r>
              <a:rPr lang="cs-CZ" sz="1600" dirty="0"/>
              <a:t>	</a:t>
            </a:r>
            <a:r>
              <a:rPr lang="cs-CZ" sz="1600" dirty="0" smtClean="0"/>
              <a:t>- vlastního zodpovědného vedoucího – manažera</a:t>
            </a:r>
          </a:p>
          <a:p>
            <a:pPr lvl="0">
              <a:buFontTx/>
              <a:buChar char="-"/>
            </a:pPr>
            <a:r>
              <a:rPr lang="cs-CZ" sz="1600" dirty="0" smtClean="0"/>
              <a:t> má rozhodovací volnost zejména v těchto oblastech:</a:t>
            </a:r>
          </a:p>
          <a:p>
            <a:pPr lvl="2">
              <a:buFontTx/>
              <a:buChar char="-"/>
            </a:pPr>
            <a:r>
              <a:rPr lang="cs-CZ" sz="1600" dirty="0"/>
              <a:t> </a:t>
            </a:r>
            <a:r>
              <a:rPr lang="cs-CZ" sz="1600" dirty="0" smtClean="0"/>
              <a:t>co bude vyrábět</a:t>
            </a:r>
          </a:p>
          <a:p>
            <a:pPr lvl="2">
              <a:buFontTx/>
              <a:buChar char="-"/>
            </a:pPr>
            <a:r>
              <a:rPr lang="cs-CZ" sz="1600" dirty="0"/>
              <a:t> </a:t>
            </a:r>
            <a:r>
              <a:rPr lang="cs-CZ" sz="1600" dirty="0" smtClean="0"/>
              <a:t>jak bude výrobky distribuovat</a:t>
            </a:r>
          </a:p>
          <a:p>
            <a:pPr lvl="2">
              <a:buFontTx/>
              <a:buChar char="-"/>
            </a:pPr>
            <a:r>
              <a:rPr lang="cs-CZ" sz="1600" dirty="0"/>
              <a:t> </a:t>
            </a:r>
            <a:r>
              <a:rPr lang="cs-CZ" sz="1600" dirty="0" smtClean="0"/>
              <a:t>kdy se budou uskutečňovat rozhodnutí jejího vedení</a:t>
            </a:r>
          </a:p>
          <a:p>
            <a:pPr lvl="2">
              <a:buFontTx/>
              <a:buChar char="-"/>
            </a:pPr>
            <a:r>
              <a:rPr lang="cs-CZ" sz="1600" dirty="0"/>
              <a:t> </a:t>
            </a:r>
            <a:r>
              <a:rPr lang="cs-CZ" sz="1600" dirty="0" smtClean="0"/>
              <a:t>ve výběru svých dodavatelů </a:t>
            </a:r>
          </a:p>
          <a:p>
            <a:pPr lvl="0"/>
            <a:r>
              <a:rPr lang="cs-CZ" sz="1600" dirty="0" smtClean="0"/>
              <a:t>- každá SBU definuje své specifické poslání v rámci poslání firmy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" name="Obdélník 43"/>
          <p:cNvSpPr/>
          <p:nvPr/>
        </p:nvSpPr>
        <p:spPr>
          <a:xfrm>
            <a:off x="395536" y="2132856"/>
            <a:ext cx="8496944" cy="4248472"/>
          </a:xfrm>
          <a:prstGeom prst="rect">
            <a:avLst/>
          </a:prstGeom>
          <a:solidFill>
            <a:schemeClr val="accent6">
              <a:lumMod val="40000"/>
              <a:lumOff val="60000"/>
              <a:alpha val="56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908720"/>
            <a:ext cx="8229600" cy="508918"/>
          </a:xfrm>
        </p:spPr>
        <p:txBody>
          <a:bodyPr>
            <a:noAutofit/>
          </a:bodyPr>
          <a:lstStyle/>
          <a:p>
            <a:pPr lvl="0"/>
            <a:r>
              <a:rPr lang="cs-CZ" dirty="0"/>
              <a:t>Strategické plánování v marketingu</a:t>
            </a:r>
            <a:br>
              <a:rPr lang="cs-CZ" dirty="0"/>
            </a:b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899592" y="1484784"/>
            <a:ext cx="763284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b="1" dirty="0"/>
              <a:t>Na úrovni </a:t>
            </a:r>
            <a:r>
              <a:rPr lang="cs-CZ" b="1" dirty="0" smtClean="0"/>
              <a:t>SBU</a:t>
            </a:r>
            <a:endParaRPr lang="cs-CZ" sz="1600" dirty="0" smtClean="0"/>
          </a:p>
        </p:txBody>
      </p:sp>
      <p:sp>
        <p:nvSpPr>
          <p:cNvPr id="7" name="Obdélník 6"/>
          <p:cNvSpPr/>
          <p:nvPr/>
        </p:nvSpPr>
        <p:spPr>
          <a:xfrm>
            <a:off x="1763688" y="2420888"/>
            <a:ext cx="986408" cy="1224136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Analýza vnějšího prostředí (příležitosti a hrozby)</a:t>
            </a:r>
            <a:endParaRPr lang="cs-CZ" sz="1200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763688" y="4437112"/>
            <a:ext cx="986408" cy="1224136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Analýza vnitřního prostředí (silné a slabé stránky)</a:t>
            </a:r>
            <a:endParaRPr lang="cs-CZ" sz="1200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4355976" y="3717032"/>
            <a:ext cx="864096" cy="648072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000" dirty="0" smtClean="0">
                <a:solidFill>
                  <a:schemeClr val="tx1"/>
                </a:solidFill>
              </a:rPr>
              <a:t>Formulování strategie</a:t>
            </a:r>
            <a:endParaRPr lang="cs-CZ" sz="1000" dirty="0">
              <a:solidFill>
                <a:schemeClr val="tx1"/>
              </a:solidFill>
            </a:endParaRPr>
          </a:p>
        </p:txBody>
      </p:sp>
      <p:sp>
        <p:nvSpPr>
          <p:cNvPr id="11" name="Šipka doprava 10"/>
          <p:cNvSpPr/>
          <p:nvPr/>
        </p:nvSpPr>
        <p:spPr>
          <a:xfrm>
            <a:off x="4067944" y="3933056"/>
            <a:ext cx="288032" cy="216024"/>
          </a:xfrm>
          <a:prstGeom prst="rightArrow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Šipka doprava 11"/>
          <p:cNvSpPr/>
          <p:nvPr/>
        </p:nvSpPr>
        <p:spPr>
          <a:xfrm>
            <a:off x="5220072" y="3933056"/>
            <a:ext cx="288032" cy="216024"/>
          </a:xfrm>
          <a:prstGeom prst="rightArrow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5508104" y="3717032"/>
            <a:ext cx="864096" cy="648072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000" dirty="0" smtClean="0">
                <a:solidFill>
                  <a:schemeClr val="tx1"/>
                </a:solidFill>
              </a:rPr>
              <a:t>Formulování programu</a:t>
            </a:r>
            <a:endParaRPr lang="cs-CZ" sz="1000" dirty="0">
              <a:solidFill>
                <a:schemeClr val="tx1"/>
              </a:solidFill>
            </a:endParaRPr>
          </a:p>
        </p:txBody>
      </p:sp>
      <p:sp>
        <p:nvSpPr>
          <p:cNvPr id="14" name="Šipka doprava 13"/>
          <p:cNvSpPr/>
          <p:nvPr/>
        </p:nvSpPr>
        <p:spPr>
          <a:xfrm>
            <a:off x="6372200" y="3933056"/>
            <a:ext cx="288032" cy="216024"/>
          </a:xfrm>
          <a:prstGeom prst="rightArrow">
            <a:avLst/>
          </a:prstGeom>
          <a:solidFill>
            <a:schemeClr val="bg2">
              <a:lumMod val="75000"/>
            </a:schemeClr>
          </a:soli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6660232" y="3717032"/>
            <a:ext cx="936104" cy="648072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000" dirty="0" smtClean="0">
                <a:solidFill>
                  <a:schemeClr val="tx1"/>
                </a:solidFill>
              </a:rPr>
              <a:t>Implementace</a:t>
            </a:r>
            <a:endParaRPr lang="cs-CZ" sz="1000" dirty="0">
              <a:solidFill>
                <a:schemeClr val="tx1"/>
              </a:solidFill>
            </a:endParaRPr>
          </a:p>
        </p:txBody>
      </p:sp>
      <p:sp>
        <p:nvSpPr>
          <p:cNvPr id="16" name="Šipka doprava 15"/>
          <p:cNvSpPr/>
          <p:nvPr/>
        </p:nvSpPr>
        <p:spPr>
          <a:xfrm>
            <a:off x="7596336" y="3933056"/>
            <a:ext cx="288032" cy="216024"/>
          </a:xfrm>
          <a:prstGeom prst="rightArrow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7884368" y="3717032"/>
            <a:ext cx="936104" cy="648072"/>
          </a:xfrm>
          <a:prstGeom prst="rect">
            <a:avLst/>
          </a:prstGeom>
          <a:solidFill>
            <a:schemeClr val="tx1">
              <a:lumMod val="50000"/>
              <a:lumOff val="50000"/>
            </a:schemeClr>
          </a:solidFill>
          <a:ln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000" dirty="0" smtClean="0">
                <a:solidFill>
                  <a:schemeClr val="tx1"/>
                </a:solidFill>
              </a:rPr>
              <a:t>Zpětná vazba a kontrola</a:t>
            </a:r>
            <a:endParaRPr lang="cs-CZ" sz="1000" dirty="0">
              <a:solidFill>
                <a:schemeClr val="tx1"/>
              </a:solidFill>
            </a:endParaRPr>
          </a:p>
        </p:txBody>
      </p:sp>
      <p:grpSp>
        <p:nvGrpSpPr>
          <p:cNvPr id="21" name="Skupina 20"/>
          <p:cNvGrpSpPr/>
          <p:nvPr/>
        </p:nvGrpSpPr>
        <p:grpSpPr>
          <a:xfrm>
            <a:off x="1331640" y="2996952"/>
            <a:ext cx="444620" cy="2075660"/>
            <a:chOff x="1403648" y="2996952"/>
            <a:chExt cx="444620" cy="2075660"/>
          </a:xfrm>
          <a:solidFill>
            <a:schemeClr val="accent2">
              <a:lumMod val="75000"/>
            </a:schemeClr>
          </a:solidFill>
        </p:grpSpPr>
        <p:sp>
          <p:nvSpPr>
            <p:cNvPr id="18" name="Šipka ohnutá nahoru 17"/>
            <p:cNvSpPr/>
            <p:nvPr/>
          </p:nvSpPr>
          <p:spPr>
            <a:xfrm rot="5400000">
              <a:off x="840156" y="4064500"/>
              <a:ext cx="1715620" cy="300604"/>
            </a:xfrm>
            <a:prstGeom prst="bentUpArrow">
              <a:avLst/>
            </a:prstGeom>
            <a:grpFill/>
            <a:ln>
              <a:solidFill>
                <a:schemeClr val="accent2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9" name="Šipka ohnutá nahoru 18"/>
            <p:cNvSpPr/>
            <p:nvPr/>
          </p:nvSpPr>
          <p:spPr>
            <a:xfrm rot="5400000" flipH="1">
              <a:off x="1517946" y="3026670"/>
              <a:ext cx="360040" cy="300604"/>
            </a:xfrm>
            <a:prstGeom prst="bentUpArrow">
              <a:avLst/>
            </a:prstGeom>
            <a:grpFill/>
            <a:ln>
              <a:solidFill>
                <a:schemeClr val="accent2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vert270" rtlCol="0" anchor="ctr"/>
            <a:lstStyle/>
            <a:p>
              <a:pPr algn="ctr"/>
              <a:endParaRPr lang="cs-CZ"/>
            </a:p>
          </p:txBody>
        </p:sp>
        <p:sp>
          <p:nvSpPr>
            <p:cNvPr id="20" name="Obdélník 19"/>
            <p:cNvSpPr/>
            <p:nvPr/>
          </p:nvSpPr>
          <p:spPr>
            <a:xfrm>
              <a:off x="1403648" y="4005064"/>
              <a:ext cx="216024" cy="72008"/>
            </a:xfrm>
            <a:prstGeom prst="rect">
              <a:avLst/>
            </a:prstGeom>
            <a:grpFill/>
            <a:ln>
              <a:solidFill>
                <a:schemeClr val="accent2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26" name="Obdélník 25"/>
          <p:cNvSpPr/>
          <p:nvPr/>
        </p:nvSpPr>
        <p:spPr>
          <a:xfrm>
            <a:off x="899592" y="5805264"/>
            <a:ext cx="7416824" cy="72008"/>
          </a:xfrm>
          <a:prstGeom prst="rect">
            <a:avLst/>
          </a:prstGeom>
          <a:solidFill>
            <a:schemeClr val="tx1">
              <a:lumMod val="50000"/>
              <a:lumOff val="50000"/>
            </a:schemeClr>
          </a:solidFill>
          <a:ln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8316416" y="4365104"/>
            <a:ext cx="72008" cy="1512168"/>
          </a:xfrm>
          <a:prstGeom prst="rect">
            <a:avLst/>
          </a:prstGeom>
          <a:solidFill>
            <a:schemeClr val="tx1">
              <a:lumMod val="50000"/>
              <a:lumOff val="50000"/>
            </a:schemeClr>
          </a:solidFill>
          <a:ln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endParaRPr lang="cs-CZ"/>
          </a:p>
        </p:txBody>
      </p:sp>
      <p:sp>
        <p:nvSpPr>
          <p:cNvPr id="28" name="Šipka nahoru 27"/>
          <p:cNvSpPr/>
          <p:nvPr/>
        </p:nvSpPr>
        <p:spPr>
          <a:xfrm>
            <a:off x="7020272" y="4365104"/>
            <a:ext cx="144016" cy="1440160"/>
          </a:xfrm>
          <a:prstGeom prst="upArrow">
            <a:avLst/>
          </a:prstGeom>
          <a:solidFill>
            <a:schemeClr val="tx1">
              <a:lumMod val="50000"/>
              <a:lumOff val="50000"/>
            </a:schemeClr>
          </a:solidFill>
          <a:ln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endParaRPr lang="cs-CZ"/>
          </a:p>
        </p:txBody>
      </p:sp>
      <p:sp>
        <p:nvSpPr>
          <p:cNvPr id="29" name="Šipka nahoru 28"/>
          <p:cNvSpPr/>
          <p:nvPr/>
        </p:nvSpPr>
        <p:spPr>
          <a:xfrm>
            <a:off x="827584" y="4365104"/>
            <a:ext cx="144016" cy="1512168"/>
          </a:xfrm>
          <a:prstGeom prst="upArrow">
            <a:avLst/>
          </a:prstGeom>
          <a:solidFill>
            <a:schemeClr val="tx1">
              <a:lumMod val="50000"/>
              <a:lumOff val="50000"/>
            </a:schemeClr>
          </a:solidFill>
          <a:ln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endParaRPr lang="cs-CZ"/>
          </a:p>
        </p:txBody>
      </p:sp>
      <p:sp>
        <p:nvSpPr>
          <p:cNvPr id="30" name="Šipka nahoru 29"/>
          <p:cNvSpPr/>
          <p:nvPr/>
        </p:nvSpPr>
        <p:spPr>
          <a:xfrm>
            <a:off x="3563888" y="4365104"/>
            <a:ext cx="144016" cy="1440160"/>
          </a:xfrm>
          <a:prstGeom prst="upArrow">
            <a:avLst/>
          </a:prstGeom>
          <a:solidFill>
            <a:schemeClr val="tx1">
              <a:lumMod val="50000"/>
              <a:lumOff val="50000"/>
            </a:schemeClr>
          </a:solidFill>
          <a:ln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endParaRPr lang="cs-CZ"/>
          </a:p>
        </p:txBody>
      </p:sp>
      <p:sp>
        <p:nvSpPr>
          <p:cNvPr id="31" name="Šipka nahoru 30"/>
          <p:cNvSpPr/>
          <p:nvPr/>
        </p:nvSpPr>
        <p:spPr>
          <a:xfrm>
            <a:off x="4716016" y="4365104"/>
            <a:ext cx="144016" cy="1440160"/>
          </a:xfrm>
          <a:prstGeom prst="upArrow">
            <a:avLst/>
          </a:prstGeom>
          <a:solidFill>
            <a:schemeClr val="tx1">
              <a:lumMod val="50000"/>
              <a:lumOff val="50000"/>
            </a:schemeClr>
          </a:solidFill>
          <a:ln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endParaRPr lang="cs-CZ"/>
          </a:p>
        </p:txBody>
      </p:sp>
      <p:sp>
        <p:nvSpPr>
          <p:cNvPr id="32" name="Šipka nahoru 31"/>
          <p:cNvSpPr/>
          <p:nvPr/>
        </p:nvSpPr>
        <p:spPr>
          <a:xfrm>
            <a:off x="5868144" y="4365104"/>
            <a:ext cx="144016" cy="1440160"/>
          </a:xfrm>
          <a:prstGeom prst="upArrow">
            <a:avLst/>
          </a:prstGeom>
          <a:solidFill>
            <a:schemeClr val="tx1">
              <a:lumMod val="50000"/>
              <a:lumOff val="50000"/>
            </a:schemeClr>
          </a:solidFill>
          <a:ln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3203848" y="3717032"/>
            <a:ext cx="864096" cy="648072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000" dirty="0" smtClean="0">
                <a:solidFill>
                  <a:schemeClr val="tx1"/>
                </a:solidFill>
              </a:rPr>
              <a:t>Formulování cíle</a:t>
            </a:r>
            <a:endParaRPr lang="cs-CZ" sz="1000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67544" y="3717032"/>
            <a:ext cx="864096" cy="648072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200" dirty="0" smtClean="0"/>
              <a:t>Poslání obchodní jednotky</a:t>
            </a:r>
            <a:endParaRPr lang="cs-CZ" sz="1200" dirty="0"/>
          </a:p>
        </p:txBody>
      </p:sp>
      <p:sp>
        <p:nvSpPr>
          <p:cNvPr id="34" name="Šipka nahoru 33"/>
          <p:cNvSpPr/>
          <p:nvPr/>
        </p:nvSpPr>
        <p:spPr>
          <a:xfrm>
            <a:off x="2195736" y="5661248"/>
            <a:ext cx="144016" cy="216024"/>
          </a:xfrm>
          <a:prstGeom prst="upArrow">
            <a:avLst/>
          </a:prstGeom>
          <a:solidFill>
            <a:schemeClr val="tx1">
              <a:lumMod val="50000"/>
              <a:lumOff val="50000"/>
            </a:schemeClr>
          </a:solidFill>
          <a:ln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endParaRPr lang="cs-CZ"/>
          </a:p>
        </p:txBody>
      </p:sp>
      <p:sp>
        <p:nvSpPr>
          <p:cNvPr id="35" name="TextovéPole 34"/>
          <p:cNvSpPr txBox="1"/>
          <p:nvPr/>
        </p:nvSpPr>
        <p:spPr>
          <a:xfrm>
            <a:off x="1907704" y="3789040"/>
            <a:ext cx="7200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b="1" dirty="0" smtClean="0"/>
              <a:t>Analýza SWOT</a:t>
            </a:r>
            <a:endParaRPr lang="cs-CZ" sz="1200" b="1" dirty="0"/>
          </a:p>
        </p:txBody>
      </p:sp>
      <p:grpSp>
        <p:nvGrpSpPr>
          <p:cNvPr id="42" name="Skupina 41"/>
          <p:cNvGrpSpPr/>
          <p:nvPr/>
        </p:nvGrpSpPr>
        <p:grpSpPr>
          <a:xfrm>
            <a:off x="2771800" y="2996952"/>
            <a:ext cx="432048" cy="2016224"/>
            <a:chOff x="2771800" y="2996952"/>
            <a:chExt cx="432048" cy="2016224"/>
          </a:xfrm>
          <a:solidFill>
            <a:schemeClr val="accent2">
              <a:lumMod val="40000"/>
              <a:lumOff val="60000"/>
            </a:schemeClr>
          </a:solidFill>
        </p:grpSpPr>
        <p:sp>
          <p:nvSpPr>
            <p:cNvPr id="36" name="Obdélník 35"/>
            <p:cNvSpPr/>
            <p:nvPr/>
          </p:nvSpPr>
          <p:spPr>
            <a:xfrm flipH="1">
              <a:off x="2915816" y="2996952"/>
              <a:ext cx="72008" cy="1944216"/>
            </a:xfrm>
            <a:prstGeom prst="rect">
              <a:avLst/>
            </a:prstGeom>
            <a:grpFill/>
            <a:ln>
              <a:solidFill>
                <a:schemeClr val="accent2">
                  <a:lumMod val="40000"/>
                  <a:lumOff val="6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vert270" rtlCol="0" anchor="ctr"/>
            <a:lstStyle/>
            <a:p>
              <a:pPr algn="ctr"/>
              <a:endParaRPr lang="cs-CZ"/>
            </a:p>
          </p:txBody>
        </p:sp>
        <p:sp>
          <p:nvSpPr>
            <p:cNvPr id="39" name="Obdélník 38"/>
            <p:cNvSpPr/>
            <p:nvPr/>
          </p:nvSpPr>
          <p:spPr>
            <a:xfrm>
              <a:off x="2771800" y="4941168"/>
              <a:ext cx="216024" cy="72008"/>
            </a:xfrm>
            <a:prstGeom prst="rect">
              <a:avLst/>
            </a:prstGeom>
            <a:grpFill/>
            <a:ln>
              <a:solidFill>
                <a:schemeClr val="accent2">
                  <a:lumMod val="40000"/>
                  <a:lumOff val="6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vert270" rtlCol="0" anchor="ctr"/>
            <a:lstStyle/>
            <a:p>
              <a:pPr algn="ctr"/>
              <a:endParaRPr lang="cs-CZ"/>
            </a:p>
          </p:txBody>
        </p:sp>
        <p:sp>
          <p:nvSpPr>
            <p:cNvPr id="40" name="Šipka doprava 39"/>
            <p:cNvSpPr/>
            <p:nvPr/>
          </p:nvSpPr>
          <p:spPr>
            <a:xfrm>
              <a:off x="2915816" y="3933056"/>
              <a:ext cx="288032" cy="216024"/>
            </a:xfrm>
            <a:prstGeom prst="rightArrow">
              <a:avLst/>
            </a:prstGeom>
            <a:grpFill/>
            <a:ln>
              <a:solidFill>
                <a:schemeClr val="accent2">
                  <a:lumMod val="40000"/>
                  <a:lumOff val="6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1" name="Obdélník 40"/>
            <p:cNvSpPr/>
            <p:nvPr/>
          </p:nvSpPr>
          <p:spPr>
            <a:xfrm>
              <a:off x="2771800" y="2996952"/>
              <a:ext cx="216024" cy="72008"/>
            </a:xfrm>
            <a:prstGeom prst="rect">
              <a:avLst/>
            </a:prstGeom>
            <a:grpFill/>
            <a:ln>
              <a:solidFill>
                <a:schemeClr val="accent2">
                  <a:lumMod val="40000"/>
                  <a:lumOff val="6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vert270" rtlCol="0" anchor="ctr"/>
            <a:lstStyle/>
            <a:p>
              <a:pPr algn="ctr"/>
              <a:endParaRPr lang="cs-CZ"/>
            </a:p>
          </p:txBody>
        </p:sp>
      </p:grpSp>
      <p:sp>
        <p:nvSpPr>
          <p:cNvPr id="45" name="TextovéPole 44"/>
          <p:cNvSpPr txBox="1"/>
          <p:nvPr/>
        </p:nvSpPr>
        <p:spPr>
          <a:xfrm>
            <a:off x="3563888" y="2348880"/>
            <a:ext cx="489654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i="1" dirty="0" smtClean="0"/>
              <a:t>Proces podnikatelského strategického plánování</a:t>
            </a:r>
            <a:endParaRPr lang="cs-CZ" sz="1600" i="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908720"/>
            <a:ext cx="8229600" cy="508918"/>
          </a:xfrm>
        </p:spPr>
        <p:txBody>
          <a:bodyPr>
            <a:noAutofit/>
          </a:bodyPr>
          <a:lstStyle/>
          <a:p>
            <a:pPr lvl="0"/>
            <a:r>
              <a:rPr lang="cs-CZ" dirty="0"/>
              <a:t>Strategické plánování v marketingu</a:t>
            </a:r>
            <a:br>
              <a:rPr lang="cs-CZ" dirty="0"/>
            </a:b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115616" y="1700808"/>
            <a:ext cx="7632849" cy="48628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b="1" dirty="0" smtClean="0"/>
              <a:t>Na úrovni SBU</a:t>
            </a:r>
          </a:p>
          <a:p>
            <a:pPr lvl="0"/>
            <a:endParaRPr lang="cs-CZ" b="1" dirty="0" smtClean="0"/>
          </a:p>
          <a:p>
            <a:pPr lvl="0"/>
            <a:r>
              <a:rPr lang="cs-CZ" b="1" dirty="0" smtClean="0"/>
              <a:t>Analýza SWOT </a:t>
            </a:r>
            <a:r>
              <a:rPr lang="cs-CZ" sz="1400" b="1" dirty="0" smtClean="0"/>
              <a:t>(komplexní hodnocení silných a slabých stránek firmy spolu s hodnocením hrozeb a příležitostí)</a:t>
            </a:r>
          </a:p>
          <a:p>
            <a:pPr lvl="0"/>
            <a:endParaRPr lang="cs-CZ" sz="1400" b="1" dirty="0" smtClean="0"/>
          </a:p>
          <a:p>
            <a:pPr lvl="0"/>
            <a:r>
              <a:rPr lang="cs-CZ" sz="1400" b="1" dirty="0" smtClean="0"/>
              <a:t>Analýza vnějšího prostředí (analýza příležitostí a hrozeb)</a:t>
            </a:r>
          </a:p>
          <a:p>
            <a:pPr lvl="0"/>
            <a:r>
              <a:rPr lang="cs-CZ" sz="1200" b="1" dirty="0" smtClean="0"/>
              <a:t>Marketingová příležitost </a:t>
            </a:r>
            <a:r>
              <a:rPr lang="cs-CZ" sz="1200" dirty="0" smtClean="0"/>
              <a:t>- oblast zákaznických potřeb, jejichž uspokojováním může firma profitovat</a:t>
            </a:r>
          </a:p>
          <a:p>
            <a:pPr lvl="0"/>
            <a:r>
              <a:rPr lang="cs-CZ" sz="1200" dirty="0" smtClean="0"/>
              <a:t>                                            - hledisko přitažlivosti a pravděpodobnosti úspěchu</a:t>
            </a:r>
          </a:p>
          <a:p>
            <a:pPr lvl="0"/>
            <a:r>
              <a:rPr lang="cs-CZ" sz="1200" b="1" dirty="0" smtClean="0"/>
              <a:t>Hrozba prostředí </a:t>
            </a:r>
            <a:r>
              <a:rPr lang="cs-CZ" sz="1200" dirty="0" smtClean="0"/>
              <a:t>- vzniká na základě nepříznivého vývojového trendu ve vnějším prostředí, která by              	           mohla vést k ohrožení prodeje nebo zisku</a:t>
            </a:r>
          </a:p>
          <a:p>
            <a:pPr lvl="0"/>
            <a:r>
              <a:rPr lang="cs-CZ" sz="1200" dirty="0" smtClean="0"/>
              <a:t>Po identifikaci příležitostí a hrozeb - 4 možnosti daného podnikání:</a:t>
            </a:r>
          </a:p>
          <a:p>
            <a:pPr lvl="0">
              <a:buFont typeface="Arial" pitchFamily="34" charset="0"/>
              <a:buChar char="•"/>
            </a:pPr>
            <a:r>
              <a:rPr lang="cs-CZ" sz="1200" dirty="0" smtClean="0"/>
              <a:t>   </a:t>
            </a:r>
            <a:r>
              <a:rPr lang="cs-CZ" sz="1200" b="1" dirty="0" smtClean="0"/>
              <a:t>Ideální obchodní jednotka </a:t>
            </a:r>
            <a:r>
              <a:rPr lang="cs-CZ" sz="1200" dirty="0" smtClean="0"/>
              <a:t>- má velké příležitosti a malá ohrožení</a:t>
            </a:r>
          </a:p>
          <a:p>
            <a:pPr lvl="0">
              <a:buFont typeface="Arial" pitchFamily="34" charset="0"/>
              <a:buChar char="•"/>
            </a:pPr>
            <a:r>
              <a:rPr lang="cs-CZ" sz="1200" dirty="0" smtClean="0"/>
              <a:t>   </a:t>
            </a:r>
            <a:r>
              <a:rPr lang="cs-CZ" sz="1200" b="1" dirty="0" smtClean="0"/>
              <a:t>Spekulativní obchodní jednotka </a:t>
            </a:r>
            <a:r>
              <a:rPr lang="cs-CZ" sz="1200" dirty="0" smtClean="0"/>
              <a:t>- má velké příležitosti, ale i velká ohrožení </a:t>
            </a:r>
          </a:p>
          <a:p>
            <a:pPr lvl="0">
              <a:buFont typeface="Arial" pitchFamily="34" charset="0"/>
              <a:buChar char="•"/>
            </a:pPr>
            <a:r>
              <a:rPr lang="cs-CZ" sz="1200" dirty="0" smtClean="0"/>
              <a:t>   </a:t>
            </a:r>
            <a:r>
              <a:rPr lang="cs-CZ" sz="1200" b="1" dirty="0" smtClean="0"/>
              <a:t>Vyzrálá obchodní jednotka </a:t>
            </a:r>
            <a:r>
              <a:rPr lang="cs-CZ" sz="1200" dirty="0" smtClean="0"/>
              <a:t>- má malé příležitosti, ale i malá ohrožení </a:t>
            </a:r>
          </a:p>
          <a:p>
            <a:pPr lvl="0">
              <a:buFont typeface="Arial" pitchFamily="34" charset="0"/>
              <a:buChar char="•"/>
            </a:pPr>
            <a:r>
              <a:rPr lang="cs-CZ" sz="1200" dirty="0" smtClean="0"/>
              <a:t>   </a:t>
            </a:r>
            <a:r>
              <a:rPr lang="cs-CZ" sz="1200" b="1" dirty="0" smtClean="0"/>
              <a:t>Znepokojivá obchodní jednotka </a:t>
            </a:r>
            <a:r>
              <a:rPr lang="cs-CZ" sz="1200" dirty="0" smtClean="0"/>
              <a:t>- má malé příležitosti a velká ohrožení 	</a:t>
            </a:r>
          </a:p>
          <a:p>
            <a:pPr lvl="0">
              <a:buFont typeface="Arial" pitchFamily="34" charset="0"/>
              <a:buChar char="•"/>
            </a:pPr>
            <a:endParaRPr lang="cs-CZ" sz="1200" dirty="0" smtClean="0"/>
          </a:p>
          <a:p>
            <a:r>
              <a:rPr lang="cs-CZ" sz="1400" b="1" dirty="0" smtClean="0"/>
              <a:t>Analýza vnitřního prostředí (silných a slabých stránek)</a:t>
            </a:r>
          </a:p>
          <a:p>
            <a:r>
              <a:rPr lang="cs-CZ" sz="1200" dirty="0" smtClean="0"/>
              <a:t>- jedna stránka je identifikovat příležitosti, druhá stránka je mít schopnost tyto příležitosti využít</a:t>
            </a:r>
          </a:p>
          <a:p>
            <a:r>
              <a:rPr lang="cs-CZ" sz="1200" dirty="0" smtClean="0"/>
              <a:t>- je nutno pravidelně u každé SBU její silné a slabé stránky vyhodnocovat</a:t>
            </a:r>
          </a:p>
          <a:p>
            <a:pPr lvl="0"/>
            <a:endParaRPr lang="cs-CZ" sz="1200" dirty="0" smtClean="0"/>
          </a:p>
          <a:p>
            <a:pPr lvl="0"/>
            <a:endParaRPr lang="cs-CZ" sz="1200" dirty="0" smtClean="0"/>
          </a:p>
          <a:p>
            <a:pPr lvl="0"/>
            <a:endParaRPr lang="cs-CZ" sz="1400" dirty="0" smtClean="0"/>
          </a:p>
          <a:p>
            <a:pPr lvl="0"/>
            <a:endParaRPr lang="cs-CZ" b="1" dirty="0" smtClean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908720"/>
            <a:ext cx="8229600" cy="508918"/>
          </a:xfrm>
        </p:spPr>
        <p:txBody>
          <a:bodyPr>
            <a:noAutofit/>
          </a:bodyPr>
          <a:lstStyle/>
          <a:p>
            <a:pPr lvl="0"/>
            <a:r>
              <a:rPr lang="cs-CZ" dirty="0"/>
              <a:t>Strategické plánování v marketingu</a:t>
            </a:r>
            <a:br>
              <a:rPr lang="cs-CZ" dirty="0"/>
            </a:b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899592" y="1484784"/>
            <a:ext cx="763284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b="1" dirty="0"/>
              <a:t>Na úrovni </a:t>
            </a:r>
            <a:r>
              <a:rPr lang="cs-CZ" b="1" dirty="0" smtClean="0"/>
              <a:t>SBU</a:t>
            </a:r>
          </a:p>
          <a:p>
            <a:pPr lvl="0"/>
            <a:r>
              <a:rPr lang="cs-CZ" b="1" dirty="0" smtClean="0"/>
              <a:t>Analýza SWOT</a:t>
            </a:r>
          </a:p>
          <a:p>
            <a:pPr lvl="0"/>
            <a:endParaRPr lang="cs-CZ" b="1" dirty="0" smtClean="0"/>
          </a:p>
        </p:txBody>
      </p:sp>
      <p:pic>
        <p:nvPicPr>
          <p:cNvPr id="1028" name="Picture 4" descr="http://www.sunmarketing.cz/system/images/BAhbBlsHOgZmIiwyMDExLzA5LzAxLzE0XzE5XzAzXzU4X1NXT1RfYW5hbHl6YS5wbmc/SWOT_analyza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55776" y="1916832"/>
            <a:ext cx="5264299" cy="446623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99592" y="1124744"/>
            <a:ext cx="6984776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14300" indent="0">
              <a:buNone/>
            </a:pPr>
            <a:r>
              <a:rPr lang="cs-CZ" dirty="0" smtClean="0"/>
              <a:t>Zdroje:</a:t>
            </a:r>
            <a:endParaRPr lang="cs-CZ" dirty="0" smtClean="0"/>
          </a:p>
          <a:p>
            <a:r>
              <a:rPr lang="cs-CZ" dirty="0" err="1" smtClean="0"/>
              <a:t>Kotler</a:t>
            </a:r>
            <a:r>
              <a:rPr lang="cs-CZ" dirty="0" smtClean="0"/>
              <a:t>, </a:t>
            </a:r>
            <a:r>
              <a:rPr lang="cs-CZ" dirty="0" err="1" smtClean="0"/>
              <a:t>Philip</a:t>
            </a:r>
            <a:r>
              <a:rPr lang="cs-CZ" dirty="0" smtClean="0"/>
              <a:t>: Marketing management, </a:t>
            </a:r>
            <a:r>
              <a:rPr lang="cs-CZ" dirty="0" err="1" smtClean="0"/>
              <a:t>Grada</a:t>
            </a:r>
            <a:r>
              <a:rPr lang="cs-CZ" dirty="0" smtClean="0"/>
              <a:t> </a:t>
            </a:r>
            <a:r>
              <a:rPr lang="cs-CZ" dirty="0" err="1" smtClean="0"/>
              <a:t>Publishing</a:t>
            </a:r>
            <a:r>
              <a:rPr lang="cs-CZ" dirty="0" smtClean="0"/>
              <a:t>, spol. s.r.o., 10. rozšířené vydání, Praha, 2001</a:t>
            </a:r>
          </a:p>
          <a:p>
            <a:r>
              <a:rPr lang="cs-CZ" dirty="0" err="1" smtClean="0"/>
              <a:t>Maruani</a:t>
            </a:r>
            <a:r>
              <a:rPr lang="cs-CZ" dirty="0" smtClean="0"/>
              <a:t>, </a:t>
            </a:r>
            <a:r>
              <a:rPr lang="cs-CZ" dirty="0" err="1" smtClean="0"/>
              <a:t>Laurent</a:t>
            </a:r>
            <a:r>
              <a:rPr lang="cs-CZ" dirty="0" smtClean="0"/>
              <a:t>: Abeceda marketingu, Management </a:t>
            </a:r>
            <a:r>
              <a:rPr lang="cs-CZ" dirty="0" err="1" smtClean="0"/>
              <a:t>Press</a:t>
            </a:r>
            <a:r>
              <a:rPr lang="cs-CZ" dirty="0" smtClean="0"/>
              <a:t>, Praha,1995</a:t>
            </a:r>
          </a:p>
          <a:p>
            <a:r>
              <a:rPr lang="cs-CZ" dirty="0" smtClean="0"/>
              <a:t>Světlík, Jaroslav: Marketing – cesta k trhu, EKKA, Zlín, 1994</a:t>
            </a:r>
          </a:p>
          <a:p>
            <a:r>
              <a:rPr lang="cs-CZ" dirty="0" smtClean="0"/>
              <a:t>Švarcová, Jana: Ekonomie, CEED, Zlín, 2010</a:t>
            </a:r>
          </a:p>
          <a:p>
            <a:r>
              <a:rPr lang="cs-CZ" dirty="0" smtClean="0"/>
              <a:t>http://cs.wikipedia.org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 vert="vert270"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162</TotalTime>
  <Words>347</Words>
  <Application>Microsoft Office PowerPoint</Application>
  <PresentationFormat>Předvádění na obrazovce (4:3)</PresentationFormat>
  <Paragraphs>76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Snímek 1</vt:lpstr>
      <vt:lpstr>Strategické plánování v marketingu </vt:lpstr>
      <vt:lpstr>Strategické plánování v marketingu </vt:lpstr>
      <vt:lpstr>Strategické plánování v marketingu </vt:lpstr>
      <vt:lpstr>Strategické plánování v marketingu </vt:lpstr>
      <vt:lpstr>Snímek 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Strategické plánování v marketingu </dc:title>
  <dc:creator>Šormovi</dc:creator>
  <cp:lastModifiedBy>Šormovi</cp:lastModifiedBy>
  <cp:revision>21</cp:revision>
  <dcterms:created xsi:type="dcterms:W3CDTF">2013-04-29T13:52:29Z</dcterms:created>
  <dcterms:modified xsi:type="dcterms:W3CDTF">2013-05-22T20:28:39Z</dcterms:modified>
</cp:coreProperties>
</file>