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7" r:id="rId4"/>
    <p:sldId id="258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DAA98-4038-4257-908A-842B3C6E03C3}" type="datetimeFigureOut">
              <a:rPr lang="cs-CZ" smtClean="0"/>
              <a:pPr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4C2EF-1CD3-4FDF-B9A5-41B23AF413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259632" y="1772816"/>
          <a:ext cx="6768752" cy="4886022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Strategické plánování na úrovni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jednotlivého výrobku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VY_32_INOVACE_05.02.07)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Mgr.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Vladimír Šorma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Marketing a management</a:t>
                      </a:r>
                      <a:endParaRPr 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Sedmý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Říjen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marketingu a managementu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v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hodinách Základů společenských věd - Ekonomie ve třetím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ročníku, seznamuje studenty se základními termíny v oboru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marketingu a managementu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Šablona slouží jako digitalizovaná učebnice pro žáky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třetího ročníku  Základů společenských věd – Ekonomie;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jednotlivé strany prezentace na sebe tematicky navazují, řeší problematiku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s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trategického plánování na úrovni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jednotlivého výrobku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.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Časová 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dotace materiálu je </a:t>
                      </a:r>
                      <a:r>
                        <a:rPr lang="cs-CZ" sz="1400" dirty="0" smtClean="0">
                          <a:latin typeface="+mn-lt"/>
                          <a:ea typeface="Times New Roman"/>
                          <a:cs typeface="Arial" pitchFamily="34" charset="0"/>
                        </a:rPr>
                        <a:t>15 minut</a:t>
                      </a:r>
                      <a:r>
                        <a:rPr lang="cs-CZ" sz="1400" dirty="0">
                          <a:latin typeface="+mn-lt"/>
                          <a:ea typeface="Times New Roman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Strategické plánování v marketingu</a:t>
            </a:r>
            <a:br>
              <a:rPr lang="cs-CZ" dirty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412776"/>
            <a:ext cx="76328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b="1" dirty="0"/>
              <a:t>Na úrovni </a:t>
            </a:r>
            <a:r>
              <a:rPr lang="cs-CZ" b="1" dirty="0" smtClean="0"/>
              <a:t>jednotlivého výrobku</a:t>
            </a:r>
          </a:p>
          <a:p>
            <a:pPr lvl="0"/>
            <a:r>
              <a:rPr lang="cs-CZ" b="1" dirty="0" smtClean="0"/>
              <a:t>(Marketingové plány)</a:t>
            </a:r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99592" y="2027171"/>
            <a:ext cx="8244408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Jsou ústředním nástrojem marketingu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914400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Každá SBU může mít několik samostatných marketingových plánů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914400" algn="l"/>
              </a:tabLst>
            </a:pP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 </a:t>
            </a:r>
            <a:r>
              <a:rPr lang="cs-CZ" sz="1200" dirty="0" smtClean="0"/>
              <a:t>Požadavky na marketingový plán</a:t>
            </a:r>
          </a:p>
          <a:p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</a:rPr>
              <a:t>    - </a:t>
            </a:r>
            <a:r>
              <a:rPr lang="cs-CZ" sz="1200" dirty="0" smtClean="0"/>
              <a:t>musí být zpracován v písemné podobě a být přístupný kdykoli</a:t>
            </a:r>
          </a:p>
          <a:p>
            <a:r>
              <a:rPr lang="cs-CZ" sz="1200" dirty="0" smtClean="0"/>
              <a:t>    - je poměrně detailní a rozsáhlý a měl by být:</a:t>
            </a:r>
          </a:p>
          <a:p>
            <a:r>
              <a:rPr lang="cs-CZ" sz="1200" dirty="0" smtClean="0"/>
              <a:t>             1. založen na faktech – předchází mu marketingový výzkum a analýza</a:t>
            </a:r>
          </a:p>
          <a:p>
            <a:r>
              <a:rPr lang="cs-CZ" sz="1200" dirty="0" smtClean="0"/>
              <a:t>             2. organizovaný a koordinovaný – detailní zpracování, přesně stanoveny jednotlivé úkoly a za plnění zodpovědné osoby</a:t>
            </a:r>
          </a:p>
          <a:p>
            <a:r>
              <a:rPr lang="cs-CZ" sz="1200" dirty="0" smtClean="0"/>
              <a:t>             3.programovaný – všechny marketingové aktivity musí být přesné a musí mít detailní časový harmonogram</a:t>
            </a:r>
          </a:p>
          <a:p>
            <a:r>
              <a:rPr lang="cs-CZ" sz="1200" dirty="0" smtClean="0"/>
              <a:t>             4. rozpočtový – je připraveno několik variabilních rozpočtů</a:t>
            </a:r>
          </a:p>
          <a:p>
            <a:r>
              <a:rPr lang="cs-CZ" sz="1200" dirty="0" smtClean="0"/>
              <a:t>             5. flexibilní – měl by se přizpůsobit změněným podmínkám, v rámci plánu a rozpočtu musí být prostor pro řešení 	neočekávaných událostí</a:t>
            </a:r>
          </a:p>
          <a:p>
            <a:r>
              <a:rPr lang="cs-CZ" sz="1200" dirty="0" smtClean="0"/>
              <a:t>             6. kontrolovatelný – stanovené cíle jsou měřitelné a je stanovena odpovědnost za jejich splnění</a:t>
            </a:r>
          </a:p>
          <a:p>
            <a:r>
              <a:rPr lang="cs-CZ" sz="1200" dirty="0" smtClean="0"/>
              <a:t>             7. vnitřně propojený – většina částí marketingového plánu na sebe navazuje</a:t>
            </a:r>
          </a:p>
          <a:p>
            <a:r>
              <a:rPr lang="cs-CZ" sz="1200" dirty="0" smtClean="0"/>
              <a:t>             8. jasný a jednoduchý – cíle a úkoly jsou srozumitelné, snadno sdělitelné, je vyloučeno jejich překrývání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Většina marketingových plánů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výrobků a značky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obsahuje následující: 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shrnutí,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běžnou marketingovou situaci,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akční programy,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rozbor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příležitostí a očekávání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předpokládané finanční výsledky,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náklady (rozpočet) pro jednotlivé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části plánu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,</a:t>
            </a:r>
            <a:endParaRPr kumimoji="0" lang="cs-CZ" sz="12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>
                <a:tab pos="914400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monitorování a </a:t>
            </a:r>
            <a:r>
              <a:rPr kumimoji="0" lang="cs-CZ" sz="1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kontrolu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lang="cs-CZ" sz="1200" dirty="0" smtClean="0"/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endParaRPr kumimoji="0" lang="cs-CZ" sz="1400" b="0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Strategické plánování v marketingu</a:t>
            </a:r>
            <a:br>
              <a:rPr lang="cs-CZ" dirty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484785"/>
            <a:ext cx="7632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b="1" dirty="0"/>
              <a:t>Na úrovni </a:t>
            </a:r>
            <a:r>
              <a:rPr lang="cs-CZ" b="1" dirty="0" smtClean="0"/>
              <a:t>jednotlivého výrobku</a:t>
            </a:r>
          </a:p>
          <a:p>
            <a:pPr lvl="0"/>
            <a:endParaRPr lang="cs-CZ" b="1" dirty="0" smtClean="0"/>
          </a:p>
        </p:txBody>
      </p:sp>
      <p:sp>
        <p:nvSpPr>
          <p:cNvPr id="6" name="Obdélník 5"/>
          <p:cNvSpPr/>
          <p:nvPr/>
        </p:nvSpPr>
        <p:spPr>
          <a:xfrm>
            <a:off x="899592" y="1844824"/>
            <a:ext cx="770485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cs-CZ" sz="1400" b="1" dirty="0" smtClean="0">
                <a:ea typeface="Times New Roman" pitchFamily="18" charset="0"/>
                <a:cs typeface="Times New Roman" pitchFamily="18" charset="0"/>
              </a:rPr>
              <a:t>Části marketingového plánu</a:t>
            </a:r>
            <a:endParaRPr lang="cs-CZ" sz="1400" dirty="0" smtClean="0"/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Úvod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- krátké </a:t>
            </a: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shrnutí hlavních cílů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, které by se měly dále rozpracovat v plánu </a:t>
            </a:r>
            <a:r>
              <a:rPr lang="cs-CZ" sz="1200" i="1" dirty="0" smtClean="0">
                <a:ea typeface="Times New Roman" pitchFamily="18" charset="0"/>
                <a:cs typeface="Times New Roman" pitchFamily="18" charset="0"/>
              </a:rPr>
              <a:t>(Telekomunikační operátor chce zviditelnit svou značku a rozšířit okruh klientů prostřednictvím nové internetové kampaně – v krocích rozepsaná realizace kampaně.)</a:t>
            </a:r>
            <a:endParaRPr lang="cs-CZ" sz="1200" i="1" dirty="0" smtClean="0"/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Běžná marketingová situace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- základní </a:t>
            </a: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údaje o konkurenci, distribuci, makroprostředí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a také údaje o produktu</a:t>
            </a:r>
            <a:r>
              <a:rPr lang="cs-CZ" sz="1200" i="1" dirty="0" smtClean="0">
                <a:ea typeface="Times New Roman" pitchFamily="18" charset="0"/>
                <a:cs typeface="Times New Roman" pitchFamily="18" charset="0"/>
              </a:rPr>
              <a:t>. (produkt: flexibilní, bezpečné a komplexní řešení telekomunikačních služeb dle požadavku zákazníka na vlastní optické síti)</a:t>
            </a:r>
            <a:endParaRPr lang="cs-CZ" sz="1200" i="1" dirty="0" smtClean="0"/>
          </a:p>
          <a:p>
            <a:pPr lvl="0" fontAlgn="ctr"/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Situace na trhu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- číselné údaje </a:t>
            </a:r>
            <a:r>
              <a:rPr lang="cs-CZ" sz="1200" b="1" dirty="0" smtClean="0">
                <a:ea typeface="Times New Roman" pitchFamily="18" charset="0"/>
                <a:cs typeface="Times New Roman" pitchFamily="18" charset="0"/>
              </a:rPr>
              <a:t>o prodejích, cenách, ziskovém rozpětí</a:t>
            </a:r>
            <a:r>
              <a:rPr lang="cs-CZ" sz="1200" dirty="0" smtClean="0">
                <a:ea typeface="Times New Roman" pitchFamily="18" charset="0"/>
                <a:cs typeface="Times New Roman" pitchFamily="18" charset="0"/>
              </a:rPr>
              <a:t> a čistém zisku pro každý nabízený produkt za několik posledních let </a:t>
            </a:r>
            <a:r>
              <a:rPr lang="cs-CZ" sz="1200" i="1" dirty="0" smtClean="0">
                <a:ea typeface="Times New Roman" pitchFamily="18" charset="0"/>
                <a:cs typeface="Times New Roman" pitchFamily="18" charset="0"/>
              </a:rPr>
              <a:t>(velký potenciál v segmentu malých a středních firem)</a:t>
            </a:r>
            <a:r>
              <a:rPr lang="cs-CZ" sz="1200" b="1" dirty="0" smtClean="0"/>
              <a:t> </a:t>
            </a:r>
          </a:p>
          <a:p>
            <a:pPr lvl="0" fontAlgn="ctr"/>
            <a:r>
              <a:rPr lang="cs-CZ" sz="1200" b="1" dirty="0" smtClean="0"/>
              <a:t>Situace v distribuci</a:t>
            </a:r>
            <a:r>
              <a:rPr lang="cs-CZ" sz="1200" dirty="0" smtClean="0"/>
              <a:t> - prodeje v každé </a:t>
            </a:r>
            <a:r>
              <a:rPr lang="cs-CZ" sz="1200" b="1" dirty="0" smtClean="0"/>
              <a:t>distribuční cestě</a:t>
            </a:r>
            <a:r>
              <a:rPr lang="cs-CZ" sz="1200" dirty="0" smtClean="0"/>
              <a:t>, změny v distribuci </a:t>
            </a:r>
            <a:r>
              <a:rPr lang="cs-CZ" sz="1200" i="1" dirty="0" smtClean="0"/>
              <a:t>(změny v síle obchodníků, v cenách, obchodních podmínkách - nové možnosti sjednání online smlouvy pro poskytování služeb)</a:t>
            </a:r>
          </a:p>
          <a:p>
            <a:r>
              <a:rPr lang="cs-CZ" sz="1200" b="1" dirty="0" smtClean="0"/>
              <a:t>Konkurenční situace</a:t>
            </a:r>
            <a:r>
              <a:rPr lang="cs-CZ" sz="1200" dirty="0" smtClean="0"/>
              <a:t>- identifikace </a:t>
            </a:r>
            <a:r>
              <a:rPr lang="cs-CZ" sz="1200" b="1" dirty="0" smtClean="0"/>
              <a:t>hlavní konkurence</a:t>
            </a:r>
            <a:r>
              <a:rPr lang="cs-CZ" sz="1200" dirty="0" smtClean="0"/>
              <a:t>, popis její velikosti, cíle, tržní podíly, kvalita konkurenčních produktů atd. </a:t>
            </a:r>
            <a:r>
              <a:rPr lang="cs-CZ" sz="1200" i="1" dirty="0" smtClean="0"/>
              <a:t>(nadměrná konkurence v segmentu velkých firem)</a:t>
            </a:r>
          </a:p>
          <a:p>
            <a:pPr lvl="0" fontAlgn="ctr"/>
            <a:r>
              <a:rPr lang="cs-CZ" sz="1200" b="1" dirty="0" smtClean="0"/>
              <a:t>Rozbor příležitostí a očekávání v makroprostředí</a:t>
            </a:r>
            <a:r>
              <a:rPr lang="cs-CZ" sz="1200" dirty="0" smtClean="0"/>
              <a:t> - hlavní </a:t>
            </a:r>
            <a:r>
              <a:rPr lang="cs-CZ" sz="1200" b="1" dirty="0" smtClean="0"/>
              <a:t>příležitosti</a:t>
            </a:r>
            <a:r>
              <a:rPr lang="cs-CZ" sz="1200" dirty="0" smtClean="0"/>
              <a:t> a vážná </a:t>
            </a:r>
            <a:r>
              <a:rPr lang="cs-CZ" sz="1200" b="1" dirty="0" smtClean="0"/>
              <a:t>ohrožení</a:t>
            </a:r>
            <a:r>
              <a:rPr lang="cs-CZ" sz="1200" dirty="0" smtClean="0"/>
              <a:t>, silné a slabé stránky, rizika </a:t>
            </a:r>
            <a:r>
              <a:rPr lang="cs-CZ" sz="1200" i="1" dirty="0" smtClean="0"/>
              <a:t>(riziko: rostoucí konkurence v oblasti telekomunikačních služeb; příležitost: široké produktové portfolio – hlasové služby, internetová řešení, datová řešení)</a:t>
            </a:r>
            <a:r>
              <a:rPr lang="cs-CZ" sz="1200" b="1" dirty="0" smtClean="0"/>
              <a:t> </a:t>
            </a:r>
          </a:p>
          <a:p>
            <a:pPr lvl="0" fontAlgn="ctr"/>
            <a:r>
              <a:rPr lang="cs-CZ" sz="1200" b="1" dirty="0" smtClean="0"/>
              <a:t>Finanční cíle</a:t>
            </a:r>
            <a:r>
              <a:rPr lang="cs-CZ" sz="1200" dirty="0" smtClean="0"/>
              <a:t> </a:t>
            </a:r>
            <a:r>
              <a:rPr lang="cs-CZ" sz="1200" i="1" dirty="0" smtClean="0"/>
              <a:t>(míra návratnosti investic, přepokládané zisky)</a:t>
            </a:r>
          </a:p>
          <a:p>
            <a:pPr lvl="0" fontAlgn="ctr"/>
            <a:r>
              <a:rPr lang="cs-CZ" sz="1200" b="1" dirty="0" smtClean="0"/>
              <a:t>Marketingové cíle</a:t>
            </a:r>
            <a:r>
              <a:rPr lang="cs-CZ" sz="1200" dirty="0" smtClean="0"/>
              <a:t> - určují objem produkce pro dosažení finančních cílů </a:t>
            </a:r>
            <a:r>
              <a:rPr lang="cs-CZ" sz="1200" i="1" dirty="0" smtClean="0"/>
              <a:t>(zviditelnit značku na trhu, profilovat se jako spolehlivý operátor s kvalitním zákaznickým servisem)</a:t>
            </a:r>
          </a:p>
          <a:p>
            <a:pPr lvl="0" fontAlgn="ctr"/>
            <a:r>
              <a:rPr lang="cs-CZ" sz="1200" b="1" dirty="0" smtClean="0"/>
              <a:t>Marketingová strategie</a:t>
            </a:r>
            <a:r>
              <a:rPr lang="cs-CZ" sz="1200" dirty="0" smtClean="0"/>
              <a:t> – popis základní marketingové filosofie </a:t>
            </a:r>
            <a:r>
              <a:rPr lang="cs-CZ" sz="1200" i="1" dirty="0" smtClean="0"/>
              <a:t>(dvouměsíční kampaň na internetu a v tištěných médiích)</a:t>
            </a:r>
          </a:p>
          <a:p>
            <a:pPr lvl="0" fontAlgn="ctr"/>
            <a:r>
              <a:rPr lang="cs-CZ" sz="1200" b="1" dirty="0" smtClean="0"/>
              <a:t>Předpokládané výsledky</a:t>
            </a:r>
            <a:r>
              <a:rPr lang="cs-CZ" sz="1200" dirty="0" smtClean="0"/>
              <a:t> </a:t>
            </a:r>
          </a:p>
          <a:p>
            <a:pPr lvl="0" fontAlgn="ctr">
              <a:buFontTx/>
              <a:buChar char="-"/>
            </a:pPr>
            <a:r>
              <a:rPr lang="cs-CZ" sz="1200" b="1" dirty="0" smtClean="0"/>
              <a:t> prováděcí plán</a:t>
            </a:r>
            <a:r>
              <a:rPr lang="cs-CZ" sz="1200" dirty="0" smtClean="0"/>
              <a:t> – co a kdy má být provedeno, odpovědnost, nutné náklady </a:t>
            </a:r>
            <a:r>
              <a:rPr lang="cs-CZ" sz="1200" i="1" dirty="0" smtClean="0"/>
              <a:t>(realizace: duben – internetová kampaň, květen – tištěná média; uvolnění Kč 750.000,-- pro pracovníky oddělení marketingu a vnějších vztahů)</a:t>
            </a:r>
          </a:p>
          <a:p>
            <a:pPr lvl="0" fontAlgn="ctr">
              <a:buFontTx/>
              <a:buChar char="-"/>
            </a:pPr>
            <a:r>
              <a:rPr lang="cs-CZ" sz="1200" b="1" i="1" dirty="0" smtClean="0"/>
              <a:t> </a:t>
            </a:r>
            <a:r>
              <a:rPr lang="cs-CZ" sz="1200" b="1" dirty="0" smtClean="0"/>
              <a:t>rozpočty</a:t>
            </a:r>
            <a:r>
              <a:rPr lang="cs-CZ" sz="1200" dirty="0" smtClean="0"/>
              <a:t> – projekce výkazu zisku a ztrát = očekávané tržby a náklady </a:t>
            </a:r>
            <a:r>
              <a:rPr lang="cs-CZ" sz="1200" i="1" dirty="0" smtClean="0"/>
              <a:t>(očekávané celkové náklady: Kč 950.000,-)</a:t>
            </a:r>
          </a:p>
          <a:p>
            <a:pPr lvl="0" fontAlgn="ctr"/>
            <a:r>
              <a:rPr lang="cs-CZ" sz="1200" b="1" dirty="0" smtClean="0"/>
              <a:t>Kontrola</a:t>
            </a:r>
            <a:r>
              <a:rPr lang="cs-CZ" sz="1200" dirty="0" smtClean="0"/>
              <a:t> - sleduje plnění plánu, marketingových cílů a rozpočtu </a:t>
            </a:r>
            <a:r>
              <a:rPr lang="cs-CZ" sz="1200" i="1" dirty="0" smtClean="0"/>
              <a:t>(týdenní průzkumy úspěšnosti strategie, kontrola nakládání s finančními prostředky, kontrola plnění termínů v dubnu a květnu)</a:t>
            </a:r>
          </a:p>
          <a:p>
            <a:pPr lvl="0" fontAlgn="ctr"/>
            <a:endParaRPr lang="cs-CZ" sz="1200" i="1" dirty="0" smtClean="0"/>
          </a:p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cs-CZ" sz="1200" i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Strategické plánování v marketingu</a:t>
            </a:r>
            <a:br>
              <a:rPr lang="cs-CZ" dirty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412776"/>
            <a:ext cx="7632849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b="1" dirty="0"/>
              <a:t>Na úrovni </a:t>
            </a:r>
            <a:r>
              <a:rPr lang="cs-CZ" b="1" dirty="0" smtClean="0"/>
              <a:t>jednotlivého výrobku</a:t>
            </a:r>
          </a:p>
          <a:p>
            <a:pPr lvl="0"/>
            <a:endParaRPr lang="cs-CZ" b="1" dirty="0" smtClean="0"/>
          </a:p>
          <a:p>
            <a:r>
              <a:rPr lang="cs-CZ" sz="1400" b="1" dirty="0" smtClean="0"/>
              <a:t>Příklad marketingového plánu</a:t>
            </a:r>
            <a:endParaRPr lang="cs-CZ" sz="1400" dirty="0" smtClean="0"/>
          </a:p>
          <a:p>
            <a:r>
              <a:rPr lang="cs-CZ" sz="1200" dirty="0" smtClean="0"/>
              <a:t>Precizně zpracovaný marketingový plán nabízí na svých internetových stránkách </a:t>
            </a:r>
            <a:r>
              <a:rPr lang="cs-CZ" sz="1200" i="1" dirty="0" smtClean="0"/>
              <a:t>www.</a:t>
            </a:r>
            <a:r>
              <a:rPr lang="cs-CZ" sz="1200" i="1" dirty="0" err="1" smtClean="0"/>
              <a:t>czechtourism.cz</a:t>
            </a:r>
            <a:endParaRPr lang="cs-CZ" sz="1200" dirty="0" smtClean="0"/>
          </a:p>
          <a:p>
            <a:r>
              <a:rPr lang="cs-CZ" sz="1200" dirty="0" smtClean="0"/>
              <a:t>agentura </a:t>
            </a:r>
            <a:r>
              <a:rPr lang="cs-CZ" sz="1200" dirty="0" err="1" smtClean="0"/>
              <a:t>CzechTourism</a:t>
            </a:r>
            <a:r>
              <a:rPr lang="cs-CZ" sz="1200" i="1" dirty="0" smtClean="0"/>
              <a:t>.</a:t>
            </a:r>
            <a:endParaRPr lang="cs-CZ" sz="1200" dirty="0" smtClean="0"/>
          </a:p>
          <a:p>
            <a:r>
              <a:rPr lang="cs-CZ" sz="1200" b="1" dirty="0" smtClean="0"/>
              <a:t>Komunikační poselství</a:t>
            </a:r>
            <a:r>
              <a:rPr lang="cs-CZ" sz="1200" dirty="0" smtClean="0"/>
              <a:t> pro rok 2012 zní: </a:t>
            </a:r>
            <a:r>
              <a:rPr lang="cs-CZ" sz="1200" b="1" dirty="0" smtClean="0"/>
              <a:t>„</a:t>
            </a:r>
            <a:r>
              <a:rPr lang="cs-CZ" sz="1200" b="1" i="1" dirty="0" smtClean="0"/>
              <a:t>Magická a překvapující historická země uprostřed úchvatné krajiny s moderní atmosférou. Na dosah</a:t>
            </a:r>
            <a:r>
              <a:rPr lang="cs-CZ" sz="1200" b="1" dirty="0" smtClean="0"/>
              <a:t>“</a:t>
            </a:r>
            <a:r>
              <a:rPr lang="cs-CZ" sz="1200" i="1" dirty="0" smtClean="0"/>
              <a:t>. </a:t>
            </a:r>
            <a:r>
              <a:rPr lang="cs-CZ" sz="1200" dirty="0" smtClean="0"/>
              <a:t>V roce 2012 budou komunikovány tři produkty:</a:t>
            </a:r>
          </a:p>
          <a:p>
            <a:pPr lvl="0" fontAlgn="ctr"/>
            <a:r>
              <a:rPr lang="cs-CZ" sz="1200" b="1" dirty="0" smtClean="0"/>
              <a:t>	-  kulturní</a:t>
            </a:r>
            <a:r>
              <a:rPr lang="cs-CZ" sz="1200" dirty="0" smtClean="0"/>
              <a:t> </a:t>
            </a:r>
            <a:r>
              <a:rPr lang="cs-CZ" sz="1200" i="1" dirty="0" smtClean="0"/>
              <a:t>– </a:t>
            </a:r>
            <a:r>
              <a:rPr lang="cs-CZ" sz="1200" dirty="0" smtClean="0"/>
              <a:t>města UNESCO, Praha moderní</a:t>
            </a:r>
          </a:p>
          <a:p>
            <a:pPr lvl="0" fontAlgn="ctr"/>
            <a:r>
              <a:rPr lang="cs-CZ" sz="1200" b="1" dirty="0" smtClean="0"/>
              <a:t>	-  aktivní</a:t>
            </a:r>
            <a:r>
              <a:rPr lang="cs-CZ" sz="1200" dirty="0" smtClean="0"/>
              <a:t> </a:t>
            </a:r>
            <a:r>
              <a:rPr lang="cs-CZ" sz="1200" i="1" dirty="0" smtClean="0"/>
              <a:t>– </a:t>
            </a:r>
            <a:r>
              <a:rPr lang="cs-CZ" sz="1200" dirty="0" smtClean="0"/>
              <a:t>letní dovolená (pěší, </a:t>
            </a:r>
            <a:r>
              <a:rPr lang="cs-CZ" sz="1200" dirty="0" err="1" smtClean="0"/>
              <a:t>cyklo</a:t>
            </a:r>
            <a:r>
              <a:rPr lang="cs-CZ" sz="1200" dirty="0" smtClean="0"/>
              <a:t>, </a:t>
            </a:r>
            <a:r>
              <a:rPr lang="cs-CZ" sz="1200" dirty="0" err="1" smtClean="0"/>
              <a:t>nordic</a:t>
            </a:r>
            <a:r>
              <a:rPr lang="cs-CZ" sz="1200" dirty="0" smtClean="0"/>
              <a:t> </a:t>
            </a:r>
            <a:r>
              <a:rPr lang="cs-CZ" sz="1200" dirty="0" err="1" smtClean="0"/>
              <a:t>walking</a:t>
            </a:r>
            <a:r>
              <a:rPr lang="cs-CZ" sz="1200" dirty="0" smtClean="0"/>
              <a:t>), zimní dovolená (sjezd, běžky), golf</a:t>
            </a:r>
          </a:p>
          <a:p>
            <a:r>
              <a:rPr lang="cs-CZ" sz="1200" b="1" dirty="0" smtClean="0"/>
              <a:t>	-  lázeňský</a:t>
            </a:r>
            <a:r>
              <a:rPr lang="cs-CZ" sz="1200" i="1" dirty="0" smtClean="0"/>
              <a:t> – </a:t>
            </a:r>
            <a:r>
              <a:rPr lang="cs-CZ" sz="1200" dirty="0" smtClean="0"/>
              <a:t>klasické lázně, </a:t>
            </a:r>
            <a:r>
              <a:rPr lang="cs-CZ" sz="1200" dirty="0" err="1" smtClean="0"/>
              <a:t>wellness</a:t>
            </a:r>
            <a:r>
              <a:rPr lang="cs-CZ" sz="1200" dirty="0" smtClean="0"/>
              <a:t>, medicínský turismus</a:t>
            </a:r>
          </a:p>
          <a:p>
            <a:r>
              <a:rPr lang="cs-CZ" sz="1200" b="1" dirty="0" err="1" smtClean="0"/>
              <a:t>CzechTourism</a:t>
            </a:r>
            <a:r>
              <a:rPr lang="cs-CZ" sz="1200" dirty="0" smtClean="0"/>
              <a:t> změnil po více než jedenácti letech české destinační logo. Neobsahuje obrazový symbol a využívá slovní hříčku v anglickém názvu České republiky, když koncovku slova "</a:t>
            </a:r>
            <a:r>
              <a:rPr lang="cs-CZ" sz="1200" dirty="0" err="1" smtClean="0"/>
              <a:t>republic</a:t>
            </a:r>
            <a:r>
              <a:rPr lang="cs-CZ" sz="1200" dirty="0" smtClean="0"/>
              <a:t>" zaměňuje za "</a:t>
            </a:r>
            <a:r>
              <a:rPr lang="cs-CZ" sz="1200" b="1" dirty="0" err="1" smtClean="0"/>
              <a:t>republike</a:t>
            </a:r>
            <a:r>
              <a:rPr lang="cs-CZ" sz="1200" dirty="0" smtClean="0"/>
              <a:t>". (Slovo </a:t>
            </a:r>
            <a:r>
              <a:rPr lang="cs-CZ" sz="1200" dirty="0" err="1" smtClean="0"/>
              <a:t>like</a:t>
            </a:r>
            <a:r>
              <a:rPr lang="cs-CZ" sz="1200" dirty="0" smtClean="0"/>
              <a:t> jako líbit se, mít rád, podobat se něčemu.)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Nové logo od příštího roku nahradí používanou českou vlaječku na všech informačních a propagačních materiálech </a:t>
            </a:r>
            <a:r>
              <a:rPr lang="cs-CZ" sz="1200" dirty="0" err="1" smtClean="0"/>
              <a:t>CzechTourismu</a:t>
            </a:r>
            <a:r>
              <a:rPr lang="cs-CZ" sz="1200" dirty="0" smtClean="0"/>
              <a:t>, bude využíváno v kampaních pro turisty a objeví se na dárkových předmětech.</a:t>
            </a:r>
          </a:p>
          <a:p>
            <a:pPr lvl="0" fontAlgn="ctr"/>
            <a:endParaRPr lang="cs-CZ" sz="1200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</p:txBody>
      </p:sp>
      <p:pic>
        <p:nvPicPr>
          <p:cNvPr id="6" name="Obrázek 5" descr="http://halek.info/www/prezentace/marketing-prednasky6/obrazky/cr-logo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149080"/>
            <a:ext cx="6480720" cy="1656184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Strategické plánování v marketingu</a:t>
            </a:r>
            <a:br>
              <a:rPr lang="cs-CZ" dirty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1412777"/>
            <a:ext cx="684076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b="1" dirty="0"/>
              <a:t>Na úrovni </a:t>
            </a:r>
            <a:r>
              <a:rPr lang="cs-CZ" b="1" dirty="0" smtClean="0"/>
              <a:t>jednotlivého výrobku</a:t>
            </a:r>
          </a:p>
          <a:p>
            <a:pPr lvl="0"/>
            <a:endParaRPr lang="cs-CZ" sz="1400" b="1" dirty="0" smtClean="0"/>
          </a:p>
          <a:p>
            <a:pPr lvl="0"/>
            <a:r>
              <a:rPr lang="cs-CZ" sz="1400" b="1" i="1" dirty="0" smtClean="0"/>
              <a:t>               </a:t>
            </a:r>
            <a:r>
              <a:rPr lang="cs-CZ" sz="1400" i="1" dirty="0" smtClean="0"/>
              <a:t>Ukázka části šablony marketingového plánu pro malé firmy a živnostníky</a:t>
            </a:r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763688" y="2276870"/>
          <a:ext cx="4896544" cy="4176463"/>
        </p:xfrm>
        <a:graphic>
          <a:graphicData uri="http://schemas.openxmlformats.org/drawingml/2006/table">
            <a:tbl>
              <a:tblPr/>
              <a:tblGrid>
                <a:gridCol w="2477300"/>
                <a:gridCol w="962590"/>
                <a:gridCol w="1456654"/>
              </a:tblGrid>
              <a:tr h="18442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 dirty="0">
                          <a:latin typeface="Calibri"/>
                          <a:ea typeface="Calibri"/>
                          <a:cs typeface="Times New Roman"/>
                        </a:rPr>
                        <a:t>Akční plán - strategie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88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Aktivita: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Cíl aktivity </a:t>
                      </a:r>
                      <a:r>
                        <a:rPr lang="cs-CZ" sz="900" i="1">
                          <a:latin typeface="Calibri"/>
                          <a:ea typeface="Calibri"/>
                          <a:cs typeface="Times New Roman"/>
                        </a:rPr>
                        <a:t>(jakou akci má zákazník udělat)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182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 dirty="0">
                          <a:latin typeface="Calibri"/>
                          <a:ea typeface="Calibri"/>
                          <a:cs typeface="Times New Roman"/>
                        </a:rPr>
                        <a:t>Popis: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294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Segment trhu: (Cílový zákazník)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Rozpočet v Kč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Počet investovaných hodin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8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Aktivita: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 dirty="0">
                          <a:latin typeface="Calibri"/>
                          <a:ea typeface="Calibri"/>
                          <a:cs typeface="Times New Roman"/>
                        </a:rPr>
                        <a:t>Cíl aktivity </a:t>
                      </a:r>
                      <a:r>
                        <a:rPr lang="cs-CZ" sz="900" i="1" dirty="0">
                          <a:latin typeface="Calibri"/>
                          <a:ea typeface="Calibri"/>
                          <a:cs typeface="Times New Roman"/>
                        </a:rPr>
                        <a:t>(jakou akci má zákazník udělat)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182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 dirty="0">
                          <a:latin typeface="Calibri"/>
                          <a:ea typeface="Calibri"/>
                          <a:cs typeface="Times New Roman"/>
                        </a:rPr>
                        <a:t>Popis: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294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 dirty="0">
                          <a:latin typeface="Calibri"/>
                          <a:ea typeface="Calibri"/>
                          <a:cs typeface="Times New Roman"/>
                        </a:rPr>
                        <a:t>Segment trhu: (Cílový zákazník)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Rozpočet v Kč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Počet investovaných hodin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Aktivita: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Cíl aktivity 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182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Popis: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294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Segment trhu: (Cílový zákazník)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Rozpočet v Kč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Počet investovaných hodin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Aktivita: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Cíl aktivity 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182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Popis: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294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Segment trhu: (Cílový zákazník)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Rozpočet v Kč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Počet investovaných hodin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9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600" b="1"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8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8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b="1">
                          <a:latin typeface="Calibri"/>
                          <a:ea typeface="Calibri"/>
                          <a:cs typeface="Times New Roman"/>
                        </a:rPr>
                        <a:t>Rozpočet celkem:</a:t>
                      </a: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700" b="1" dirty="0">
                          <a:latin typeface="Calibri"/>
                          <a:ea typeface="Calibri"/>
                          <a:cs typeface="Times New Roman"/>
                        </a:rPr>
                        <a:t>Potřebných hodin celkem:</a:t>
                      </a: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953" marR="31953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8" name="Přímá spojovací čára 7"/>
          <p:cNvCxnSpPr/>
          <p:nvPr/>
        </p:nvCxnSpPr>
        <p:spPr>
          <a:xfrm>
            <a:off x="1763688" y="6093296"/>
            <a:ext cx="25202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124744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cs-CZ" dirty="0" smtClean="0"/>
              <a:t>Zdroje:</a:t>
            </a:r>
          </a:p>
          <a:p>
            <a:r>
              <a:rPr lang="cs-CZ" dirty="0" err="1" smtClean="0"/>
              <a:t>Kotler</a:t>
            </a:r>
            <a:r>
              <a:rPr lang="cs-CZ" dirty="0" smtClean="0"/>
              <a:t>, </a:t>
            </a:r>
            <a:r>
              <a:rPr lang="cs-CZ" dirty="0" err="1" smtClean="0"/>
              <a:t>Philip</a:t>
            </a:r>
            <a:r>
              <a:rPr lang="cs-CZ" dirty="0" smtClean="0"/>
              <a:t>: Marketing management, </a:t>
            </a:r>
            <a:r>
              <a:rPr lang="cs-CZ" dirty="0" err="1" smtClean="0"/>
              <a:t>Grada</a:t>
            </a:r>
            <a:r>
              <a:rPr lang="cs-CZ" dirty="0" smtClean="0"/>
              <a:t> </a:t>
            </a:r>
            <a:r>
              <a:rPr lang="cs-CZ" dirty="0" err="1" smtClean="0"/>
              <a:t>Publishing</a:t>
            </a:r>
            <a:r>
              <a:rPr lang="cs-CZ" dirty="0" smtClean="0"/>
              <a:t>, spol. s.r.o., 10. rozšířené vydání, Praha, 2001</a:t>
            </a:r>
          </a:p>
          <a:p>
            <a:r>
              <a:rPr lang="cs-CZ" dirty="0" err="1" smtClean="0"/>
              <a:t>Maruani</a:t>
            </a:r>
            <a:r>
              <a:rPr lang="cs-CZ" dirty="0" smtClean="0"/>
              <a:t>, </a:t>
            </a:r>
            <a:r>
              <a:rPr lang="cs-CZ" dirty="0" err="1" smtClean="0"/>
              <a:t>Laurent</a:t>
            </a:r>
            <a:r>
              <a:rPr lang="cs-CZ" dirty="0" smtClean="0"/>
              <a:t>: Abeceda marketingu, Management </a:t>
            </a:r>
            <a:r>
              <a:rPr lang="cs-CZ" dirty="0" err="1" smtClean="0"/>
              <a:t>Press</a:t>
            </a:r>
            <a:r>
              <a:rPr lang="cs-CZ" dirty="0" smtClean="0"/>
              <a:t>, Praha,1995</a:t>
            </a:r>
          </a:p>
          <a:p>
            <a:r>
              <a:rPr lang="cs-CZ" dirty="0" smtClean="0"/>
              <a:t>Světlík, Jaroslav: Marketing – cesta k trhu, EKKA, Zlín, 1994</a:t>
            </a:r>
          </a:p>
          <a:p>
            <a:r>
              <a:rPr lang="cs-CZ" dirty="0" smtClean="0"/>
              <a:t>Švarcová, Jana: Ekonomie, CEED, Zlín, 2010</a:t>
            </a:r>
          </a:p>
          <a:p>
            <a:r>
              <a:rPr lang="cs-CZ" dirty="0" smtClean="0"/>
              <a:t>http://cs.wikipedia.org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861</Words>
  <Application>Microsoft Office PowerPoint</Application>
  <PresentationFormat>Předvádění na obrazovce (4:3)</PresentationFormat>
  <Paragraphs>126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Strategické plánování v marketingu </vt:lpstr>
      <vt:lpstr>Strategické plánování v marketingu </vt:lpstr>
      <vt:lpstr>Strategické plánování v marketingu </vt:lpstr>
      <vt:lpstr>Strategické plánování v marketingu 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Strategické plánování v marketingu</dc:title>
  <dc:creator>Šormovi</dc:creator>
  <cp:lastModifiedBy>Šormovi</cp:lastModifiedBy>
  <cp:revision>16</cp:revision>
  <dcterms:created xsi:type="dcterms:W3CDTF">2013-04-29T15:45:43Z</dcterms:created>
  <dcterms:modified xsi:type="dcterms:W3CDTF">2013-05-22T20:29:42Z</dcterms:modified>
</cp:coreProperties>
</file>