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8" r:id="rId3"/>
    <p:sldId id="260" r:id="rId4"/>
    <p:sldId id="261" r:id="rId5"/>
    <p:sldId id="257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C1AD28-19EF-4CC6-84CA-C2B2B072E8D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D76614-BF5E-4E58-A23D-8D158A17AF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F16F8-36FE-427C-886C-720162B571B4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8B8B-2713-4AD5-9210-D85B1F5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Marketingový mix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VY_32_INOVACE_05.02.08)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marketingového mixu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12776"/>
            <a:ext cx="7704856" cy="3057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Tx/>
              <a:buChar char="-"/>
            </a:pPr>
            <a:r>
              <a:rPr lang="cs-CZ" sz="1200" dirty="0" smtClean="0"/>
              <a:t> souhrn </a:t>
            </a:r>
            <a:r>
              <a:rPr lang="cs-CZ" sz="1200" dirty="0"/>
              <a:t>všech nástrojů, které vyjadřují vztah podniku k jeho podstatnému okolí, tzn. k zákazníkům, spotřebitelům, klientům, dodavatelům, peněžním institucím apod.</a:t>
            </a:r>
          </a:p>
          <a:p>
            <a:pPr>
              <a:buFontTx/>
              <a:buChar char="-"/>
            </a:pPr>
            <a:r>
              <a:rPr lang="cs-CZ" sz="1200" dirty="0" smtClean="0"/>
              <a:t> je klíčový nástroj k dosažení cílů firmy, </a:t>
            </a:r>
            <a:r>
              <a:rPr lang="cs-CZ" sz="1200" i="1" dirty="0" smtClean="0"/>
              <a:t>který poprvé použil </a:t>
            </a:r>
            <a:r>
              <a:rPr lang="cs-CZ" sz="1200" i="1" dirty="0" err="1" smtClean="0"/>
              <a:t>N.H.Borden</a:t>
            </a:r>
            <a:r>
              <a:rPr lang="cs-CZ" sz="1200" i="1" dirty="0" smtClean="0"/>
              <a:t>, profesor Harvard Business </a:t>
            </a:r>
            <a:r>
              <a:rPr lang="cs-CZ" sz="1200" i="1" dirty="0" err="1" smtClean="0"/>
              <a:t>School</a:t>
            </a:r>
            <a:r>
              <a:rPr lang="cs-CZ" sz="1200" i="1" dirty="0" smtClean="0"/>
              <a:t> v USA</a:t>
            </a:r>
            <a:endParaRPr lang="cs-CZ" sz="1200" dirty="0" smtClean="0"/>
          </a:p>
          <a:p>
            <a:r>
              <a:rPr lang="cs-CZ" sz="1200" b="1" dirty="0" smtClean="0"/>
              <a:t>Koncept marketingového mixu 4P </a:t>
            </a:r>
            <a:r>
              <a:rPr lang="cs-CZ" sz="1200" dirty="0" smtClean="0"/>
              <a:t>– první a nejčastěji používaný. </a:t>
            </a:r>
            <a:r>
              <a:rPr lang="cs-CZ" sz="1200" i="1" dirty="0" smtClean="0"/>
              <a:t>Označení 4P poprvé použil E.J. </a:t>
            </a:r>
            <a:r>
              <a:rPr lang="cs-CZ" sz="1200" i="1" dirty="0" err="1" smtClean="0"/>
              <a:t>McCarthy</a:t>
            </a:r>
            <a:r>
              <a:rPr lang="cs-CZ" sz="1200" i="1" dirty="0" smtClean="0"/>
              <a:t> z </a:t>
            </a:r>
            <a:r>
              <a:rPr lang="cs-CZ" sz="1200" i="1" dirty="0" err="1" smtClean="0"/>
              <a:t>Minesota</a:t>
            </a:r>
            <a:r>
              <a:rPr lang="cs-CZ" sz="1200" i="1" dirty="0" smtClean="0"/>
              <a:t> University USA</a:t>
            </a:r>
            <a:endParaRPr lang="cs-CZ" sz="1200" b="1" dirty="0" smtClean="0"/>
          </a:p>
          <a:p>
            <a:r>
              <a:rPr lang="cs-CZ" sz="1200" b="1" dirty="0" smtClean="0"/>
              <a:t>Výrobek (</a:t>
            </a:r>
            <a:r>
              <a:rPr lang="cs-CZ" sz="1200" b="1" dirty="0" err="1" smtClean="0"/>
              <a:t>Product</a:t>
            </a:r>
            <a:r>
              <a:rPr lang="cs-CZ" sz="1200" b="1" dirty="0" smtClean="0"/>
              <a:t>): </a:t>
            </a:r>
            <a:r>
              <a:rPr lang="cs-CZ" sz="1200" dirty="0" smtClean="0"/>
              <a:t>uspokojuje potřeby zákazníka.</a:t>
            </a:r>
          </a:p>
          <a:p>
            <a:r>
              <a:rPr lang="cs-CZ" sz="1200" b="1" dirty="0" smtClean="0"/>
              <a:t>Prodej - cena (</a:t>
            </a:r>
            <a:r>
              <a:rPr lang="cs-CZ" sz="1200" b="1" dirty="0" err="1" smtClean="0"/>
              <a:t>Price</a:t>
            </a:r>
            <a:r>
              <a:rPr lang="cs-CZ" sz="1200" b="1" dirty="0" smtClean="0"/>
              <a:t>): </a:t>
            </a:r>
            <a:r>
              <a:rPr lang="cs-CZ" sz="1200" dirty="0" smtClean="0"/>
              <a:t>hodnota výrobku pro zákazníka.</a:t>
            </a:r>
          </a:p>
          <a:p>
            <a:r>
              <a:rPr lang="cs-CZ" sz="1200" b="1" dirty="0" smtClean="0"/>
              <a:t>Propagace (</a:t>
            </a:r>
            <a:r>
              <a:rPr lang="cs-CZ" sz="1200" b="1" dirty="0" err="1" smtClean="0"/>
              <a:t>Promotion</a:t>
            </a:r>
            <a:r>
              <a:rPr lang="cs-CZ" sz="1200" b="1" dirty="0" smtClean="0"/>
              <a:t>): </a:t>
            </a:r>
            <a:r>
              <a:rPr lang="cs-CZ" sz="1200" dirty="0" smtClean="0"/>
              <a:t>nejviditelnější část marketingového mixu se zabývá propagací výrobků či služeb.</a:t>
            </a:r>
          </a:p>
          <a:p>
            <a:r>
              <a:rPr lang="cs-CZ" sz="1200" b="1" dirty="0" smtClean="0"/>
              <a:t>Pozice - místo (</a:t>
            </a:r>
            <a:r>
              <a:rPr lang="cs-CZ" sz="1200" b="1" dirty="0" err="1" smtClean="0"/>
              <a:t>Placement</a:t>
            </a:r>
            <a:r>
              <a:rPr lang="cs-CZ" sz="1200" b="1" dirty="0" smtClean="0"/>
              <a:t>): </a:t>
            </a:r>
            <a:r>
              <a:rPr lang="cs-CZ" sz="1200" dirty="0" smtClean="0"/>
              <a:t>přemístění výrobku od výrobce k zákazníkovi. </a:t>
            </a:r>
          </a:p>
          <a:p>
            <a:r>
              <a:rPr lang="cs-CZ" sz="1200" dirty="0" smtClean="0"/>
              <a:t>Jednotlivé složky marketingového mixu 4P se také označují:</a:t>
            </a:r>
          </a:p>
          <a:p>
            <a:r>
              <a:rPr lang="cs-CZ" sz="1200" dirty="0" smtClean="0"/>
              <a:t>P1 - Produktový mix, P2 - Kontraktační mix, P3 - Distribuční mix, P4 - Komunikační mix</a:t>
            </a:r>
          </a:p>
          <a:p>
            <a:endParaRPr lang="cs-CZ" sz="1200" dirty="0" smtClean="0"/>
          </a:p>
          <a:p>
            <a:pPr marL="228600" indent="-228600"/>
            <a:endParaRPr lang="cs-CZ" sz="1200" b="1" dirty="0" smtClean="0"/>
          </a:p>
          <a:p>
            <a:endParaRPr lang="cs-CZ" sz="1400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547664" y="4077072"/>
            <a:ext cx="1080120" cy="1224136"/>
          </a:xfrm>
          <a:prstGeom prst="roundRect">
            <a:avLst>
              <a:gd name="adj" fmla="val 0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Produkt</a:t>
            </a:r>
            <a:r>
              <a:rPr lang="cs-CZ" sz="1200" dirty="0" smtClean="0"/>
              <a:t> </a:t>
            </a:r>
          </a:p>
          <a:p>
            <a:pPr algn="ctr"/>
            <a:r>
              <a:rPr lang="cs-CZ" sz="900" dirty="0" smtClean="0"/>
              <a:t>jakost </a:t>
            </a:r>
          </a:p>
          <a:p>
            <a:pPr algn="ctr"/>
            <a:r>
              <a:rPr lang="cs-CZ" sz="900" dirty="0" smtClean="0"/>
              <a:t>designe</a:t>
            </a:r>
          </a:p>
          <a:p>
            <a:pPr algn="ctr"/>
            <a:r>
              <a:rPr lang="cs-CZ" sz="900" dirty="0" smtClean="0"/>
              <a:t> funkce </a:t>
            </a:r>
          </a:p>
          <a:p>
            <a:pPr algn="ctr"/>
            <a:r>
              <a:rPr lang="cs-CZ" sz="900" dirty="0" smtClean="0"/>
              <a:t>značka </a:t>
            </a:r>
          </a:p>
          <a:p>
            <a:pPr algn="ctr"/>
            <a:r>
              <a:rPr lang="cs-CZ" sz="900" dirty="0" smtClean="0"/>
              <a:t>balení </a:t>
            </a:r>
          </a:p>
          <a:p>
            <a:pPr algn="ctr"/>
            <a:r>
              <a:rPr lang="cs-CZ" sz="900" dirty="0" smtClean="0"/>
              <a:t>služby</a:t>
            </a:r>
          </a:p>
          <a:p>
            <a:pPr algn="ctr"/>
            <a:r>
              <a:rPr lang="cs-CZ" sz="900" dirty="0" smtClean="0"/>
              <a:t> záruky</a:t>
            </a:r>
            <a:endParaRPr lang="cs-CZ" sz="900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2051720" y="3573016"/>
            <a:ext cx="5112568" cy="2992332"/>
            <a:chOff x="2051720" y="3681028"/>
            <a:chExt cx="5112568" cy="2885463"/>
          </a:xfrm>
        </p:grpSpPr>
        <p:sp>
          <p:nvSpPr>
            <p:cNvPr id="6" name="Elipsa 5"/>
            <p:cNvSpPr/>
            <p:nvPr/>
          </p:nvSpPr>
          <p:spPr>
            <a:xfrm>
              <a:off x="3563888" y="3681028"/>
              <a:ext cx="1512168" cy="648072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tx1"/>
                  </a:solidFill>
                </a:rPr>
                <a:t>Marketingový mix</a:t>
              </a:r>
              <a:endParaRPr lang="cs-CZ" sz="1200" dirty="0">
                <a:solidFill>
                  <a:schemeClr val="tx1"/>
                </a:solidFill>
              </a:endParaRPr>
            </a:p>
          </p:txBody>
        </p:sp>
        <p:sp>
          <p:nvSpPr>
            <p:cNvPr id="7" name="Elipsa 6"/>
            <p:cNvSpPr/>
            <p:nvPr/>
          </p:nvSpPr>
          <p:spPr>
            <a:xfrm>
              <a:off x="3491880" y="4617132"/>
              <a:ext cx="1706488" cy="936104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tx1"/>
                  </a:solidFill>
                </a:rPr>
                <a:t>Cílový trh</a:t>
              </a:r>
              <a:endParaRPr lang="cs-CZ" sz="1200" dirty="0">
                <a:solidFill>
                  <a:schemeClr val="tx1"/>
                </a:solidFill>
              </a:endParaRPr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2051720" y="5486371"/>
              <a:ext cx="1296144" cy="1080120"/>
            </a:xfrm>
            <a:prstGeom prst="roundRect">
              <a:avLst>
                <a:gd name="adj" fmla="val 0"/>
              </a:avLst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tx1"/>
                  </a:solidFill>
                </a:rPr>
                <a:t>Prodej (cena)</a:t>
              </a:r>
            </a:p>
            <a:p>
              <a:pPr algn="ctr"/>
              <a:r>
                <a:rPr lang="cs-CZ" sz="900" dirty="0" smtClean="0"/>
                <a:t>ceníková cena</a:t>
              </a:r>
            </a:p>
            <a:p>
              <a:pPr algn="ctr"/>
              <a:r>
                <a:rPr lang="cs-CZ" sz="900" dirty="0" smtClean="0"/>
                <a:t>slevy</a:t>
              </a:r>
            </a:p>
            <a:p>
              <a:pPr algn="ctr"/>
              <a:r>
                <a:rPr lang="cs-CZ" sz="900" dirty="0" smtClean="0"/>
                <a:t>srážky</a:t>
              </a:r>
            </a:p>
            <a:p>
              <a:pPr algn="ctr"/>
              <a:r>
                <a:rPr lang="cs-CZ" sz="900" dirty="0" smtClean="0"/>
                <a:t>termíny placení</a:t>
              </a:r>
            </a:p>
            <a:p>
              <a:pPr algn="ctr"/>
              <a:r>
                <a:rPr lang="cs-CZ" sz="900" dirty="0" smtClean="0"/>
                <a:t>úvěrové podmínky</a:t>
              </a:r>
            </a:p>
            <a:p>
              <a:pPr algn="ctr"/>
              <a:endParaRPr lang="cs-CZ" sz="900" dirty="0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6084168" y="4097646"/>
              <a:ext cx="1080120" cy="1224136"/>
            </a:xfrm>
            <a:prstGeom prst="roundRect">
              <a:avLst>
                <a:gd name="adj" fmla="val 0"/>
              </a:avLst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00" dirty="0" smtClean="0">
                  <a:solidFill>
                    <a:schemeClr val="tx1"/>
                  </a:solidFill>
                </a:rPr>
                <a:t>Pozice (místo)</a:t>
              </a:r>
            </a:p>
            <a:p>
              <a:pPr algn="ctr"/>
              <a:r>
                <a:rPr lang="cs-CZ" sz="900" dirty="0" smtClean="0"/>
                <a:t>distribuce</a:t>
              </a:r>
            </a:p>
            <a:p>
              <a:pPr algn="ctr"/>
              <a:r>
                <a:rPr lang="cs-CZ" sz="900" dirty="0" smtClean="0"/>
                <a:t>pokrytí</a:t>
              </a:r>
            </a:p>
            <a:p>
              <a:pPr algn="ctr"/>
              <a:r>
                <a:rPr lang="cs-CZ" sz="900" dirty="0" smtClean="0"/>
                <a:t>sortiment</a:t>
              </a:r>
            </a:p>
            <a:p>
              <a:pPr algn="ctr"/>
              <a:r>
                <a:rPr lang="cs-CZ" sz="900" dirty="0" smtClean="0"/>
                <a:t>zásoby</a:t>
              </a:r>
            </a:p>
            <a:p>
              <a:pPr algn="ctr"/>
              <a:r>
                <a:rPr lang="cs-CZ" sz="900" dirty="0" smtClean="0"/>
                <a:t>lokality</a:t>
              </a:r>
            </a:p>
            <a:p>
              <a:pPr algn="ctr"/>
              <a:r>
                <a:rPr lang="cs-CZ" sz="900" dirty="0" smtClean="0"/>
                <a:t>doprava</a:t>
              </a:r>
            </a:p>
            <a:p>
              <a:pPr algn="ctr"/>
              <a:endParaRPr lang="cs-CZ" sz="900" dirty="0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5364088" y="5481228"/>
              <a:ext cx="1296144" cy="1080120"/>
            </a:xfrm>
            <a:prstGeom prst="roundRect">
              <a:avLst>
                <a:gd name="adj" fmla="val 0"/>
              </a:avLst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tx1"/>
                  </a:solidFill>
                </a:rPr>
                <a:t>Propagace</a:t>
              </a:r>
            </a:p>
            <a:p>
              <a:pPr algn="ctr"/>
              <a:r>
                <a:rPr lang="cs-CZ" sz="900" dirty="0" smtClean="0"/>
                <a:t>podpora prodeje</a:t>
              </a:r>
            </a:p>
            <a:p>
              <a:pPr algn="ctr"/>
              <a:r>
                <a:rPr lang="cs-CZ" sz="900" dirty="0" smtClean="0"/>
                <a:t>image firmy (produktu)</a:t>
              </a:r>
            </a:p>
            <a:p>
              <a:pPr algn="ctr"/>
              <a:r>
                <a:rPr lang="cs-CZ" sz="900" dirty="0" smtClean="0"/>
                <a:t>reklama</a:t>
              </a:r>
            </a:p>
            <a:p>
              <a:pPr algn="ctr"/>
              <a:r>
                <a:rPr lang="cs-CZ" sz="900" dirty="0" smtClean="0"/>
                <a:t>public relations</a:t>
              </a:r>
            </a:p>
            <a:p>
              <a:pPr algn="ctr"/>
              <a:r>
                <a:rPr lang="cs-CZ" sz="900" dirty="0" smtClean="0"/>
                <a:t>prodejní personál</a:t>
              </a:r>
            </a:p>
            <a:p>
              <a:pPr algn="ctr"/>
              <a:r>
                <a:rPr lang="cs-CZ" sz="900" dirty="0" smtClean="0"/>
                <a:t>přímý marketing</a:t>
              </a:r>
              <a:endParaRPr lang="cs-CZ" sz="1100" dirty="0"/>
            </a:p>
          </p:txBody>
        </p:sp>
        <p:cxnSp>
          <p:nvCxnSpPr>
            <p:cNvPr id="28" name="Přímá spojovací šipka 27"/>
            <p:cNvCxnSpPr>
              <a:stCxn id="6" idx="2"/>
              <a:endCxn id="15" idx="3"/>
            </p:cNvCxnSpPr>
            <p:nvPr/>
          </p:nvCxnSpPr>
          <p:spPr>
            <a:xfrm flipH="1">
              <a:off x="2627784" y="4005065"/>
              <a:ext cx="936104" cy="75222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šipka 29"/>
            <p:cNvCxnSpPr>
              <a:stCxn id="6" idx="3"/>
            </p:cNvCxnSpPr>
            <p:nvPr/>
          </p:nvCxnSpPr>
          <p:spPr>
            <a:xfrm flipH="1">
              <a:off x="2699792" y="4234192"/>
              <a:ext cx="1085548" cy="12470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šipka 31"/>
            <p:cNvCxnSpPr>
              <a:stCxn id="6" idx="6"/>
              <a:endCxn id="24" idx="1"/>
            </p:cNvCxnSpPr>
            <p:nvPr/>
          </p:nvCxnSpPr>
          <p:spPr>
            <a:xfrm>
              <a:off x="5076056" y="4005065"/>
              <a:ext cx="1008112" cy="70464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šipka 33"/>
            <p:cNvCxnSpPr>
              <a:stCxn id="6" idx="5"/>
              <a:endCxn id="25" idx="0"/>
            </p:cNvCxnSpPr>
            <p:nvPr/>
          </p:nvCxnSpPr>
          <p:spPr>
            <a:xfrm>
              <a:off x="4854604" y="4234192"/>
              <a:ext cx="1157556" cy="12470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84784"/>
            <a:ext cx="763284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400" b="1" dirty="0" smtClean="0"/>
              <a:t>Další koncepty marketingového mixu:</a:t>
            </a:r>
          </a:p>
          <a:p>
            <a:r>
              <a:rPr lang="cs-CZ" sz="1200" b="1" dirty="0" smtClean="0"/>
              <a:t>A) Koncept totálního marketingového mixu</a:t>
            </a:r>
          </a:p>
          <a:p>
            <a:r>
              <a:rPr lang="cs-CZ" sz="1200" dirty="0" smtClean="0"/>
              <a:t>Tento model vychází z myšlenky totálně marketingově řízené firmy, v níž marketing prostupuje všemi útvary, zaměstnanci a v níž marketing hraje strategickou úlohu. </a:t>
            </a:r>
            <a:r>
              <a:rPr lang="cs-CZ" sz="1200" b="1" dirty="0" smtClean="0"/>
              <a:t>Totální marketingový mix</a:t>
            </a:r>
            <a:r>
              <a:rPr lang="cs-CZ" sz="1200" dirty="0" smtClean="0"/>
              <a:t> má dvě základní části. </a:t>
            </a:r>
          </a:p>
          <a:p>
            <a:r>
              <a:rPr lang="cs-CZ" sz="1200" dirty="0" smtClean="0"/>
              <a:t>První je </a:t>
            </a:r>
            <a:r>
              <a:rPr lang="cs-CZ" sz="1200" b="1" dirty="0" smtClean="0"/>
              <a:t>intern</a:t>
            </a:r>
            <a:r>
              <a:rPr lang="cs-CZ" sz="1200" dirty="0" smtClean="0"/>
              <a:t>í, která hraje roli pro samotný "správný" chod společnosti. V této části jsou dva základní prvky totálního marketingového mixu:</a:t>
            </a:r>
          </a:p>
          <a:p>
            <a:r>
              <a:rPr lang="cs-CZ" sz="1200" b="1" dirty="0" smtClean="0"/>
              <a:t>PLANNING</a:t>
            </a:r>
            <a:r>
              <a:rPr lang="cs-CZ" sz="1200" dirty="0" smtClean="0"/>
              <a:t> (plánování)</a:t>
            </a:r>
          </a:p>
          <a:p>
            <a:r>
              <a:rPr lang="cs-CZ" sz="1200" b="1" dirty="0" smtClean="0"/>
              <a:t>PROCESSES</a:t>
            </a:r>
            <a:r>
              <a:rPr lang="cs-CZ" sz="1200" dirty="0" smtClean="0"/>
              <a:t> (skutečná práce)</a:t>
            </a:r>
          </a:p>
          <a:p>
            <a:r>
              <a:rPr lang="cs-CZ" sz="1200" dirty="0" smtClean="0"/>
              <a:t>Druhá část je zaměřena na </a:t>
            </a:r>
            <a:r>
              <a:rPr lang="cs-CZ" sz="1200" b="1" dirty="0" smtClean="0"/>
              <a:t>vnější prostředí </a:t>
            </a:r>
            <a:r>
              <a:rPr lang="cs-CZ" sz="1200" dirty="0" smtClean="0"/>
              <a:t>(</a:t>
            </a:r>
            <a:r>
              <a:rPr lang="cs-CZ" sz="1200" dirty="0" err="1" smtClean="0"/>
              <a:t>stakeholdry</a:t>
            </a:r>
            <a:r>
              <a:rPr lang="cs-CZ" sz="1200" dirty="0" smtClean="0"/>
              <a:t>) a skládá se z následujících prvků:</a:t>
            </a:r>
          </a:p>
          <a:p>
            <a:r>
              <a:rPr lang="cs-CZ" sz="1200" b="1" dirty="0" smtClean="0"/>
              <a:t>PRODUCT</a:t>
            </a:r>
            <a:r>
              <a:rPr lang="cs-CZ" sz="1200" dirty="0" smtClean="0"/>
              <a:t>/</a:t>
            </a:r>
            <a:r>
              <a:rPr lang="cs-CZ" sz="1200" b="1" dirty="0" smtClean="0"/>
              <a:t>SERVICE</a:t>
            </a:r>
            <a:r>
              <a:rPr lang="cs-CZ" sz="1200" dirty="0" smtClean="0"/>
              <a:t> (produktová politika, </a:t>
            </a:r>
            <a:r>
              <a:rPr lang="cs-CZ" sz="1200" dirty="0" err="1" smtClean="0"/>
              <a:t>politika</a:t>
            </a:r>
            <a:r>
              <a:rPr lang="cs-CZ" sz="1200" dirty="0" smtClean="0"/>
              <a:t> tvorby portfolia služeb)</a:t>
            </a:r>
          </a:p>
          <a:p>
            <a:r>
              <a:rPr lang="cs-CZ" sz="1200" b="1" dirty="0" smtClean="0"/>
              <a:t>PROGRAMMING</a:t>
            </a:r>
            <a:r>
              <a:rPr lang="cs-CZ" sz="1200" dirty="0" smtClean="0"/>
              <a:t> (jedná se o prvek uplatňovaný zejména v medicíně, lázeňství - politika tvorby programů: léčebných apod.)</a:t>
            </a:r>
          </a:p>
          <a:p>
            <a:r>
              <a:rPr lang="cs-CZ" sz="1200" b="1" dirty="0" smtClean="0"/>
              <a:t>PACKAGING</a:t>
            </a:r>
            <a:r>
              <a:rPr lang="cs-CZ" sz="1200" dirty="0" smtClean="0"/>
              <a:t> (jedná se o prvek uplatňovaný zejména v cestovním ruchu - politika tvorby balíčků)</a:t>
            </a:r>
          </a:p>
          <a:p>
            <a:r>
              <a:rPr lang="cs-CZ" sz="1200" b="1" dirty="0" smtClean="0"/>
              <a:t>PRICE</a:t>
            </a:r>
            <a:r>
              <a:rPr lang="cs-CZ" sz="1200" dirty="0" smtClean="0"/>
              <a:t> (cenová politika)</a:t>
            </a:r>
          </a:p>
          <a:p>
            <a:r>
              <a:rPr lang="cs-CZ" sz="1200" b="1" dirty="0" smtClean="0"/>
              <a:t>PROMOTION</a:t>
            </a:r>
            <a:r>
              <a:rPr lang="cs-CZ" sz="1200" dirty="0" smtClean="0"/>
              <a:t> (komunikační politika)</a:t>
            </a:r>
          </a:p>
          <a:p>
            <a:r>
              <a:rPr lang="cs-CZ" sz="1200" b="1" dirty="0" smtClean="0"/>
              <a:t>PLACE</a:t>
            </a:r>
            <a:r>
              <a:rPr lang="cs-CZ" sz="1200" dirty="0" smtClean="0"/>
              <a:t> (distribuční politika)</a:t>
            </a:r>
          </a:p>
          <a:p>
            <a:r>
              <a:rPr lang="cs-CZ" sz="1200" b="1" dirty="0" smtClean="0"/>
              <a:t>PEOPLE</a:t>
            </a:r>
            <a:r>
              <a:rPr lang="cs-CZ" sz="1200" dirty="0" smtClean="0"/>
              <a:t> (politika rozvoje lidských zdrojů)</a:t>
            </a:r>
          </a:p>
          <a:p>
            <a:r>
              <a:rPr lang="cs-CZ" sz="1200" b="1" dirty="0" smtClean="0"/>
              <a:t>PHYSICAL EVIDENCE</a:t>
            </a:r>
            <a:r>
              <a:rPr lang="cs-CZ" sz="1200" dirty="0" smtClean="0"/>
              <a:t> (politika rozvoje technického zázemí a prostředí, v němž jsou poskytovány služby)</a:t>
            </a:r>
          </a:p>
          <a:p>
            <a:r>
              <a:rPr lang="cs-CZ" sz="1200" b="1" dirty="0" smtClean="0"/>
              <a:t>PARTNERSHIP</a:t>
            </a:r>
            <a:r>
              <a:rPr lang="cs-CZ" sz="1200" dirty="0" smtClean="0"/>
              <a:t> (politika spolupráce, aliancí a partnerství)</a:t>
            </a:r>
          </a:p>
          <a:p>
            <a:r>
              <a:rPr lang="cs-CZ" sz="1200" b="1" dirty="0" smtClean="0"/>
              <a:t>POLITICAL POWER</a:t>
            </a:r>
            <a:r>
              <a:rPr lang="cs-CZ" sz="1200" dirty="0" smtClean="0"/>
              <a:t> (politika lobby a politického vlivu)</a:t>
            </a:r>
          </a:p>
          <a:p>
            <a:r>
              <a:rPr lang="cs-CZ" sz="1200" dirty="0" smtClean="0"/>
              <a:t>Totální marketingový mix je tak jedením z komplexních pohledů na firmu. Obsahuje celkem 12 částí, pod nimiž se skrývá všech 14 klíčových firemních procesů. V tomto konceptu se objevují nově některé prvky, o nichž se v minulosti často nemluvilo a nebo nebyly pro naplňování strategických cílů a potřeb zákazníků klíčové. Např. PROCESSES vznikl až v návaznosti na postupné zavádění procesního řízení, které z hlediska řízení vytváří mnohdy konkurenční výhodu, neboť umožňuje rychleji reagovat na změny vnějšího prostředí, byť se jedná o hrozby nebo příležitosti.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pPr>
              <a:buFontTx/>
              <a:buChar char="-"/>
            </a:pPr>
            <a:endParaRPr lang="cs-CZ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84784"/>
            <a:ext cx="7416824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Další koncepty marketingového mixu:</a:t>
            </a:r>
          </a:p>
          <a:p>
            <a:r>
              <a:rPr lang="cs-CZ" sz="1200" b="1" dirty="0" smtClean="0"/>
              <a:t>B)</a:t>
            </a:r>
            <a:r>
              <a:rPr lang="cs-CZ" sz="1200" dirty="0" smtClean="0"/>
              <a:t> </a:t>
            </a:r>
            <a:r>
              <a:rPr lang="cs-CZ" sz="1200" b="1" dirty="0" smtClean="0"/>
              <a:t>Koncept marketingového mixu 5P</a:t>
            </a:r>
          </a:p>
          <a:p>
            <a:r>
              <a:rPr lang="cs-CZ" sz="1200" dirty="0" smtClean="0"/>
              <a:t>Tradiční pojetí 4P je v tomto konceptu pouze rozšířeno o jeden prvek - PEOPLE. Vznik 5P můžeme zdůvodnit jednoduše. Zatím co technologii lze dnes snadno zkopírovat, lidský faktor bude v každé firmě odlišný. Díky němu proto můžeme získat konkurenční výhodu.</a:t>
            </a:r>
            <a:r>
              <a:rPr lang="cs-CZ" sz="1200" b="1" dirty="0" smtClean="0"/>
              <a:t> </a:t>
            </a:r>
          </a:p>
          <a:p>
            <a:r>
              <a:rPr lang="cs-CZ" sz="1200" b="1" dirty="0" smtClean="0"/>
              <a:t>C) Koncept marketingového mixu 4C (5C)</a:t>
            </a:r>
          </a:p>
          <a:p>
            <a:r>
              <a:rPr lang="cs-CZ" sz="1200" dirty="0" smtClean="0"/>
              <a:t>Marketingový mix má kromě firmy i zákazník. Tzv. „Zákaznický marketingový mix“ sestavil v návaznosti na větší zájem o zákazníka Robert </a:t>
            </a:r>
            <a:r>
              <a:rPr lang="cs-CZ" sz="1200" dirty="0" err="1" smtClean="0"/>
              <a:t>Lauterborn</a:t>
            </a:r>
            <a:r>
              <a:rPr lang="cs-CZ" sz="1200" dirty="0" smtClean="0"/>
              <a:t>. Vzájemně koresponduje s 4P (5P)modelem Marketingového mixu. a to následně:</a:t>
            </a:r>
          </a:p>
          <a:p>
            <a:r>
              <a:rPr lang="cs-CZ" sz="1200" dirty="0" err="1" smtClean="0"/>
              <a:t>Product</a:t>
            </a:r>
            <a:r>
              <a:rPr lang="cs-CZ" sz="1200" dirty="0" smtClean="0"/>
              <a:t> → </a:t>
            </a:r>
            <a:r>
              <a:rPr lang="cs-CZ" sz="1200" b="1" dirty="0" err="1" smtClean="0"/>
              <a:t>Consumer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desire</a:t>
            </a:r>
            <a:r>
              <a:rPr lang="cs-CZ" sz="1200" b="1" dirty="0" smtClean="0"/>
              <a:t> </a:t>
            </a:r>
            <a:r>
              <a:rPr lang="cs-CZ" sz="1200" dirty="0" smtClean="0"/>
              <a:t>– řešení potřeb a přání zákazníka</a:t>
            </a:r>
            <a:endParaRPr lang="cs-CZ" sz="1200" b="1" dirty="0" smtClean="0"/>
          </a:p>
          <a:p>
            <a:r>
              <a:rPr lang="cs-CZ" sz="1200" dirty="0" err="1" smtClean="0"/>
              <a:t>Price</a:t>
            </a:r>
            <a:r>
              <a:rPr lang="cs-CZ" sz="1200" dirty="0" smtClean="0"/>
              <a:t> → </a:t>
            </a:r>
            <a:r>
              <a:rPr lang="cs-CZ" sz="1200" b="1" dirty="0" err="1" smtClean="0"/>
              <a:t>Cost</a:t>
            </a:r>
            <a:r>
              <a:rPr lang="cs-CZ" sz="1200" dirty="0" smtClean="0"/>
              <a:t> - náklady, které zákazníkovi vznikají</a:t>
            </a:r>
          </a:p>
          <a:p>
            <a:r>
              <a:rPr lang="cs-CZ" sz="1200" dirty="0" err="1" smtClean="0"/>
              <a:t>Place</a:t>
            </a:r>
            <a:r>
              <a:rPr lang="cs-CZ" sz="1200" dirty="0" smtClean="0"/>
              <a:t> → </a:t>
            </a:r>
            <a:r>
              <a:rPr lang="cs-CZ" sz="1200" b="1" dirty="0" err="1" smtClean="0"/>
              <a:t>Convenience</a:t>
            </a:r>
            <a:r>
              <a:rPr lang="cs-CZ" sz="1200" dirty="0" smtClean="0"/>
              <a:t> - dostupnost řešení</a:t>
            </a:r>
          </a:p>
          <a:p>
            <a:r>
              <a:rPr lang="cs-CZ" sz="1200" dirty="0" err="1" smtClean="0"/>
              <a:t>Promotion</a:t>
            </a:r>
            <a:r>
              <a:rPr lang="cs-CZ" sz="1200" dirty="0" smtClean="0"/>
              <a:t> → </a:t>
            </a:r>
            <a:r>
              <a:rPr lang="cs-CZ" sz="1200" b="1" dirty="0" err="1" smtClean="0"/>
              <a:t>Communication</a:t>
            </a:r>
            <a:r>
              <a:rPr lang="cs-CZ" sz="1200" b="1" dirty="0" smtClean="0"/>
              <a:t> </a:t>
            </a:r>
            <a:r>
              <a:rPr lang="cs-CZ" sz="1200" dirty="0" smtClean="0"/>
              <a:t>- komunikace</a:t>
            </a:r>
            <a:endParaRPr lang="cs-CZ" sz="1200" b="1" dirty="0" smtClean="0"/>
          </a:p>
          <a:p>
            <a:r>
              <a:rPr lang="cs-CZ" sz="1200" dirty="0" smtClean="0"/>
              <a:t>(</a:t>
            </a:r>
            <a:r>
              <a:rPr lang="cs-CZ" sz="1200" dirty="0" err="1" smtClean="0"/>
              <a:t>People</a:t>
            </a:r>
            <a:r>
              <a:rPr lang="cs-CZ" sz="1200" dirty="0" smtClean="0"/>
              <a:t> → </a:t>
            </a:r>
            <a:r>
              <a:rPr lang="cs-CZ" sz="1200" b="1" dirty="0" err="1" smtClean="0"/>
              <a:t>Customer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approach</a:t>
            </a:r>
            <a:r>
              <a:rPr lang="cs-CZ" sz="1200" b="1" dirty="0" smtClean="0"/>
              <a:t>) </a:t>
            </a:r>
            <a:r>
              <a:rPr lang="cs-CZ" sz="1200" dirty="0" smtClean="0"/>
              <a:t>–</a:t>
            </a:r>
            <a:r>
              <a:rPr lang="cs-CZ" sz="1200" b="1" dirty="0" smtClean="0"/>
              <a:t> </a:t>
            </a:r>
            <a:r>
              <a:rPr lang="cs-CZ" sz="1200" dirty="0" smtClean="0"/>
              <a:t>přístup k zákazníkovi</a:t>
            </a:r>
            <a:endParaRPr lang="cs-CZ" sz="1200" b="1" dirty="0" smtClean="0"/>
          </a:p>
          <a:p>
            <a:r>
              <a:rPr lang="cs-CZ" sz="1200" b="1" dirty="0" smtClean="0"/>
              <a:t>D) Koncept marketingového mixu 4A</a:t>
            </a:r>
          </a:p>
          <a:p>
            <a:r>
              <a:rPr lang="cs-CZ" sz="1200" dirty="0" smtClean="0"/>
              <a:t>Koncept 4A je zvláštní v tom, že vznikl v souvislosti se specifiky venkovského prostředí - konkrétně indického venkova, které se vyznačuje relativním zákaznickým potenciálem, ale přitom velmi nízkou kupní sílou. V těchto případech pak dochází ke zvažování, zda produkt koupit či nekoupit, neboli zda pro mne má či nemá adekvátní hodnotu. Model 4A tedy pomáhá v sestavení marketingové strategie ve specifických podmínkách. Součástí tohoto mixu jsou prvky:</a:t>
            </a:r>
          </a:p>
          <a:p>
            <a:r>
              <a:rPr lang="cs-CZ" sz="1200" b="1" dirty="0" err="1" smtClean="0"/>
              <a:t>Affordability</a:t>
            </a:r>
            <a:r>
              <a:rPr lang="cs-CZ" sz="1200" dirty="0" smtClean="0"/>
              <a:t> (cenová dostupnost - zejména z pohledu zákazníka: "Mohu si výrobek koupit? Má pro mne adekvátní hodnotu?)</a:t>
            </a:r>
          </a:p>
          <a:p>
            <a:r>
              <a:rPr lang="cs-CZ" sz="1200" b="1" dirty="0" err="1" smtClean="0"/>
              <a:t>Availability</a:t>
            </a:r>
            <a:r>
              <a:rPr lang="cs-CZ" sz="1200" dirty="0" smtClean="0"/>
              <a:t> (místní dostupnost - dosažitelnost zákazníka a výrobku - specifika venkovského trhu jsou jeho nižší schopnosti oslovení moderními způsoby komunikace a existuje na těchto trzích nízká mobilita a nebo vybavenost)</a:t>
            </a:r>
          </a:p>
          <a:p>
            <a:r>
              <a:rPr lang="cs-CZ" sz="1200" b="1" dirty="0" err="1" smtClean="0"/>
              <a:t>Awareness</a:t>
            </a:r>
            <a:r>
              <a:rPr lang="cs-CZ" sz="1200" dirty="0" smtClean="0"/>
              <a:t> (povědomí o produktu - proces budování povědomí může být složitý, neboť zákazníci jsou rozptýlení na velkém území, v určitých oblastech se může mluvit rozdílným jazykem.)</a:t>
            </a:r>
          </a:p>
          <a:p>
            <a:r>
              <a:rPr lang="cs-CZ" sz="1200" b="1" dirty="0" err="1" smtClean="0"/>
              <a:t>Acceptability</a:t>
            </a:r>
            <a:r>
              <a:rPr lang="cs-CZ" sz="1200" dirty="0" smtClean="0"/>
              <a:t> (přijatelnost - jedná se o nejdůležitější prvek tohoto mixu. Výrobek na venkovském trhu má relativně náročné zákazníky, kteří očekávají adekvátní hodnotu. Jejich rozhodování je mnohem více racionální než v případě jiných trhů.)</a:t>
            </a:r>
          </a:p>
          <a:p>
            <a:pPr>
              <a:buFontTx/>
              <a:buChar char="-"/>
            </a:pPr>
            <a:endParaRPr lang="cs-CZ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Marketingový mix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84784"/>
            <a:ext cx="74168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Další koncepty marketingového mixu:</a:t>
            </a:r>
          </a:p>
          <a:p>
            <a:r>
              <a:rPr lang="cs-CZ" sz="1200" b="1" dirty="0" smtClean="0"/>
              <a:t>E)</a:t>
            </a:r>
            <a:r>
              <a:rPr lang="cs-CZ" sz="1200" dirty="0" smtClean="0"/>
              <a:t> </a:t>
            </a:r>
            <a:r>
              <a:rPr lang="cs-CZ" sz="1200" b="1" dirty="0" smtClean="0"/>
              <a:t>Koncept marketingového mixu 3V</a:t>
            </a:r>
          </a:p>
          <a:p>
            <a:r>
              <a:rPr lang="cs-CZ" sz="1200" dirty="0" smtClean="0"/>
              <a:t>Model 3V pochází od profesora </a:t>
            </a:r>
            <a:r>
              <a:rPr lang="cs-CZ" sz="1200" dirty="0" err="1" smtClean="0"/>
              <a:t>Nirmalya</a:t>
            </a:r>
            <a:r>
              <a:rPr lang="cs-CZ" sz="1200" dirty="0" smtClean="0"/>
              <a:t> </a:t>
            </a:r>
            <a:r>
              <a:rPr lang="cs-CZ" sz="1200" dirty="0" err="1" smtClean="0"/>
              <a:t>Kumara</a:t>
            </a:r>
            <a:r>
              <a:rPr lang="cs-CZ" sz="1200" dirty="0" smtClean="0"/>
              <a:t>, který se zaměřil na 3 klíčové oblasti:</a:t>
            </a:r>
          </a:p>
          <a:p>
            <a:r>
              <a:rPr lang="cs-CZ" sz="1200" b="1" dirty="0" err="1" smtClean="0"/>
              <a:t>Valued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customer</a:t>
            </a:r>
            <a:r>
              <a:rPr lang="cs-CZ" sz="1200" dirty="0" smtClean="0"/>
              <a:t> (cennost zákazníka)</a:t>
            </a:r>
          </a:p>
          <a:p>
            <a:r>
              <a:rPr lang="cs-CZ" sz="1200" b="1" dirty="0" err="1" smtClean="0"/>
              <a:t>Value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proposition</a:t>
            </a:r>
            <a:r>
              <a:rPr lang="cs-CZ" sz="1200" dirty="0" smtClean="0"/>
              <a:t> (adekvátní nabídka zákazníkovi)</a:t>
            </a:r>
          </a:p>
          <a:p>
            <a:r>
              <a:rPr lang="cs-CZ" sz="1200" b="1" dirty="0" err="1" smtClean="0"/>
              <a:t>Value</a:t>
            </a:r>
            <a:r>
              <a:rPr lang="cs-CZ" sz="1200" b="1" dirty="0" smtClean="0"/>
              <a:t> network</a:t>
            </a:r>
            <a:r>
              <a:rPr lang="cs-CZ" sz="1200" dirty="0" smtClean="0"/>
              <a:t> (adekvátní komunikace se zákazníkem - výběr vhodných komunikačních kanálů a těch zpráv, které chceme sdělit)</a:t>
            </a:r>
          </a:p>
          <a:p>
            <a:r>
              <a:rPr lang="cs-CZ" sz="1200" dirty="0" smtClean="0"/>
              <a:t>Strategie hledání správné hodnoty pro zákazníka je praktická především pro společnosti působící na B2B trzích. U těchto subjektů v komunikačním mixu převažuje přímý prodej a ve spojení s prodejem skrze nabídku "hodnotného" výrobku zákazníkovi dojde k synergickým efektům, které zvyšují obraty a ziskovost. Klíčové je nejen oslovovat potenciálně nehodnotnější klienty, ale dokázat jim také nabídnout adekvátní hodnotu výrobku, kterou očekávají.</a:t>
            </a:r>
          </a:p>
          <a:p>
            <a:r>
              <a:rPr lang="cs-CZ" sz="1200" b="1" dirty="0" smtClean="0"/>
              <a:t>F) Koncept marketingového mixu 4S</a:t>
            </a:r>
          </a:p>
          <a:p>
            <a:r>
              <a:rPr lang="cs-CZ" sz="1200" dirty="0" smtClean="0"/>
              <a:t>Model marketingového mixu 4S (</a:t>
            </a:r>
            <a:r>
              <a:rPr lang="cs-CZ" sz="1200" b="1" dirty="0" err="1" smtClean="0"/>
              <a:t>Scope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Site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Synergy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System</a:t>
            </a:r>
            <a:r>
              <a:rPr lang="cs-CZ" sz="1200" dirty="0" smtClean="0"/>
              <a:t>) vznikl jako další reakce na rozvoj trhů - internetového obchodování a internetu jako takového. Autor tohoto modelu </a:t>
            </a:r>
            <a:r>
              <a:rPr lang="cs-CZ" sz="1200" b="1" dirty="0" err="1" smtClean="0"/>
              <a:t>Efthymios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Constantinides</a:t>
            </a:r>
            <a:r>
              <a:rPr lang="cs-CZ" sz="1200" dirty="0" smtClean="0"/>
              <a:t> uveřejnil odborný článek na toto téma v roce 2002 v časopise ELSEVIER.</a:t>
            </a:r>
          </a:p>
          <a:p>
            <a:r>
              <a:rPr lang="cs-CZ" sz="1200" b="1" dirty="0" smtClean="0"/>
              <a:t>SCOPE</a:t>
            </a:r>
            <a:r>
              <a:rPr lang="cs-CZ" sz="1200" dirty="0" smtClean="0"/>
              <a:t> se zabývá STRATEGIÍ a CÍLI (analýzou trhu, potenciálními zákazníky, interní analýzou, strategickou rolí aktivit na webu).</a:t>
            </a:r>
          </a:p>
          <a:p>
            <a:r>
              <a:rPr lang="cs-CZ" sz="1200" b="1" dirty="0" smtClean="0"/>
              <a:t>SITE</a:t>
            </a:r>
            <a:r>
              <a:rPr lang="cs-CZ" sz="1200" dirty="0" smtClean="0"/>
              <a:t> se zabývá otázkami: Co zákazník očekává od webu?; Proč bude zákazník web používat? a Co motivuje zákazníka se vracet zpět?</a:t>
            </a:r>
          </a:p>
          <a:p>
            <a:r>
              <a:rPr lang="cs-CZ" sz="1200" b="1" dirty="0" smtClean="0"/>
              <a:t>SYNERGY</a:t>
            </a:r>
            <a:r>
              <a:rPr lang="cs-CZ" sz="1200" dirty="0" smtClean="0"/>
              <a:t> zhodnocuje vzájemné působení tří základních pilířů: Integrace skutečné marketingové strategie a aktivit; Integrace webových stránek s organizací procesů a propojením na vnitřní informační systémy (CRM, ERP, MIS aj.); Integrace třetích stran - tvorba sítě zajišťující nebo asistující při realizaci aktivit na webu (on-line marketing, zápisy do katalogů aj).</a:t>
            </a:r>
          </a:p>
          <a:p>
            <a:r>
              <a:rPr lang="cs-CZ" sz="1200" b="1" dirty="0" smtClean="0"/>
              <a:t>SYSTEM</a:t>
            </a:r>
            <a:r>
              <a:rPr lang="cs-CZ" sz="1200" dirty="0" smtClean="0"/>
              <a:t> je zaměřen na všechny části technického zázemí webových stránek (software, hardware, včetně servisu, </a:t>
            </a:r>
            <a:r>
              <a:rPr lang="cs-CZ" sz="1200" dirty="0" err="1" smtClean="0"/>
              <a:t>hostingu</a:t>
            </a:r>
            <a:r>
              <a:rPr lang="cs-CZ" sz="1200" dirty="0" smtClean="0"/>
              <a:t>, administrace webových stránek, platební systém, sledování návštěvnosti webu)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1200</Words>
  <Application>Microsoft Office PowerPoint</Application>
  <PresentationFormat>Předvádění na obrazovce (4:3)</PresentationFormat>
  <Paragraphs>121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Marketingový mix</vt:lpstr>
      <vt:lpstr>Marketingový mix</vt:lpstr>
      <vt:lpstr>Marketingový mix</vt:lpstr>
      <vt:lpstr>Marketingový mix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mix</dc:title>
  <dc:creator>Šormovi</dc:creator>
  <cp:lastModifiedBy>Šormovi</cp:lastModifiedBy>
  <cp:revision>48</cp:revision>
  <dcterms:created xsi:type="dcterms:W3CDTF">2013-04-30T10:22:17Z</dcterms:created>
  <dcterms:modified xsi:type="dcterms:W3CDTF">2013-05-22T20:32:52Z</dcterms:modified>
</cp:coreProperties>
</file>