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47906-CDC2-4AD8-A40F-2A3A0991FF5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02603-0DC7-47C6-9162-4CB29DA8B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Marketingový mix_P1 – výrobek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VY_32_INOVACE_05.02.09)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výrobku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772815"/>
            <a:ext cx="69847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/>
              <a:t>P1 </a:t>
            </a:r>
            <a:r>
              <a:rPr lang="cs-CZ" sz="1600" b="1" dirty="0" smtClean="0"/>
              <a:t>– výrobek</a:t>
            </a:r>
          </a:p>
          <a:p>
            <a:r>
              <a:rPr lang="cs-CZ" sz="1400" dirty="0" smtClean="0"/>
              <a:t>- Výrobek je cokoli, co lze na trhu nabídnout (hmotný statek, služba nebo myšlenka), co získá pozornost, co může sloužit ke spotřebě, co může uspokojit přání nebo potřebu.</a:t>
            </a:r>
          </a:p>
          <a:p>
            <a:r>
              <a:rPr lang="cs-CZ" sz="1400" dirty="0" smtClean="0"/>
              <a:t>- je vyráběný statek s objektivními a subjektivními vlastnostmi, které jsou manipulovány pro maximalizaci apelu zboží na spotřebitele, kteří položku nakupují, a aby uspokojil jejich potřeby.</a:t>
            </a:r>
          </a:p>
          <a:p>
            <a:pPr>
              <a:buFontTx/>
              <a:buChar char="-"/>
            </a:pPr>
            <a:r>
              <a:rPr lang="cs-CZ" sz="1400" dirty="0" smtClean="0"/>
              <a:t> můžeme definovat jako vše, co můžeme nabídnout ke koupi, k použití ke spotřebě – co uspokojuje PPO (potřeby, požadavky, očekávání) potenciálních a stávajících zákazníků</a:t>
            </a:r>
          </a:p>
          <a:p>
            <a:pPr>
              <a:buFontTx/>
              <a:buChar char="-"/>
            </a:pPr>
            <a:endParaRPr lang="cs-CZ" sz="1400" dirty="0" smtClean="0"/>
          </a:p>
          <a:p>
            <a:pPr>
              <a:buFontTx/>
              <a:buChar char="-"/>
            </a:pPr>
            <a:r>
              <a:rPr lang="cs-CZ" sz="1400" dirty="0" smtClean="0"/>
              <a:t> 4 úrovně výrobku</a:t>
            </a:r>
            <a:br>
              <a:rPr lang="cs-CZ" sz="1400" dirty="0" smtClean="0"/>
            </a:br>
            <a:r>
              <a:rPr lang="cs-CZ" sz="1400" b="1" dirty="0" smtClean="0"/>
              <a:t>a) základní </a:t>
            </a:r>
            <a:r>
              <a:rPr lang="cs-CZ" sz="1400" dirty="0" smtClean="0"/>
              <a:t>– zajišťuje uspokojení (potřeba je totožná s hlavní funkcí výrobku)</a:t>
            </a:r>
            <a:br>
              <a:rPr lang="cs-CZ" sz="1400" dirty="0" smtClean="0"/>
            </a:br>
            <a:r>
              <a:rPr lang="cs-CZ" sz="1400" b="1" dirty="0" smtClean="0"/>
              <a:t>b) formální výrobek</a:t>
            </a:r>
            <a:r>
              <a:rPr lang="cs-CZ" sz="1400" dirty="0" smtClean="0"/>
              <a:t> – je individuálně vnímán</a:t>
            </a:r>
            <a:br>
              <a:rPr lang="cs-CZ" sz="1400" dirty="0" smtClean="0"/>
            </a:br>
            <a:r>
              <a:rPr lang="cs-CZ" sz="1400" b="1" dirty="0" smtClean="0"/>
              <a:t>c) rozšířený výrobek</a:t>
            </a:r>
            <a:r>
              <a:rPr lang="cs-CZ" sz="1400" dirty="0" smtClean="0"/>
              <a:t> – vyjadřuje možnost kompletovat nákup (delší zákaznická lhůta)</a:t>
            </a:r>
            <a:br>
              <a:rPr lang="cs-CZ" sz="1400" dirty="0" smtClean="0"/>
            </a:br>
            <a:r>
              <a:rPr lang="cs-CZ" sz="1400" b="1" dirty="0" smtClean="0"/>
              <a:t>d) psychologické vnímání úplného výrobku</a:t>
            </a:r>
            <a:r>
              <a:rPr lang="cs-CZ" sz="1400" dirty="0" smtClean="0"/>
              <a:t> – neobjektivní psychologické charakteristiky, vnímání image atd., zahrnuje symboly ostatních úrovní a jejich prožívání zákazníky</a:t>
            </a:r>
            <a:br>
              <a:rPr lang="cs-CZ" sz="1400" dirty="0" smtClean="0"/>
            </a:br>
            <a:r>
              <a:rPr lang="cs-CZ" sz="1400" dirty="0" smtClean="0"/>
              <a:t>Spojením všech čtyř úrovní vzniká úplný marketingový produkt, teprve ten je v dnešních podmínkách schopen konkurenčního boje, který se odehrává především na třetí a čtvrté úrovni. Marketing hovoří o </a:t>
            </a:r>
            <a:r>
              <a:rPr lang="cs-CZ" sz="1400" b="1" dirty="0" smtClean="0"/>
              <a:t>komplexním výrobku (</a:t>
            </a:r>
            <a:r>
              <a:rPr lang="cs-CZ" sz="1400" b="1" dirty="0" err="1" smtClean="0"/>
              <a:t>total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product</a:t>
            </a:r>
            <a:r>
              <a:rPr lang="cs-CZ" sz="1400" b="1" dirty="0" smtClean="0"/>
              <a:t>)</a:t>
            </a:r>
            <a:endParaRPr lang="cs-CZ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1484783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/>
              <a:t>P1 </a:t>
            </a:r>
            <a:r>
              <a:rPr lang="cs-CZ" sz="1600" b="1" dirty="0" smtClean="0"/>
              <a:t>– výrobek</a:t>
            </a:r>
          </a:p>
          <a:p>
            <a:pPr marL="228600" indent="-228600"/>
            <a:r>
              <a:rPr lang="cs-CZ" sz="1600" b="1" dirty="0" smtClean="0"/>
              <a:t>Komplexní výrobek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39552" y="2060848"/>
            <a:ext cx="4392488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Schéma komplexního výrobku: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1</a:t>
            </a:r>
            <a:r>
              <a:rPr lang="cs-CZ" sz="1200" b="1" dirty="0" smtClean="0"/>
              <a:t>. jádro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vyjadřuje užitek (užitnou hodnotu)</a:t>
            </a:r>
          </a:p>
          <a:p>
            <a:r>
              <a:rPr lang="cs-CZ" sz="1200" dirty="0" smtClean="0"/>
              <a:t>2. </a:t>
            </a:r>
            <a:r>
              <a:rPr lang="cs-CZ" sz="1200" b="1" dirty="0" smtClean="0"/>
              <a:t>vnější charakteristiky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i="1" dirty="0" smtClean="0"/>
              <a:t>kvalita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určuje se srovnáním vlastnosti a vzhledu výrobku s předpisy (standardy, normy)</a:t>
            </a:r>
            <a:br>
              <a:rPr lang="cs-CZ" sz="1200" dirty="0" smtClean="0"/>
            </a:br>
            <a:r>
              <a:rPr lang="cs-CZ" sz="1200" dirty="0" smtClean="0"/>
              <a:t>- úzce souvisí s cenou výrobku (kvalita - náklady – cena)</a:t>
            </a:r>
            <a:br>
              <a:rPr lang="cs-CZ" sz="1200" dirty="0" smtClean="0"/>
            </a:br>
            <a:r>
              <a:rPr lang="cs-CZ" sz="1200" i="1" dirty="0" smtClean="0"/>
              <a:t>značka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odlišují výrobek od ostatních, registrace, tresty (</a:t>
            </a:r>
            <a:r>
              <a:rPr lang="cs-CZ" sz="1200" dirty="0" err="1" smtClean="0"/>
              <a:t>nekalá</a:t>
            </a:r>
            <a:r>
              <a:rPr lang="cs-CZ" sz="1200" dirty="0" smtClean="0"/>
              <a:t> soutěž)</a:t>
            </a:r>
            <a:br>
              <a:rPr lang="cs-CZ" sz="1200" dirty="0" smtClean="0"/>
            </a:br>
            <a:r>
              <a:rPr lang="cs-CZ" sz="1200" dirty="0" smtClean="0"/>
              <a:t>- dobrá značka + dodržení kvality=&gt; vysoké ceny</a:t>
            </a:r>
            <a:br>
              <a:rPr lang="cs-CZ" sz="1200" dirty="0" smtClean="0"/>
            </a:br>
            <a:r>
              <a:rPr lang="cs-CZ" sz="1200" i="1" dirty="0" smtClean="0"/>
              <a:t>design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podoba, tvar, výběr a zpracování materiálu</a:t>
            </a:r>
            <a:br>
              <a:rPr lang="cs-CZ" sz="1200" dirty="0" smtClean="0"/>
            </a:br>
            <a:r>
              <a:rPr lang="cs-CZ" sz="1200" i="1" dirty="0" smtClean="0"/>
              <a:t>styl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souhrn estetických charakteristik</a:t>
            </a:r>
            <a:br>
              <a:rPr lang="cs-CZ" sz="1200" dirty="0" smtClean="0"/>
            </a:br>
            <a:r>
              <a:rPr lang="cs-CZ" sz="1200" dirty="0" smtClean="0"/>
              <a:t>- určen kombinací linie formy a tvaru</a:t>
            </a:r>
            <a:br>
              <a:rPr lang="cs-CZ" sz="1200" dirty="0" smtClean="0"/>
            </a:br>
            <a:r>
              <a:rPr lang="cs-CZ" sz="1200" i="1" dirty="0" smtClean="0"/>
              <a:t>obal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funkce: ochrana, snadná manipulace při přepravě</a:t>
            </a:r>
            <a:br>
              <a:rPr lang="cs-CZ" sz="1200" dirty="0" smtClean="0"/>
            </a:br>
            <a:r>
              <a:rPr lang="cs-CZ" sz="1200" dirty="0" smtClean="0"/>
              <a:t>- přitažlivost, upoutat pozornost, sbírání známek</a:t>
            </a:r>
          </a:p>
          <a:p>
            <a:r>
              <a:rPr lang="cs-CZ" sz="1200" dirty="0" smtClean="0"/>
              <a:t>3. </a:t>
            </a:r>
            <a:r>
              <a:rPr lang="cs-CZ" sz="1200" b="1" dirty="0" smtClean="0"/>
              <a:t>služby spojené s prodejem: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- dodávka, instalace, servis, záruka, úvěr, prodej na splátky</a:t>
            </a:r>
          </a:p>
          <a:p>
            <a:endParaRPr lang="cs-CZ" sz="900" dirty="0"/>
          </a:p>
        </p:txBody>
      </p:sp>
      <p:sp>
        <p:nvSpPr>
          <p:cNvPr id="31" name="Elipsa 30"/>
          <p:cNvSpPr/>
          <p:nvPr/>
        </p:nvSpPr>
        <p:spPr>
          <a:xfrm>
            <a:off x="4860032" y="2420888"/>
            <a:ext cx="3677003" cy="2539802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instalace</a:t>
            </a:r>
            <a:endParaRPr lang="cs-CZ" sz="1200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076056" y="2492896"/>
            <a:ext cx="3456384" cy="2304256"/>
            <a:chOff x="2843808" y="4149080"/>
            <a:chExt cx="3384376" cy="2221215"/>
          </a:xfrm>
        </p:grpSpPr>
        <p:sp>
          <p:nvSpPr>
            <p:cNvPr id="33" name="Elipsa 32"/>
            <p:cNvSpPr/>
            <p:nvPr/>
          </p:nvSpPr>
          <p:spPr>
            <a:xfrm>
              <a:off x="3203848" y="4509120"/>
              <a:ext cx="2376264" cy="1512168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Elipsa 33"/>
            <p:cNvSpPr/>
            <p:nvPr/>
          </p:nvSpPr>
          <p:spPr>
            <a:xfrm>
              <a:off x="3851920" y="4941168"/>
              <a:ext cx="1080120" cy="648072"/>
            </a:xfrm>
            <a:prstGeom prst="ellipse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39952" y="5085184"/>
              <a:ext cx="64807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jádro</a:t>
              </a:r>
              <a:endParaRPr lang="cs-CZ" sz="1200" b="1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364088" y="5589240"/>
              <a:ext cx="86409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instalace</a:t>
              </a:r>
              <a:endParaRPr lang="cs-CZ" sz="1200" b="1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39953" y="4581128"/>
              <a:ext cx="720080" cy="2880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design</a:t>
              </a:r>
              <a:endParaRPr lang="cs-CZ" sz="1200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364088" y="4581128"/>
              <a:ext cx="57606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servis</a:t>
              </a:r>
              <a:endParaRPr lang="cs-CZ" sz="1200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915817" y="4581129"/>
              <a:ext cx="64807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úvěr</a:t>
              </a:r>
              <a:endParaRPr lang="cs-CZ" sz="12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779912" y="6093296"/>
              <a:ext cx="144016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rychlost dodávky</a:t>
              </a:r>
              <a:endParaRPr lang="cs-CZ" sz="12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932040" y="4941168"/>
              <a:ext cx="64807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obal</a:t>
              </a:r>
              <a:endParaRPr lang="cs-CZ" sz="1200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644008" y="5517232"/>
              <a:ext cx="64807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značka</a:t>
              </a:r>
              <a:endParaRPr lang="cs-CZ" sz="1200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843808" y="5661248"/>
              <a:ext cx="64807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záruka</a:t>
              </a:r>
              <a:endParaRPr lang="cs-CZ" sz="1200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635896" y="4149080"/>
              <a:ext cx="158417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prodej na splátky</a:t>
              </a:r>
              <a:endParaRPr lang="cs-CZ" sz="1200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3275856" y="4941168"/>
              <a:ext cx="7920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kvalita</a:t>
              </a:r>
              <a:endParaRPr lang="cs-CZ" sz="1200" b="1" dirty="0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5796136" y="3933056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styl</a:t>
            </a:r>
            <a:endParaRPr lang="cs-CZ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Marketingový mix</a:t>
            </a:r>
            <a:endParaRPr lang="cs-CZ" dirty="0"/>
          </a:p>
        </p:txBody>
      </p:sp>
      <p:pic>
        <p:nvPicPr>
          <p:cNvPr id="8" name="Picture 4" descr="https://managementmania.com/uploads/article_image/image/195/embeded_management_mania_zivotni_cyklus_vyrobk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268760"/>
            <a:ext cx="3672408" cy="176466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043608" y="1268760"/>
            <a:ext cx="25922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/>
            <a:r>
              <a:rPr lang="cs-CZ" sz="1600" b="1" dirty="0" smtClean="0"/>
              <a:t>P1 – výrobek</a:t>
            </a:r>
          </a:p>
          <a:p>
            <a:pPr marL="228600" indent="-228600"/>
            <a:r>
              <a:rPr lang="cs-CZ" sz="1600" b="1" dirty="0" smtClean="0"/>
              <a:t>Životní cyklus výrobku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509120"/>
            <a:ext cx="3744416" cy="2811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Etapa zavádění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Začíná v okamžiku, kdy je nový výrobek uveden na trh. 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Produkt zakoupí pouze nízké procento spotřebitelů ⇒tržby rostou pomalu.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Je dosahováno ztrát nebo nízkého zisku.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Nízký počet konkurentů.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Tendence udržet ceny na vysoké úrovni.</a:t>
            </a:r>
          </a:p>
          <a:p>
            <a:r>
              <a:rPr lang="cs-CZ" sz="1200" b="1" dirty="0" smtClean="0"/>
              <a:t>Etapa růstu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Prudké tempo růstu prodeje.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Vstup konkurenčních firem.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Ceny jsou stabilní.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Roste zisk. </a:t>
            </a:r>
          </a:p>
          <a:p>
            <a:endParaRPr lang="cs-CZ" dirty="0" smtClean="0"/>
          </a:p>
          <a:p>
            <a:endParaRPr lang="cs-CZ" sz="1200" dirty="0" smtClean="0"/>
          </a:p>
          <a:p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5148065" y="4581128"/>
            <a:ext cx="3528392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Etapa zralosti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Tempo růstu prodeje klesá.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Tuto etapu lze rozčlenit na 3 fáze:</a:t>
            </a:r>
          </a:p>
          <a:p>
            <a:pPr lvl="2"/>
            <a:r>
              <a:rPr lang="cs-CZ" sz="1000" dirty="0" smtClean="0"/>
              <a:t>růst zralosti, stabilní zralost, slábnutí zralosti.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Boj konkurentů o vstup i do malých tržních segmentů.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Zvyšování výdajů na vědu a výzkum.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Zvyšování výdajů na propagaci.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Snižování cen. </a:t>
            </a:r>
          </a:p>
          <a:p>
            <a:r>
              <a:rPr lang="cs-CZ" sz="1200" b="1" dirty="0" smtClean="0"/>
              <a:t>Etapa poklesu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Podstatné snížení tržeb z prodeje.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Snižování cen ⇒snižování zisku.</a:t>
            </a:r>
          </a:p>
          <a:p>
            <a:pPr lvl="1">
              <a:buFont typeface="Arial" pitchFamily="34" charset="0"/>
              <a:buChar char="•"/>
            </a:pPr>
            <a:r>
              <a:rPr lang="cs-CZ" sz="1000" dirty="0" smtClean="0"/>
              <a:t>Snižování nabídky, popř. opuštění trhu.</a:t>
            </a:r>
          </a:p>
          <a:p>
            <a:endParaRPr lang="cs-CZ" sz="1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44824"/>
            <a:ext cx="3600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• </a:t>
            </a:r>
            <a:r>
              <a:rPr lang="cs-CZ" sz="1200" dirty="0" smtClean="0"/>
              <a:t>každý výrobek, který je uveden na trh je výrobcem požadován, aby byl na trhu co nejdéle, vydělával - má omezenou dobu trvání na trhu</a:t>
            </a:r>
          </a:p>
          <a:p>
            <a:r>
              <a:rPr lang="cs-CZ" sz="1200" b="1" dirty="0" smtClean="0"/>
              <a:t>Životní cyklus se vyznačuje odlišnými etapami: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Výrobky mají omezený život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Výrobky prochází různými etapami, které představují odlišné výzvy, příležitosti a problémy pro prodejce.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Zisky rostou a klesají v různých etapách životního cyklu výrobku.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Výrobky vyžaduje v jednotlivých etapách svého životního cyklu rozdílné marketingové, finanční, výrobní, prodejní a personální strategie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S křivka</a:t>
            </a:r>
          </a:p>
          <a:p>
            <a:r>
              <a:rPr lang="cs-CZ" sz="1200" b="1" dirty="0" smtClean="0"/>
              <a:t>• </a:t>
            </a:r>
            <a:r>
              <a:rPr lang="cs-CZ" sz="1200" dirty="0" smtClean="0"/>
              <a:t>Etapy: vývojová, zaváděcí, růstová, zralosti, poklesu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6588224" y="3140968"/>
            <a:ext cx="0" cy="122413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092280" y="3140968"/>
            <a:ext cx="0" cy="122413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740352" y="3140968"/>
            <a:ext cx="0" cy="122413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388424" y="3140968"/>
            <a:ext cx="0" cy="122413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884368" y="3717032"/>
            <a:ext cx="59202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psi</a:t>
            </a:r>
            <a:endParaRPr lang="cs-CZ" sz="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3645024"/>
            <a:ext cx="576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smtClean="0"/>
              <a:t>peněžní </a:t>
            </a:r>
            <a:r>
              <a:rPr lang="cs-CZ" sz="800" dirty="0" smtClean="0"/>
              <a:t>krávy</a:t>
            </a:r>
            <a:endParaRPr lang="cs-CZ" sz="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3717032"/>
            <a:ext cx="69404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hvězdy</a:t>
            </a:r>
            <a:endParaRPr lang="cs-CZ" sz="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3717032"/>
            <a:ext cx="82215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otazníky</a:t>
            </a:r>
            <a:endParaRPr lang="cs-CZ" sz="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3573016"/>
            <a:ext cx="792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Kvadrant BCG analýzy</a:t>
            </a:r>
            <a:endParaRPr lang="cs-CZ" sz="1000" dirty="0"/>
          </a:p>
        </p:txBody>
      </p:sp>
      <p:sp>
        <p:nvSpPr>
          <p:cNvPr id="24" name="Obdélník 23"/>
          <p:cNvSpPr/>
          <p:nvPr/>
        </p:nvSpPr>
        <p:spPr>
          <a:xfrm>
            <a:off x="5292080" y="2708920"/>
            <a:ext cx="648072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vývojová fáze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940152" y="2708920"/>
            <a:ext cx="57606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zavádění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88224" y="2708920"/>
            <a:ext cx="43204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růst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64288" y="2708920"/>
            <a:ext cx="504056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zralost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12360" y="2708920"/>
            <a:ext cx="504056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pokles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444480" y="2933328"/>
            <a:ext cx="50405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716016" y="1412776"/>
            <a:ext cx="57606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2"/>
                </a:solidFill>
              </a:rPr>
              <a:t>Objem prodejů</a:t>
            </a:r>
          </a:p>
          <a:p>
            <a:pPr algn="ctr"/>
            <a:r>
              <a:rPr lang="cs-CZ" sz="800" dirty="0" smtClean="0">
                <a:solidFill>
                  <a:srgbClr val="FF0000"/>
                </a:solidFill>
              </a:rPr>
              <a:t>zisk</a:t>
            </a:r>
          </a:p>
          <a:p>
            <a:pPr algn="ctr"/>
            <a:endParaRPr lang="cs-CZ" sz="800" dirty="0">
              <a:solidFill>
                <a:schemeClr val="tx2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12160" y="2924944"/>
            <a:ext cx="36004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660232" y="2924944"/>
            <a:ext cx="36004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36296" y="2924944"/>
            <a:ext cx="36004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812360" y="2924944"/>
            <a:ext cx="360040" cy="2244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5796136" y="3140968"/>
            <a:ext cx="0" cy="122413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1556792"/>
            <a:ext cx="763284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/>
              <a:t>P1 </a:t>
            </a:r>
            <a:r>
              <a:rPr lang="cs-CZ" sz="1600" b="1" dirty="0" smtClean="0"/>
              <a:t>– výrobek</a:t>
            </a:r>
          </a:p>
          <a:p>
            <a:pPr marL="228600" indent="-228600"/>
            <a:r>
              <a:rPr lang="cs-CZ" sz="1600" b="1" dirty="0" smtClean="0"/>
              <a:t>Značka výrobku</a:t>
            </a:r>
          </a:p>
          <a:p>
            <a:r>
              <a:rPr lang="cs-CZ" sz="1400" dirty="0" smtClean="0"/>
              <a:t>- </a:t>
            </a:r>
            <a:r>
              <a:rPr lang="cs-CZ" sz="1200" dirty="0" smtClean="0"/>
              <a:t>značka výrobku – odlišuje výrobek od konkurenčních výrobků a napomáhá identifikaci a je zárukou určité kvality</a:t>
            </a:r>
            <a:br>
              <a:rPr lang="cs-CZ" sz="1200" dirty="0" smtClean="0"/>
            </a:br>
            <a:r>
              <a:rPr lang="cs-CZ" sz="1200" dirty="0" smtClean="0"/>
              <a:t>- většina výrobků je prodávána po určitou značkou, v minulosti se prodávali bezejmenné výrobky – odlišovala je pouze užitná hodnota a místo prodeje</a:t>
            </a:r>
            <a:br>
              <a:rPr lang="cs-CZ" sz="1200" dirty="0" smtClean="0"/>
            </a:br>
            <a:r>
              <a:rPr lang="cs-CZ" sz="1200" dirty="0" smtClean="0"/>
              <a:t>- značka – je identifikace výrobku určitého výrobce pomocí jména, čísla, symbolu, tvaru nebo vzájemnou kombinací</a:t>
            </a:r>
            <a:br>
              <a:rPr lang="cs-CZ" sz="1200" dirty="0" smtClean="0"/>
            </a:br>
            <a:r>
              <a:rPr lang="cs-CZ" sz="1200" dirty="0" smtClean="0"/>
              <a:t>- jsou chráněny ochrannou známkou, registrace se provádí u úřadu průmyslového vlastnictví v Praze</a:t>
            </a:r>
            <a:br>
              <a:rPr lang="cs-CZ" sz="1200" dirty="0" smtClean="0"/>
            </a:br>
            <a:r>
              <a:rPr lang="cs-CZ" sz="1200" dirty="0" smtClean="0"/>
              <a:t>- jméno by mělo být krátké, snadno vyslovitelné a zapamatovatelné, měli by být originální (zabráníme tím záměnu)</a:t>
            </a:r>
            <a:br>
              <a:rPr lang="cs-CZ" sz="1200" dirty="0" smtClean="0"/>
            </a:br>
            <a:r>
              <a:rPr lang="cs-CZ" sz="1200" b="1" dirty="0" smtClean="0"/>
              <a:t>Volba značky pro trh</a:t>
            </a:r>
            <a:r>
              <a:rPr lang="cs-CZ" sz="1200" dirty="0" smtClean="0"/>
              <a:t> – existují dvě možnosti:</a:t>
            </a:r>
            <a:br>
              <a:rPr lang="cs-CZ" sz="1200" dirty="0" smtClean="0"/>
            </a:br>
            <a:r>
              <a:rPr lang="cs-CZ" sz="1200" dirty="0" smtClean="0"/>
              <a:t>1) značka výrobce – značku určil přímo výrobce (SONY, </a:t>
            </a:r>
            <a:r>
              <a:rPr lang="cs-CZ" sz="1200" dirty="0" err="1" smtClean="0"/>
              <a:t>Olma</a:t>
            </a:r>
            <a:r>
              <a:rPr lang="cs-CZ" sz="1200" dirty="0" smtClean="0"/>
              <a:t>)</a:t>
            </a:r>
            <a:br>
              <a:rPr lang="cs-CZ" sz="1200" dirty="0" smtClean="0"/>
            </a:br>
            <a:r>
              <a:rPr lang="cs-CZ" sz="1200" dirty="0" smtClean="0"/>
              <a:t>2) značka obchodu – používá se u obchodních řetězců, odebírají velké množství výrobků od značkových prodejců a sami si ho zabalí a na trh ho uvádějí pod svou vlastní značkou</a:t>
            </a:r>
            <a:br>
              <a:rPr lang="cs-CZ" sz="1200" dirty="0" smtClean="0"/>
            </a:br>
            <a:r>
              <a:rPr lang="cs-CZ" sz="1200" dirty="0" smtClean="0"/>
              <a:t>- zboží je kvalitou srovnatelné, ale je levnějším (nakupuje se ve velkém)</a:t>
            </a:r>
          </a:p>
          <a:p>
            <a:r>
              <a:rPr lang="cs-CZ" sz="1200" b="1" dirty="0" smtClean="0"/>
              <a:t>Volba značky výrobce</a:t>
            </a:r>
            <a:r>
              <a:rPr lang="cs-CZ" sz="1200" dirty="0" smtClean="0"/>
              <a:t>- dvě strategie:</a:t>
            </a:r>
            <a:br>
              <a:rPr lang="cs-CZ" sz="1200" dirty="0" smtClean="0"/>
            </a:br>
            <a:r>
              <a:rPr lang="cs-CZ" sz="1200" dirty="0" smtClean="0"/>
              <a:t>1) Kmenová značka – všechny výrobky dané firmy, celý výrobní sortiment je na trh uváděn pod jednou značkou (SONY, Panasonic)</a:t>
            </a:r>
            <a:br>
              <a:rPr lang="cs-CZ" sz="1200" dirty="0" smtClean="0"/>
            </a:br>
            <a:r>
              <a:rPr lang="cs-CZ" sz="1200" dirty="0" smtClean="0"/>
              <a:t>- výhodou je, že reklama na nový výrobek je zároveň reklamou pro všechny výrobky dané firmy</a:t>
            </a:r>
            <a:br>
              <a:rPr lang="cs-CZ" sz="1200" dirty="0" smtClean="0"/>
            </a:br>
            <a:r>
              <a:rPr lang="cs-CZ" sz="1200" dirty="0" smtClean="0"/>
              <a:t>2) individuální značka – každý výrobek dané firmy je při uvádění na trh opatřen jinou značkou</a:t>
            </a:r>
            <a:br>
              <a:rPr lang="cs-CZ" sz="1200" dirty="0" smtClean="0"/>
            </a:br>
            <a:r>
              <a:rPr lang="cs-CZ" sz="1200" dirty="0" smtClean="0"/>
              <a:t>- případný neúspěch neohrozí jméno celé firmy</a:t>
            </a:r>
            <a:br>
              <a:rPr lang="cs-CZ" sz="1200" dirty="0" smtClean="0"/>
            </a:br>
            <a:r>
              <a:rPr lang="cs-CZ" sz="1200" dirty="0" smtClean="0"/>
              <a:t>- používá se zejména u drogistického zboží</a:t>
            </a:r>
          </a:p>
          <a:p>
            <a:r>
              <a:rPr lang="cs-CZ" sz="1200" b="1" dirty="0" smtClean="0"/>
              <a:t>Věrnost značce</a:t>
            </a:r>
            <a:r>
              <a:rPr lang="cs-CZ" sz="1200" dirty="0" smtClean="0"/>
              <a:t> – tendence v chování zákazníků záměrně a opakovaně kupovat výrobky stejné značky</a:t>
            </a:r>
          </a:p>
          <a:p>
            <a:r>
              <a:rPr lang="cs-CZ" sz="1200" b="1" dirty="0" smtClean="0"/>
              <a:t>Význam značky</a:t>
            </a:r>
            <a:r>
              <a:rPr lang="cs-CZ" sz="1200" dirty="0" smtClean="0"/>
              <a:t> – pro výrobce, prodejce i spotřebitele</a:t>
            </a:r>
            <a:br>
              <a:rPr lang="cs-CZ" sz="1200" dirty="0" smtClean="0"/>
            </a:br>
            <a:r>
              <a:rPr lang="cs-CZ" sz="1200" dirty="0" smtClean="0"/>
              <a:t>- jejím prostřednictvím dochází k okamžité identifikaci výrobce i výrobku</a:t>
            </a:r>
            <a:br>
              <a:rPr lang="cs-CZ" sz="1200" dirty="0" smtClean="0"/>
            </a:br>
            <a:r>
              <a:rPr lang="cs-CZ" sz="1200" dirty="0" smtClean="0"/>
              <a:t>- značka je zárukou určité kvality a pomáhá nám utvářet představu o ceně a výrobku</a:t>
            </a:r>
            <a:br>
              <a:rPr lang="cs-CZ" sz="1200" dirty="0" smtClean="0"/>
            </a:br>
            <a:r>
              <a:rPr lang="cs-CZ" sz="1200" dirty="0" smtClean="0"/>
              <a:t>- značka je velmi důležitá u výrobků, které jsou si podobné</a:t>
            </a:r>
            <a:endParaRPr lang="cs-CZ" sz="1200" dirty="0"/>
          </a:p>
        </p:txBody>
      </p:sp>
      <p:pic>
        <p:nvPicPr>
          <p:cNvPr id="16386" name="Picture 2" descr="Soubor:Apple Computer Logo rainbow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869160"/>
            <a:ext cx="1224137" cy="134655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604448" y="6093296"/>
            <a:ext cx="216024" cy="2606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592</Words>
  <Application>Microsoft Office PowerPoint</Application>
  <PresentationFormat>Předvádění na obrazovce (4:3)</PresentationFormat>
  <Paragraphs>105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Marketingový mix</vt:lpstr>
      <vt:lpstr>Marketingový mix</vt:lpstr>
      <vt:lpstr>Marketingový mix</vt:lpstr>
      <vt:lpstr>Marketingový mix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mix</dc:title>
  <dc:creator>Šormovi</dc:creator>
  <cp:lastModifiedBy>Šormovi</cp:lastModifiedBy>
  <cp:revision>34</cp:revision>
  <dcterms:created xsi:type="dcterms:W3CDTF">2013-05-01T08:33:17Z</dcterms:created>
  <dcterms:modified xsi:type="dcterms:W3CDTF">2013-05-22T20:32:50Z</dcterms:modified>
</cp:coreProperties>
</file>