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36FE7-2B5E-433E-BCF6-C5EBE123148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A4059-CB6C-4A11-87A7-4382FC5E6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Marketingový mix_P2 – cena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VY_32_INOVACE_05.02.10)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tvorby a druhů cen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99592" y="1124744"/>
            <a:ext cx="799288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600" b="1" dirty="0" smtClean="0"/>
              <a:t>P2 – cena</a:t>
            </a:r>
          </a:p>
          <a:p>
            <a:r>
              <a:rPr lang="cs-CZ" sz="1200" b="1" dirty="0" smtClean="0"/>
              <a:t>Sleva </a:t>
            </a:r>
            <a:r>
              <a:rPr lang="cs-CZ" sz="1200" b="1" dirty="0"/>
              <a:t>nebo srážka z prodejní </a:t>
            </a:r>
            <a:r>
              <a:rPr lang="cs-CZ" sz="1200" b="1" dirty="0" smtClean="0"/>
              <a:t>ceny </a:t>
            </a:r>
            <a:r>
              <a:rPr lang="cs-CZ" sz="1200" dirty="0" smtClean="0"/>
              <a:t>- </a:t>
            </a:r>
            <a:r>
              <a:rPr lang="cs-CZ" sz="1200" b="1" dirty="0" smtClean="0"/>
              <a:t>Rabat</a:t>
            </a:r>
            <a:r>
              <a:rPr lang="cs-CZ" sz="1200" dirty="0" smtClean="0"/>
              <a:t> </a:t>
            </a:r>
            <a:r>
              <a:rPr lang="cs-CZ" sz="1200" dirty="0"/>
              <a:t>(z ital. </a:t>
            </a:r>
            <a:r>
              <a:rPr lang="cs-CZ" sz="1200" i="1" dirty="0" err="1"/>
              <a:t>rabatto</a:t>
            </a:r>
            <a:r>
              <a:rPr lang="cs-CZ" sz="1200" dirty="0"/>
              <a:t>, srážka) </a:t>
            </a:r>
            <a:r>
              <a:rPr lang="cs-CZ" sz="1200" dirty="0" smtClean="0"/>
              <a:t>je, </a:t>
            </a:r>
            <a:r>
              <a:rPr lang="cs-CZ" sz="1200" dirty="0"/>
              <a:t>obvykle vyjadřovaná v procentech. Používá se také v daňové oblasti jako vrácení části dříve zaplacených daní poplatníkům (angl. tax </a:t>
            </a:r>
            <a:r>
              <a:rPr lang="cs-CZ" sz="1200" dirty="0" err="1"/>
              <a:t>rebate</a:t>
            </a:r>
            <a:r>
              <a:rPr lang="cs-CZ" sz="1200" dirty="0"/>
              <a:t>).</a:t>
            </a:r>
          </a:p>
          <a:p>
            <a:r>
              <a:rPr lang="cs-CZ" sz="1200" dirty="0"/>
              <a:t>Rabat v obchodě může znamenat: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/>
              <a:t>Pravidelnou obchodní srážku čili rozdíl mezi maloobchodní a velkoobchodní cenou.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/>
              <a:t>Množstevní slevu při nákupu velkého množství, která může být buď v penězích, anebo ve zboží (ke dvěma kusům dostanete třetí zdarma).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/>
              <a:t>Příležitostnou slevu při sezónním nebo jiném výprodeji.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/>
              <a:t>Reklamní slevu v podobě „zaváděcí ceny“, při otevření obchodu a podobně.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/>
              <a:t>Věrnostní slevu pro stálé zákazníky.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/>
              <a:t>Slevu na kazové nebo částečně upotřebené zboží (například rozbalené, vystavované na veletrhu, předváděčce, vrácené zákazníkem) a podobně.</a:t>
            </a:r>
          </a:p>
          <a:p>
            <a:pPr marL="228600" indent="-228600"/>
            <a:r>
              <a:rPr lang="cs-CZ" sz="1200" dirty="0" smtClean="0"/>
              <a:t>Její stanovení je </a:t>
            </a:r>
            <a:r>
              <a:rPr lang="cs-CZ" sz="1200" dirty="0"/>
              <a:t>důležitou součástí marketingového </a:t>
            </a:r>
            <a:r>
              <a:rPr lang="cs-CZ" sz="1200" dirty="0" smtClean="0"/>
              <a:t>mixu</a:t>
            </a:r>
          </a:p>
          <a:p>
            <a:pPr marL="228600" indent="-228600"/>
            <a:r>
              <a:rPr lang="cs-CZ" sz="1200" dirty="0" smtClean="0"/>
              <a:t>Na </a:t>
            </a:r>
            <a:r>
              <a:rPr lang="cs-CZ" sz="1200" dirty="0"/>
              <a:t>rozdíl od ostatních částí marketingového mixu </a:t>
            </a:r>
            <a:r>
              <a:rPr lang="cs-CZ" sz="1200" dirty="0" smtClean="0"/>
              <a:t>přináší podniku tržby</a:t>
            </a:r>
          </a:p>
          <a:p>
            <a:r>
              <a:rPr lang="cs-CZ" sz="1200" dirty="0"/>
              <a:t>Základem pro tvorbu cen je rozhodnutí o cenových cílech. Tyto cíle jsou stanovovány s ohledem na cíle celého podniku jako celku. Pro každou společnost jsou jedinečné, </a:t>
            </a:r>
            <a:r>
              <a:rPr lang="cs-CZ" sz="1200" dirty="0" smtClean="0"/>
              <a:t> většinou se uvádí </a:t>
            </a:r>
            <a:r>
              <a:rPr lang="cs-CZ" sz="1200" i="1" dirty="0"/>
              <a:t>4 základní druhy </a:t>
            </a:r>
            <a:r>
              <a:rPr lang="cs-CZ" sz="1200" i="1" dirty="0" smtClean="0"/>
              <a:t>cílů</a:t>
            </a:r>
            <a:r>
              <a:rPr lang="cs-CZ" sz="1200" dirty="0" smtClean="0"/>
              <a:t>: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dirty="0" smtClean="0"/>
              <a:t>orientovány </a:t>
            </a:r>
            <a:r>
              <a:rPr lang="cs-CZ" sz="1200" dirty="0"/>
              <a:t>na ziskovost (maximalizace zisku, marže nebo návratnosti investic</a:t>
            </a:r>
            <a:r>
              <a:rPr lang="cs-CZ" sz="1200" dirty="0" smtClean="0"/>
              <a:t>),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dirty="0" smtClean="0"/>
              <a:t>orientovány </a:t>
            </a:r>
            <a:r>
              <a:rPr lang="cs-CZ" sz="1200" dirty="0"/>
              <a:t>na objem (maximalizace tržeb nebo podílu na trhu</a:t>
            </a:r>
            <a:r>
              <a:rPr lang="cs-CZ" sz="1200" dirty="0" smtClean="0"/>
              <a:t>),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dirty="0" smtClean="0"/>
              <a:t>orientovány na image (image kvality nebo hodnoty),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dirty="0" smtClean="0"/>
              <a:t>orientovány na stabilizaci</a:t>
            </a:r>
          </a:p>
          <a:p>
            <a:r>
              <a:rPr lang="cs-CZ" sz="1200" b="1" i="1" dirty="0" smtClean="0"/>
              <a:t>Marže</a:t>
            </a:r>
            <a:r>
              <a:rPr lang="cs-CZ" sz="1200" i="1" dirty="0" smtClean="0"/>
              <a:t> </a:t>
            </a:r>
            <a:r>
              <a:rPr lang="cs-CZ" sz="1200" i="1" dirty="0"/>
              <a:t>je pojem používaný ve finanční analýze, který vyjadřuje </a:t>
            </a:r>
            <a:r>
              <a:rPr lang="cs-CZ" sz="1200" b="1" i="1" dirty="0"/>
              <a:t>rozdíl mezi prodejní a nákupní cenou</a:t>
            </a:r>
            <a:r>
              <a:rPr lang="cs-CZ" sz="1200" i="1" dirty="0"/>
              <a:t> na zboží nebo službě. Vyjadřuje se buď absolutně nebo v procentech podle následujícího vzorce:</a:t>
            </a:r>
          </a:p>
          <a:p>
            <a:pPr>
              <a:lnSpc>
                <a:spcPct val="200000"/>
              </a:lnSpc>
            </a:pPr>
            <a:r>
              <a:rPr lang="cs-CZ" sz="1200" i="1" dirty="0"/>
              <a:t>                                       , kde m je marže v procentech, p je prodejní cena a n je nákupní cena.</a:t>
            </a:r>
          </a:p>
          <a:p>
            <a:r>
              <a:rPr lang="cs-CZ" sz="1200" i="1" dirty="0"/>
              <a:t>Důležité je si uvědomit, že marže obchodníka není zisk. Zisk je marže snížená o náklady spojené s prodejem zboží či služby, jako například mzdové náklady, nájemné, elektřina atd.</a:t>
            </a:r>
          </a:p>
          <a:p>
            <a:pPr marL="685800" lvl="1" indent="-228600">
              <a:buFont typeface="+mj-lt"/>
              <a:buAutoNum type="arabicPeriod"/>
            </a:pPr>
            <a:endParaRPr lang="cs-CZ" sz="1200" dirty="0" smtClean="0"/>
          </a:p>
          <a:p>
            <a:pPr marL="228600" indent="-228600"/>
            <a:endParaRPr lang="cs-CZ" sz="1200" dirty="0"/>
          </a:p>
          <a:p>
            <a:pPr marL="228600" indent="-228600"/>
            <a:endParaRPr lang="cs-CZ" sz="1600" b="1" dirty="0" smtClean="0"/>
          </a:p>
          <a:p>
            <a:pPr marL="228600" indent="-228600"/>
            <a:endParaRPr lang="cs-CZ" sz="1600" b="1" dirty="0" smtClean="0"/>
          </a:p>
        </p:txBody>
      </p:sp>
      <p:pic>
        <p:nvPicPr>
          <p:cNvPr id="6" name="Picture 2" descr="m=100\cdot\frac{p-n}{p}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301208"/>
            <a:ext cx="1163014" cy="324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052736"/>
            <a:ext cx="7488832" cy="644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600" b="1" dirty="0" smtClean="0"/>
              <a:t>P2 – cena</a:t>
            </a:r>
          </a:p>
          <a:p>
            <a:pPr marL="228600" lvl="0" indent="-228600"/>
            <a:r>
              <a:rPr lang="cs-CZ" sz="1200" b="1" dirty="0" smtClean="0">
                <a:solidFill>
                  <a:prstClr val="black"/>
                </a:solidFill>
              </a:rPr>
              <a:t>Metody </a:t>
            </a:r>
            <a:r>
              <a:rPr lang="cs-CZ" sz="1200" b="1" dirty="0">
                <a:solidFill>
                  <a:prstClr val="black"/>
                </a:solidFill>
              </a:rPr>
              <a:t>tvorby ceny </a:t>
            </a:r>
            <a:r>
              <a:rPr lang="cs-CZ" sz="1200" dirty="0">
                <a:solidFill>
                  <a:prstClr val="black"/>
                </a:solidFill>
              </a:rPr>
              <a:t>– podle základních orientací:</a:t>
            </a:r>
          </a:p>
          <a:p>
            <a:pPr lvl="0">
              <a:buFont typeface="Arial" pitchFamily="34" charset="0"/>
              <a:buChar char="•"/>
            </a:pPr>
            <a:r>
              <a:rPr lang="cs-CZ" sz="1200" dirty="0">
                <a:solidFill>
                  <a:prstClr val="black"/>
                </a:solidFill>
              </a:rPr>
              <a:t>   orientace na náklady,</a:t>
            </a:r>
          </a:p>
          <a:p>
            <a:pPr lvl="0">
              <a:buFont typeface="Arial" pitchFamily="34" charset="0"/>
              <a:buChar char="•"/>
            </a:pPr>
            <a:r>
              <a:rPr lang="cs-CZ" sz="1200" dirty="0">
                <a:solidFill>
                  <a:prstClr val="black"/>
                </a:solidFill>
              </a:rPr>
              <a:t>   orientace na poptávku,</a:t>
            </a:r>
          </a:p>
          <a:p>
            <a:pPr lvl="0">
              <a:buFont typeface="Arial" pitchFamily="34" charset="0"/>
              <a:buChar char="•"/>
            </a:pPr>
            <a:r>
              <a:rPr lang="cs-CZ" sz="1200" dirty="0">
                <a:solidFill>
                  <a:prstClr val="black"/>
                </a:solidFill>
              </a:rPr>
              <a:t>   orientace na konkurenci,</a:t>
            </a:r>
          </a:p>
          <a:p>
            <a:pPr lvl="0">
              <a:buFont typeface="Arial" pitchFamily="34" charset="0"/>
              <a:buChar char="•"/>
            </a:pPr>
            <a:r>
              <a:rPr lang="cs-CZ" sz="1200" dirty="0">
                <a:solidFill>
                  <a:prstClr val="black"/>
                </a:solidFill>
              </a:rPr>
              <a:t>   orientace na užitek a hodnotu vnímanou zákazníkem.</a:t>
            </a:r>
          </a:p>
          <a:p>
            <a:pPr marL="228600" indent="-228600"/>
            <a:r>
              <a:rPr lang="cs-CZ" sz="1200" b="1" dirty="0" smtClean="0"/>
              <a:t>Metody </a:t>
            </a:r>
            <a:r>
              <a:rPr lang="cs-CZ" sz="1200" b="1" dirty="0"/>
              <a:t>tvorby </a:t>
            </a:r>
            <a:r>
              <a:rPr lang="cs-CZ" sz="1200" b="1" dirty="0" smtClean="0"/>
              <a:t>ceny </a:t>
            </a:r>
            <a:endParaRPr lang="cs-CZ" sz="1200" dirty="0"/>
          </a:p>
          <a:p>
            <a:pPr marL="228600" indent="-228600">
              <a:buAutoNum type="arabicPeriod"/>
            </a:pPr>
            <a:r>
              <a:rPr lang="cs-CZ" sz="1200" b="1" dirty="0" smtClean="0"/>
              <a:t>nákladová metoda</a:t>
            </a:r>
            <a:endParaRPr lang="cs-CZ" sz="1200" dirty="0" smtClean="0"/>
          </a:p>
          <a:p>
            <a:r>
              <a:rPr lang="cs-CZ" sz="1200" dirty="0" smtClean="0"/>
              <a:t>· </a:t>
            </a:r>
            <a:r>
              <a:rPr lang="cs-CZ" sz="1200" dirty="0"/>
              <a:t>vychází z kalkulace nákladů</a:t>
            </a:r>
            <a:br>
              <a:rPr lang="cs-CZ" sz="1200" dirty="0"/>
            </a:br>
            <a:r>
              <a:rPr lang="cs-CZ" sz="1200" dirty="0"/>
              <a:t>· náklady jsou nejdůležitější složkou ceny </a:t>
            </a:r>
            <a:br>
              <a:rPr lang="cs-CZ" sz="1200" dirty="0"/>
            </a:br>
            <a:r>
              <a:rPr lang="cs-CZ" sz="1200" dirty="0"/>
              <a:t>· cena musí dlouhodobě pokrýt náklady, i když krátkodobě kapitálově silná firma může využít cen pod úrovní nákladů jako nástroj proti konkurenci</a:t>
            </a:r>
            <a:br>
              <a:rPr lang="cs-CZ" sz="1200" dirty="0"/>
            </a:br>
            <a:r>
              <a:rPr lang="cs-CZ" sz="1200" dirty="0"/>
              <a:t>· k vykalkulované ceně na úrovni nákladů firma stanoví obchodní přirážku (marži), což je obvykle jednotná procentní sazba (v její výši se odráží pozice firmy, jméno firmy…)</a:t>
            </a:r>
            <a:br>
              <a:rPr lang="cs-CZ" sz="1200" dirty="0"/>
            </a:br>
            <a:r>
              <a:rPr lang="cs-CZ" sz="1200" dirty="0"/>
              <a:t>· nevýhody: neodráží reálně situaci na trhu, nemusí odpovídat vnímání ceny zák. neumožňuje odhad objemu prodeje, problémy pokud má konkurence nižší náklady</a:t>
            </a:r>
            <a:br>
              <a:rPr lang="cs-CZ" sz="1200" dirty="0"/>
            </a:br>
            <a:r>
              <a:rPr lang="cs-CZ" sz="1200" dirty="0"/>
              <a:t>· výhody: poměrně přesná pravidla využití podnik. účetnictví, motivuje ke snižování nákladů (vyšší efektivnost)</a:t>
            </a:r>
            <a:br>
              <a:rPr lang="cs-CZ" sz="1200" dirty="0"/>
            </a:br>
            <a:r>
              <a:rPr lang="cs-CZ" sz="1200" dirty="0"/>
              <a:t>2. </a:t>
            </a:r>
            <a:r>
              <a:rPr lang="cs-CZ" sz="1200" b="1" dirty="0"/>
              <a:t>cena orientovaná na konkurenci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· nekalkulujeme sami, převezmeme od konkurence (stejná, nižší, vyšší)</a:t>
            </a:r>
            <a:br>
              <a:rPr lang="cs-CZ" sz="1200" dirty="0"/>
            </a:br>
            <a:r>
              <a:rPr lang="cs-CZ" sz="1200" dirty="0"/>
              <a:t>· výhody: jednoduché</a:t>
            </a:r>
            <a:br>
              <a:rPr lang="cs-CZ" sz="1200" dirty="0"/>
            </a:br>
            <a:r>
              <a:rPr lang="cs-CZ" sz="1200" dirty="0"/>
              <a:t>· nevýhody: následování chybné ceny, cenové války, hospodářská soutěž narušena </a:t>
            </a:r>
            <a:endParaRPr lang="cs-CZ" sz="1200" dirty="0" smtClean="0"/>
          </a:p>
          <a:p>
            <a:pPr marL="228600" indent="-228600"/>
            <a:r>
              <a:rPr lang="cs-CZ" sz="1200" dirty="0" smtClean="0"/>
              <a:t>3. </a:t>
            </a:r>
            <a:r>
              <a:rPr lang="cs-CZ" sz="1200" b="1" dirty="0" smtClean="0"/>
              <a:t>metoda podle vnímání hodnoty zákazníkem</a:t>
            </a:r>
            <a:endParaRPr lang="cs-CZ" sz="1200" dirty="0"/>
          </a:p>
          <a:p>
            <a:pPr marL="228600" indent="-228600"/>
            <a:r>
              <a:rPr lang="cs-CZ" sz="1100" dirty="0" smtClean="0"/>
              <a:t>· relativně novější způsob cenové tvorby, jenž vychází z uplatňování marketingových poznatků</a:t>
            </a:r>
          </a:p>
          <a:p>
            <a:pPr marL="228600" indent="-228600"/>
            <a:r>
              <a:rPr lang="cs-CZ" sz="1100" dirty="0" smtClean="0"/>
              <a:t>· oceňuje výrobky nebo službu z pohledu zákazníka</a:t>
            </a:r>
          </a:p>
          <a:p>
            <a:pPr marL="228600" indent="-228600"/>
            <a:r>
              <a:rPr lang="cs-CZ" sz="1100" dirty="0" smtClean="0"/>
              <a:t>· kupující vnímá cenu individuálně, pro každého má produkt odlišný užitek (např. počítač)</a:t>
            </a:r>
          </a:p>
          <a:p>
            <a:pPr marL="228600" indent="-228600"/>
            <a:r>
              <a:rPr lang="cs-CZ" sz="1100" dirty="0" smtClean="0"/>
              <a:t>· užitek se posuzuje ve vztahu ke způsobu užití, ke kvalitě, značce,…</a:t>
            </a:r>
            <a:endParaRPr lang="cs-CZ" sz="1100" dirty="0"/>
          </a:p>
          <a:p>
            <a:pPr marL="228600" indent="-228600"/>
            <a:r>
              <a:rPr lang="cs-CZ" sz="1100" dirty="0" smtClean="0"/>
              <a:t>. firma může využít své znalosti o zákaznících a cenu těmto poznatkům přizpůsobit</a:t>
            </a:r>
          </a:p>
          <a:p>
            <a:pPr marL="228600" indent="-228600"/>
            <a:r>
              <a:rPr lang="cs-CZ" sz="1100" dirty="0" smtClean="0"/>
              <a:t>· výhody: reálnost, může využít segmentace trhu, může se získat konkurenční výhoda uplatněním prestiže firmy</a:t>
            </a:r>
          </a:p>
          <a:p>
            <a:pPr marL="228600" indent="-228600"/>
            <a:r>
              <a:rPr lang="cs-CZ" sz="1100" dirty="0" smtClean="0"/>
              <a:t>· nevýhody: nemusí odpovídat nákladům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 smtClean="0"/>
          </a:p>
          <a:p>
            <a:pPr marL="228600" indent="-228600"/>
            <a:endParaRPr lang="cs-CZ" sz="1200" dirty="0" smtClean="0"/>
          </a:p>
          <a:p>
            <a:pPr marL="228600" indent="-228600"/>
            <a:endParaRPr lang="cs-CZ" sz="1200" dirty="0"/>
          </a:p>
          <a:p>
            <a:pPr marL="228600" indent="-228600"/>
            <a:endParaRPr lang="cs-CZ" sz="1600" b="1" dirty="0" smtClean="0"/>
          </a:p>
          <a:p>
            <a:pPr marL="228600" indent="-228600"/>
            <a:endParaRPr lang="cs-CZ" sz="1600" b="1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Marketingový mix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268760"/>
            <a:ext cx="7416824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600" b="1" dirty="0" smtClean="0"/>
              <a:t>P2 – cena</a:t>
            </a:r>
          </a:p>
          <a:p>
            <a:pPr marL="228600" lvl="0" indent="-228600"/>
            <a:r>
              <a:rPr lang="cs-CZ" sz="1200" dirty="0">
                <a:solidFill>
                  <a:prstClr val="black"/>
                </a:solidFill>
              </a:rPr>
              <a:t>4. </a:t>
            </a:r>
            <a:r>
              <a:rPr lang="cs-CZ" sz="1200" b="1" dirty="0">
                <a:solidFill>
                  <a:prstClr val="black"/>
                </a:solidFill>
              </a:rPr>
              <a:t>metoda orientovaná na </a:t>
            </a:r>
            <a:r>
              <a:rPr lang="cs-CZ" sz="1200" b="1" dirty="0" smtClean="0">
                <a:solidFill>
                  <a:prstClr val="black"/>
                </a:solidFill>
              </a:rPr>
              <a:t>poptávku</a:t>
            </a:r>
            <a:endParaRPr lang="cs-CZ" sz="1200" dirty="0" smtClean="0">
              <a:solidFill>
                <a:prstClr val="black"/>
              </a:solidFill>
            </a:endParaRPr>
          </a:p>
          <a:p>
            <a:pPr marL="228600" lvl="0" indent="-228600"/>
            <a:r>
              <a:rPr lang="cs-CZ" sz="1100" dirty="0" smtClean="0">
                <a:solidFill>
                  <a:prstClr val="black"/>
                </a:solidFill>
              </a:rPr>
              <a:t>· </a:t>
            </a:r>
            <a:r>
              <a:rPr lang="cs-CZ" sz="1100" dirty="0">
                <a:solidFill>
                  <a:prstClr val="black"/>
                </a:solidFill>
              </a:rPr>
              <a:t>způsob, který vychází z jedné z nejdůležitějších charakteristik poptávky = CENOVÁ PRUŽNOST (elasticita = vyjadřuje míru </a:t>
            </a:r>
            <a:r>
              <a:rPr lang="cs-CZ" sz="1100" dirty="0" smtClean="0">
                <a:solidFill>
                  <a:prstClr val="black"/>
                </a:solidFill>
              </a:rPr>
              <a:t>závislosti</a:t>
            </a:r>
          </a:p>
          <a:p>
            <a:pPr marL="228600" lvl="0" indent="-228600"/>
            <a:r>
              <a:rPr lang="cs-CZ" sz="1100" dirty="0" smtClean="0">
                <a:solidFill>
                  <a:prstClr val="black"/>
                </a:solidFill>
              </a:rPr>
              <a:t>mezi </a:t>
            </a:r>
            <a:r>
              <a:rPr lang="cs-CZ" sz="1100" dirty="0">
                <a:solidFill>
                  <a:prstClr val="black"/>
                </a:solidFill>
              </a:rPr>
              <a:t>změnou poptávaného množství zboží a mezi změnou ceny) </a:t>
            </a:r>
          </a:p>
          <a:p>
            <a:pPr marL="228600" lvl="0" indent="-228600">
              <a:buAutoNum type="alphaLcParenR"/>
            </a:pPr>
            <a:r>
              <a:rPr lang="cs-CZ" sz="1100" i="1" dirty="0" smtClean="0">
                <a:solidFill>
                  <a:prstClr val="black"/>
                </a:solidFill>
              </a:rPr>
              <a:t>charakter </a:t>
            </a:r>
            <a:r>
              <a:rPr lang="cs-CZ" sz="1100" i="1" dirty="0">
                <a:solidFill>
                  <a:prstClr val="black"/>
                </a:solidFill>
              </a:rPr>
              <a:t>produ</a:t>
            </a:r>
            <a:r>
              <a:rPr lang="cs-CZ" sz="1100" dirty="0">
                <a:solidFill>
                  <a:prstClr val="black"/>
                </a:solidFill>
              </a:rPr>
              <a:t>ktu – Cenová pružnost ovlivňuje charakter produktu. Zboží nezbytné je málo pružné. Čím je zboží    luxusnější, </a:t>
            </a:r>
            <a:r>
              <a:rPr lang="cs-CZ" sz="1100" dirty="0" smtClean="0">
                <a:solidFill>
                  <a:prstClr val="black"/>
                </a:solidFill>
              </a:rPr>
              <a:t>tím</a:t>
            </a:r>
          </a:p>
          <a:p>
            <a:pPr lvl="0"/>
            <a:r>
              <a:rPr lang="cs-CZ" sz="1100" dirty="0" smtClean="0">
                <a:solidFill>
                  <a:prstClr val="black"/>
                </a:solidFill>
              </a:rPr>
              <a:t>je </a:t>
            </a:r>
            <a:r>
              <a:rPr lang="cs-CZ" sz="1100" dirty="0">
                <a:solidFill>
                  <a:prstClr val="black"/>
                </a:solidFill>
              </a:rPr>
              <a:t>pružnost větší. Zboží dlouhodobé potřeby je pružnější než zboží krátkodobé spotřeby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b) </a:t>
            </a:r>
            <a:r>
              <a:rPr lang="cs-CZ" sz="1100" i="1" dirty="0">
                <a:solidFill>
                  <a:prstClr val="black"/>
                </a:solidFill>
              </a:rPr>
              <a:t>početnost a síla konkurence </a:t>
            </a:r>
            <a:r>
              <a:rPr lang="cs-CZ" sz="1100" dirty="0">
                <a:solidFill>
                  <a:prstClr val="black"/>
                </a:solidFill>
              </a:rPr>
              <a:t>– čím je konkurence silnější, tím je pružnost větší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c) </a:t>
            </a:r>
            <a:r>
              <a:rPr lang="cs-CZ" sz="1100" i="1" dirty="0">
                <a:solidFill>
                  <a:prstClr val="black"/>
                </a:solidFill>
              </a:rPr>
              <a:t>struktura výdajů domácnosti </a:t>
            </a:r>
            <a:r>
              <a:rPr lang="cs-CZ" sz="1100" dirty="0">
                <a:solidFill>
                  <a:prstClr val="black"/>
                </a:solidFill>
              </a:rPr>
              <a:t>- čím je nižší cena a malý podíl na celkových výdajích, tím je pružnost menší (krém na boty), čím je větší podíl, tím je poptávka pružnější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d) </a:t>
            </a:r>
            <a:r>
              <a:rPr lang="cs-CZ" sz="1100" i="1" dirty="0">
                <a:solidFill>
                  <a:prstClr val="black"/>
                </a:solidFill>
              </a:rPr>
              <a:t>způsob použití a možnost záměny </a:t>
            </a:r>
            <a:r>
              <a:rPr lang="cs-CZ" sz="1100" dirty="0">
                <a:solidFill>
                  <a:prstClr val="black"/>
                </a:solidFill>
              </a:rPr>
              <a:t>– když je možnost záměny, je pružnost větší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výhody: umožňuje využívat poznatky o chování zákazníků, podnik může používat vyšší ceny tam, kde zákazníci jsou méně citliví, umožňuje v dané době maximalizovat zisk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nevýhody: na trhu s vysokou pružností může zvýšení ceny vést k poklesu tržeb, cena není jediným z důležitých faktorů ovlivňující poptávku, za určitých okolností může převážit jiné faktory (změna důchodů, zaměnitelných cen) 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5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b="1" dirty="0">
                <a:solidFill>
                  <a:prstClr val="black"/>
                </a:solidFill>
              </a:rPr>
              <a:t>konkurzní a smluvní cena</a:t>
            </a:r>
            <a:r>
              <a:rPr lang="cs-CZ" sz="1200" dirty="0">
                <a:solidFill>
                  <a:prstClr val="black"/>
                </a:solidFill>
              </a:rPr>
              <a:t/>
            </a:r>
            <a:br>
              <a:rPr lang="cs-CZ" sz="12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cenové metody využívající přednostní poptávky nebo nabídky.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konkurzní cena se používá při konkurzu (kupující může vypsat konkurz na uskutečnění nějaké investiční akce)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konkurz často používají státní orgány či orgány místní správy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vypisovatel konkurzu musí veřejně předem vyhlásit podmínky konkurzu (výhodná cena je jednou z nich)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podmínky se v průběhu konkurzu nesmí měnit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kupující si vybírá tu nejvhodnější 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konkurenční cena je výhodná pro kupující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smluvní cena při prodeji uměleckých děl, nemovitostí, při aukcích apod.</a:t>
            </a:r>
            <a:br>
              <a:rPr lang="cs-CZ" sz="1100" dirty="0">
                <a:solidFill>
                  <a:prstClr val="black"/>
                </a:solidFill>
              </a:rPr>
            </a:br>
            <a:r>
              <a:rPr lang="cs-CZ" sz="1100" dirty="0">
                <a:solidFill>
                  <a:prstClr val="black"/>
                </a:solidFill>
              </a:rPr>
              <a:t>· prodávající prodá tomu, kdo je ochoten zaplatit nejvíc </a:t>
            </a:r>
          </a:p>
          <a:p>
            <a:r>
              <a:rPr lang="cs-CZ" sz="1200" dirty="0" smtClean="0"/>
              <a:t> </a:t>
            </a:r>
          </a:p>
          <a:p>
            <a:endParaRPr lang="cs-CZ" sz="1200" dirty="0" smtClean="0"/>
          </a:p>
          <a:p>
            <a:pPr marL="228600" indent="-228600"/>
            <a:endParaRPr lang="cs-CZ" sz="1200" dirty="0"/>
          </a:p>
          <a:p>
            <a:pPr marL="228600" indent="-228600"/>
            <a:endParaRPr lang="cs-CZ" sz="1600" b="1" dirty="0" smtClean="0"/>
          </a:p>
          <a:p>
            <a:pPr marL="228600" indent="-228600"/>
            <a:endParaRPr lang="cs-CZ" sz="1600" b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Marketingový mix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883909" y="980728"/>
            <a:ext cx="7776864" cy="7109639"/>
            <a:chOff x="899592" y="1124745"/>
            <a:chExt cx="7776864" cy="7109639"/>
          </a:xfrm>
        </p:grpSpPr>
        <p:sp>
          <p:nvSpPr>
            <p:cNvPr id="5" name="TextovéPole 4"/>
            <p:cNvSpPr txBox="1"/>
            <p:nvPr/>
          </p:nvSpPr>
          <p:spPr>
            <a:xfrm>
              <a:off x="899592" y="1124745"/>
              <a:ext cx="7776864" cy="71096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28600" indent="-228600"/>
              <a:r>
                <a:rPr lang="cs-CZ" sz="1600" b="1" dirty="0" smtClean="0"/>
                <a:t>P2 – cena</a:t>
              </a:r>
            </a:p>
            <a:p>
              <a:r>
                <a:rPr lang="cs-CZ" sz="1200" b="1" dirty="0"/>
                <a:t>Srážky a slevy z ceny, dílčí techniky tvorby ceny </a:t>
              </a:r>
            </a:p>
            <a:p>
              <a:r>
                <a:rPr lang="cs-CZ" sz="1200" dirty="0"/>
                <a:t>Ať je základní cena stanovena jakoukoli metodou, vždy platí, že psychologický efekt srážek a slev je velmi významný – poptávka výrazně vzroste.</a:t>
              </a:r>
              <a:br>
                <a:rPr lang="cs-CZ" sz="1200" dirty="0"/>
              </a:br>
              <a:r>
                <a:rPr lang="cs-CZ" sz="1200" b="1" dirty="0"/>
                <a:t>Příklady: </a:t>
              </a:r>
              <a:endParaRPr lang="cs-CZ" sz="1200" dirty="0"/>
            </a:p>
            <a:p>
              <a:r>
                <a:rPr lang="cs-CZ" sz="1200" b="1" u="sng" dirty="0"/>
                <a:t>Hotovostní slevy</a:t>
              </a:r>
              <a:r>
                <a:rPr lang="cs-CZ" sz="1200" b="1" dirty="0"/>
                <a:t> (skonto) - </a:t>
              </a:r>
              <a:r>
                <a:rPr lang="cs-CZ" sz="1200" dirty="0"/>
                <a:t>Zaplatí-li kupující dříve než mu stanovuje smlouva, může si odečíst slevu dříve nabídnutou od prodávajícího. Výhoda: - zlepšení likvidity prodejců, snižování nákladů na hromadící se úvěry a nedobytné pohledávky</a:t>
              </a:r>
            </a:p>
            <a:p>
              <a:r>
                <a:rPr lang="cs-CZ" sz="1200" b="1" u="sng" dirty="0"/>
                <a:t>Sleva za množství</a:t>
              </a:r>
              <a:r>
                <a:rPr lang="cs-CZ" sz="1200" b="1" dirty="0"/>
                <a:t>  - </a:t>
              </a:r>
              <a:r>
                <a:rPr lang="cs-CZ" sz="1200" dirty="0"/>
                <a:t>Pro kupující ve velkém jsou poskytovány slevy. Nesmí být větší než úspory vyplývající z prodeje velkých kvant = snížení nákladů na prodej, skladování a dopravu.</a:t>
              </a:r>
            </a:p>
            <a:p>
              <a:r>
                <a:rPr lang="cs-CZ" sz="1200" b="1" u="sng" dirty="0"/>
                <a:t>Funkční sleva</a:t>
              </a:r>
              <a:r>
                <a:rPr lang="cs-CZ" sz="1200" b="1" dirty="0"/>
                <a:t>  - </a:t>
              </a:r>
              <a:r>
                <a:rPr lang="cs-CZ" sz="1200" dirty="0"/>
                <a:t>Pro ty obchodníky, zabezpečující některé funkce - prodej, skladování, ...</a:t>
              </a:r>
            </a:p>
            <a:p>
              <a:r>
                <a:rPr lang="cs-CZ" sz="1200" b="1" u="sng" dirty="0"/>
                <a:t>Sezónní slevy</a:t>
              </a:r>
              <a:r>
                <a:rPr lang="cs-CZ" sz="1200" b="1" dirty="0"/>
                <a:t> - </a:t>
              </a:r>
              <a:r>
                <a:rPr lang="cs-CZ" sz="1200" dirty="0"/>
                <a:t>Firmy si takto mohou dorovnávat bilanci celého roku (období sezóny i mimo sezónu).</a:t>
              </a:r>
            </a:p>
            <a:p>
              <a:r>
                <a:rPr lang="cs-CZ" sz="1200" b="1" u="sng" dirty="0"/>
                <a:t>Srážky</a:t>
              </a:r>
              <a:r>
                <a:rPr lang="cs-CZ" sz="1200" b="1" dirty="0"/>
                <a:t> - </a:t>
              </a:r>
              <a:r>
                <a:rPr lang="cs-CZ" sz="1200" dirty="0"/>
                <a:t>Typem snižování ceníkových cen</a:t>
              </a:r>
            </a:p>
            <a:p>
              <a:r>
                <a:rPr lang="cs-CZ" sz="1200" dirty="0"/>
                <a:t>	- za zboží na protiúčet (nové za staré)</a:t>
              </a:r>
            </a:p>
            <a:p>
              <a:r>
                <a:rPr lang="cs-CZ" sz="1200" dirty="0"/>
                <a:t>	- propagační (při reklamní kampani, ...apod.).</a:t>
              </a:r>
            </a:p>
            <a:p>
              <a:endParaRPr lang="cs-CZ" sz="1200" dirty="0"/>
            </a:p>
            <a:p>
              <a:r>
                <a:rPr lang="cs-CZ" sz="1200" b="1" dirty="0"/>
                <a:t>                    Propagační tvorba cen</a:t>
              </a:r>
              <a:r>
                <a:rPr lang="cs-CZ" sz="1200" dirty="0"/>
                <a:t> 			</a:t>
              </a:r>
              <a:r>
                <a:rPr lang="cs-CZ" sz="1200" b="1" dirty="0"/>
                <a:t>Diskriminační tvorba cen</a:t>
              </a:r>
              <a:endParaRPr lang="cs-CZ" sz="1200" dirty="0"/>
            </a:p>
            <a:p>
              <a:r>
                <a:rPr lang="cs-CZ" sz="1200" dirty="0"/>
                <a:t>                    Tvorba cen na úkor „špičkových“ firem		Ceny pro různé zákaznické segmenty</a:t>
              </a:r>
            </a:p>
            <a:p>
              <a:r>
                <a:rPr lang="cs-CZ" sz="1200" dirty="0"/>
                <a:t>                    Tvorba cen pro zvláštní příležitosti		Ceny podle image</a:t>
              </a:r>
            </a:p>
            <a:p>
              <a:r>
                <a:rPr lang="cs-CZ" sz="1200" dirty="0"/>
                <a:t>                    Hotovostní rabaty (= dodatečné slevy)		Ceny podle místa (u divadel)</a:t>
              </a:r>
            </a:p>
            <a:p>
              <a:r>
                <a:rPr lang="cs-CZ" sz="1200" dirty="0"/>
                <a:t>                    Financování s nízkým úrokem			Ceny podle doby</a:t>
              </a:r>
            </a:p>
            <a:p>
              <a:r>
                <a:rPr lang="cs-CZ" sz="1200" dirty="0"/>
                <a:t>                    Záruky a servisní smlouvy</a:t>
              </a:r>
            </a:p>
            <a:p>
              <a:r>
                <a:rPr lang="cs-CZ" sz="1200" dirty="0"/>
                <a:t>                    Psychologická sleva</a:t>
              </a:r>
            </a:p>
            <a:p>
              <a:endParaRPr lang="cs-CZ" sz="1200" dirty="0"/>
            </a:p>
            <a:p>
              <a:r>
                <a:rPr lang="cs-CZ" sz="1200" b="1" dirty="0"/>
                <a:t>Tvorba cen výrobkové řady</a:t>
              </a:r>
              <a:r>
                <a:rPr lang="cs-CZ" sz="1200" dirty="0"/>
                <a:t>: odlišné ceny jednotlivých výrobků v rámci řady (např. v prodejně hudebních CD vytvoříme cenové řady za 159.- Kč, 229,- Kč, 319,- Kč, 409,- Kč,…) </a:t>
              </a:r>
            </a:p>
            <a:p>
              <a:r>
                <a:rPr lang="cs-CZ" sz="1200" b="1" dirty="0"/>
                <a:t>Tvorba cen zvláštních doplňků</a:t>
              </a:r>
              <a:r>
                <a:rPr lang="cs-CZ" sz="1200" dirty="0"/>
                <a:t>: ceny za „doplnění“ vlastností k výrobkům</a:t>
              </a:r>
            </a:p>
            <a:p>
              <a:r>
                <a:rPr lang="cs-CZ" sz="1200" b="1" dirty="0"/>
                <a:t>Tvorba cen pro vázané </a:t>
              </a:r>
              <a:r>
                <a:rPr lang="cs-CZ" sz="1200" b="1" dirty="0" smtClean="0"/>
                <a:t>výrobky: </a:t>
              </a:r>
              <a:r>
                <a:rPr lang="cs-CZ" sz="1200" dirty="0" smtClean="0"/>
                <a:t>nízké </a:t>
              </a:r>
              <a:r>
                <a:rPr lang="cs-CZ" sz="1200" dirty="0"/>
                <a:t>ceny hlavních </a:t>
              </a:r>
              <a:r>
                <a:rPr lang="cs-CZ" sz="1200" dirty="0" smtClean="0"/>
                <a:t>výrobků, vysoké </a:t>
              </a:r>
              <a:r>
                <a:rPr lang="cs-CZ" sz="1200" dirty="0"/>
                <a:t>u příslušenství (dílů)</a:t>
              </a:r>
            </a:p>
            <a:p>
              <a:r>
                <a:rPr lang="cs-CZ" sz="1200" b="1" dirty="0"/>
                <a:t>Tvorba dvoudílných cen</a:t>
              </a:r>
              <a:r>
                <a:rPr lang="cs-CZ" sz="1200" dirty="0"/>
                <a:t>: u služeb - pevně stanovená cena + pohyblivá cena za využívání</a:t>
              </a:r>
            </a:p>
            <a:p>
              <a:r>
                <a:rPr lang="cs-CZ" sz="1200" b="1" dirty="0"/>
                <a:t>Tvorba cen vedlejších produktů a tvorba cen balíku výrobků</a:t>
              </a:r>
              <a:r>
                <a:rPr lang="cs-CZ" sz="1200" dirty="0"/>
                <a:t>: „souborná cena za nabízený balík svých výrobků“, zpravidla je nižší než by byl součet cen jednotlivých výrobků</a:t>
              </a:r>
            </a:p>
            <a:p>
              <a:r>
                <a:rPr lang="cs-CZ" sz="1200" b="1" dirty="0"/>
                <a:t>   </a:t>
              </a:r>
              <a:endParaRPr lang="cs-CZ" sz="1200" dirty="0"/>
            </a:p>
            <a:p>
              <a:endParaRPr lang="cs-CZ" sz="1200" dirty="0" smtClean="0"/>
            </a:p>
            <a:p>
              <a:r>
                <a:rPr lang="cs-CZ" sz="1200" dirty="0" smtClean="0"/>
                <a:t> </a:t>
              </a:r>
            </a:p>
            <a:p>
              <a:endParaRPr lang="cs-CZ" sz="1200" dirty="0" smtClean="0"/>
            </a:p>
            <a:p>
              <a:pPr marL="228600" indent="-228600"/>
              <a:endParaRPr lang="cs-CZ" sz="1200" dirty="0"/>
            </a:p>
            <a:p>
              <a:pPr marL="228600" indent="-228600"/>
              <a:endParaRPr lang="cs-CZ" sz="1600" b="1" dirty="0" smtClean="0"/>
            </a:p>
            <a:p>
              <a:pPr marL="228600" indent="-228600"/>
              <a:endParaRPr lang="cs-CZ" sz="1600" b="1" dirty="0" smtClean="0"/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1331640" y="3861048"/>
              <a:ext cx="676875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1331640" y="5301208"/>
              <a:ext cx="676875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1331640" y="3861048"/>
              <a:ext cx="0" cy="144016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097464" y="3861048"/>
              <a:ext cx="0" cy="144016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5148064" y="3861048"/>
              <a:ext cx="0" cy="144016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512</Words>
  <Application>Microsoft Office PowerPoint</Application>
  <PresentationFormat>Předvádění na obrazovce (4:3)</PresentationFormat>
  <Paragraphs>108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Marketingový mix</vt:lpstr>
      <vt:lpstr>Marketingový mix</vt:lpstr>
      <vt:lpstr>Marketingový mix</vt:lpstr>
      <vt:lpstr>Marketingový mix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Marketingový mix</dc:title>
  <dc:creator>Šormovi</dc:creator>
  <cp:lastModifiedBy>Šormovi</cp:lastModifiedBy>
  <cp:revision>22</cp:revision>
  <dcterms:created xsi:type="dcterms:W3CDTF">2013-05-01T13:27:11Z</dcterms:created>
  <dcterms:modified xsi:type="dcterms:W3CDTF">2013-05-22T20:32:47Z</dcterms:modified>
</cp:coreProperties>
</file>