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EAF00-8A77-451F-9416-12DBD2F4FA0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D5A4-11CF-4A79-9C47-CDEC7E8DE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3150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EAF00-8A77-451F-9416-12DBD2F4FA0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D5A4-11CF-4A79-9C47-CDEC7E8DE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89316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EAF00-8A77-451F-9416-12DBD2F4FA0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D5A4-11CF-4A79-9C47-CDEC7E8DE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79159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EAF00-8A77-451F-9416-12DBD2F4FA0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D5A4-11CF-4A79-9C47-CDEC7E8DE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08073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EAF00-8A77-451F-9416-12DBD2F4FA0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D5A4-11CF-4A79-9C47-CDEC7E8DE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3401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EAF00-8A77-451F-9416-12DBD2F4FA0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D5A4-11CF-4A79-9C47-CDEC7E8DE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2008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EAF00-8A77-451F-9416-12DBD2F4FA0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D5A4-11CF-4A79-9C47-CDEC7E8DE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36740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EAF00-8A77-451F-9416-12DBD2F4FA0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D5A4-11CF-4A79-9C47-CDEC7E8DE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0585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EAF00-8A77-451F-9416-12DBD2F4FA0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D5A4-11CF-4A79-9C47-CDEC7E8DE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69112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EAF00-8A77-451F-9416-12DBD2F4FA0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D5A4-11CF-4A79-9C47-CDEC7E8DE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46589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EAF00-8A77-451F-9416-12DBD2F4FA0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8D5A4-11CF-4A79-9C47-CDEC7E8DE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2902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6EAF00-8A77-451F-9416-12DBD2F4FA0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38D5A4-11CF-4A79-9C47-CDEC7E8DE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52523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72816"/>
          <a:ext cx="6768752" cy="4640658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Marketingový mix_P3 – propagace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VY_32_INOVACE_05.02.11)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třetího ročníku  Základů společenských věd – Ekonomie;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propagace výrobku či služby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Časová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dotace materiálu je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Marketingový mix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88426" y="1124743"/>
            <a:ext cx="799288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P3 – propagace</a:t>
            </a:r>
          </a:p>
          <a:p>
            <a:r>
              <a:rPr lang="cs-CZ" sz="1200" dirty="0" smtClean="0"/>
              <a:t>- se většinou skládá z pěti nástrojů</a:t>
            </a:r>
            <a:endParaRPr lang="cs-CZ" sz="1200" dirty="0"/>
          </a:p>
          <a:p>
            <a:r>
              <a:rPr lang="cs-CZ" sz="1200" b="1" dirty="0" smtClean="0"/>
              <a:t>1) Reklama</a:t>
            </a:r>
            <a:r>
              <a:rPr lang="cs-CZ" sz="1200" dirty="0" smtClean="0"/>
              <a:t> - jakákoliv </a:t>
            </a:r>
            <a:r>
              <a:rPr lang="cs-CZ" sz="1200" dirty="0"/>
              <a:t>placená forma neosobní prezentace a podpory myšlenek</a:t>
            </a:r>
            <a:r>
              <a:rPr lang="cs-CZ" sz="1200" dirty="0" smtClean="0"/>
              <a:t>, zboží </a:t>
            </a:r>
            <a:r>
              <a:rPr lang="cs-CZ" sz="1200" dirty="0"/>
              <a:t>a služeb </a:t>
            </a:r>
            <a:r>
              <a:rPr lang="cs-CZ" sz="1200" dirty="0" smtClean="0"/>
              <a:t>určitým </a:t>
            </a:r>
            <a:r>
              <a:rPr lang="cs-CZ" sz="1200" dirty="0"/>
              <a:t>sponzorem.</a:t>
            </a:r>
          </a:p>
          <a:p>
            <a:r>
              <a:rPr lang="cs-CZ" sz="1200" b="1" dirty="0"/>
              <a:t>2</a:t>
            </a:r>
            <a:r>
              <a:rPr lang="cs-CZ" sz="1200" b="1" dirty="0" smtClean="0"/>
              <a:t>) Podpora prodeje </a:t>
            </a:r>
            <a:r>
              <a:rPr lang="cs-CZ" sz="1200" dirty="0" smtClean="0"/>
              <a:t>- krátkodobé </a:t>
            </a:r>
            <a:r>
              <a:rPr lang="cs-CZ" sz="1200" dirty="0"/>
              <a:t>stimuly pro povzbuzení nákupu nebo prodeje výrobku či </a:t>
            </a:r>
            <a:r>
              <a:rPr lang="cs-CZ" sz="1200" dirty="0" smtClean="0"/>
              <a:t>služby</a:t>
            </a:r>
            <a:r>
              <a:rPr lang="cs-CZ" sz="1200" dirty="0"/>
              <a:t>.</a:t>
            </a:r>
          </a:p>
          <a:p>
            <a:r>
              <a:rPr lang="cs-CZ" sz="1200" b="1" dirty="0" smtClean="0"/>
              <a:t>3) Public relations </a:t>
            </a:r>
            <a:r>
              <a:rPr lang="cs-CZ" sz="1200" dirty="0" smtClean="0"/>
              <a:t>- množství programu, vytvořených </a:t>
            </a:r>
            <a:r>
              <a:rPr lang="cs-CZ" sz="1200" dirty="0"/>
              <a:t>pro </a:t>
            </a:r>
            <a:r>
              <a:rPr lang="cs-CZ" sz="1200" dirty="0" smtClean="0"/>
              <a:t>zlepšení, udržení </a:t>
            </a:r>
            <a:r>
              <a:rPr lang="cs-CZ" sz="1200" dirty="0"/>
              <a:t>nebo ochranu </a:t>
            </a:r>
            <a:r>
              <a:rPr lang="cs-CZ" sz="1200" dirty="0" smtClean="0"/>
              <a:t>image firmy </a:t>
            </a:r>
            <a:r>
              <a:rPr lang="cs-CZ" sz="1200" dirty="0"/>
              <a:t>či výrobku.</a:t>
            </a:r>
          </a:p>
          <a:p>
            <a:r>
              <a:rPr lang="cs-CZ" sz="1200" b="1" dirty="0"/>
              <a:t>4) Osobní </a:t>
            </a:r>
            <a:r>
              <a:rPr lang="cs-CZ" sz="1200" b="1" dirty="0" smtClean="0"/>
              <a:t>prodej </a:t>
            </a:r>
            <a:r>
              <a:rPr lang="cs-CZ" sz="1200" dirty="0" smtClean="0"/>
              <a:t>- ústní </a:t>
            </a:r>
            <a:r>
              <a:rPr lang="cs-CZ" sz="1200" dirty="0"/>
              <a:t>prezentace při konverzaci s jedním nebo více potencionálními </a:t>
            </a:r>
            <a:r>
              <a:rPr lang="cs-CZ" sz="1200" dirty="0" smtClean="0"/>
              <a:t>zákazníky </a:t>
            </a:r>
            <a:r>
              <a:rPr lang="cs-CZ" sz="1200" dirty="0"/>
              <a:t>za účelem realizace prodeje</a:t>
            </a:r>
            <a:r>
              <a:rPr lang="cs-CZ" sz="1200" dirty="0" smtClean="0"/>
              <a:t>.</a:t>
            </a:r>
          </a:p>
          <a:p>
            <a:r>
              <a:rPr lang="cs-CZ" sz="1200" b="1" dirty="0" smtClean="0"/>
              <a:t>5) Přímý marketing </a:t>
            </a:r>
            <a:r>
              <a:rPr lang="cs-CZ" sz="1200" dirty="0" smtClean="0"/>
              <a:t>– přímé adresné oslovení</a:t>
            </a:r>
            <a:endParaRPr lang="cs-CZ" sz="1200" b="1" dirty="0"/>
          </a:p>
          <a:p>
            <a:r>
              <a:rPr lang="cs-CZ" sz="1200" b="1" dirty="0"/>
              <a:t>Hlavní nástroje </a:t>
            </a:r>
            <a:r>
              <a:rPr lang="cs-CZ" sz="1200" b="1" dirty="0" smtClean="0"/>
              <a:t>propagace</a:t>
            </a:r>
            <a:r>
              <a:rPr lang="cs-CZ" sz="1200" b="1" dirty="0"/>
              <a:t>:</a:t>
            </a:r>
            <a:endParaRPr lang="cs-CZ" sz="1200" dirty="0"/>
          </a:p>
          <a:p>
            <a:r>
              <a:rPr lang="cs-CZ" sz="1200" b="1" dirty="0"/>
              <a:t>1)Publikace</a:t>
            </a:r>
            <a:endParaRPr lang="cs-CZ" sz="1200" dirty="0"/>
          </a:p>
          <a:p>
            <a:r>
              <a:rPr lang="cs-CZ" sz="1200" dirty="0" smtClean="0"/>
              <a:t>a) komunikační </a:t>
            </a:r>
            <a:r>
              <a:rPr lang="cs-CZ" sz="1200" dirty="0"/>
              <a:t>materiály:</a:t>
            </a:r>
          </a:p>
          <a:p>
            <a:r>
              <a:rPr lang="cs-CZ" sz="1200" dirty="0" smtClean="0"/>
              <a:t>- brožury, články, magazíny a časopisy - o </a:t>
            </a:r>
            <a:r>
              <a:rPr lang="cs-CZ" sz="1200" dirty="0"/>
              <a:t>jaký výrobek se </a:t>
            </a:r>
            <a:r>
              <a:rPr lang="cs-CZ" sz="1200" dirty="0" smtClean="0"/>
              <a:t>jedná, jaká </a:t>
            </a:r>
            <a:r>
              <a:rPr lang="cs-CZ" sz="1200" dirty="0"/>
              <a:t>je </a:t>
            </a:r>
            <a:r>
              <a:rPr lang="cs-CZ" sz="1200"/>
              <a:t>jeho </a:t>
            </a:r>
            <a:r>
              <a:rPr lang="cs-CZ" sz="1200" smtClean="0"/>
              <a:t>cena, </a:t>
            </a:r>
            <a:r>
              <a:rPr lang="cs-CZ" sz="1200" dirty="0"/>
              <a:t>jak ho můžeme </a:t>
            </a:r>
            <a:r>
              <a:rPr lang="cs-CZ" sz="1200" dirty="0" smtClean="0"/>
              <a:t>využít, </a:t>
            </a:r>
            <a:r>
              <a:rPr lang="cs-CZ" sz="1200" dirty="0"/>
              <a:t>mohou upoutat pozornost zákazníků na firmu a její </a:t>
            </a:r>
            <a:r>
              <a:rPr lang="cs-CZ" sz="1200" dirty="0" smtClean="0"/>
              <a:t>výrobky, při </a:t>
            </a:r>
            <a:r>
              <a:rPr lang="cs-CZ" sz="1200" dirty="0"/>
              <a:t>budování image firmy a při informování cílových </a:t>
            </a:r>
            <a:r>
              <a:rPr lang="cs-CZ" sz="1200" dirty="0" smtClean="0"/>
              <a:t>trhů</a:t>
            </a:r>
            <a:endParaRPr lang="cs-CZ" sz="1200" dirty="0"/>
          </a:p>
          <a:p>
            <a:r>
              <a:rPr lang="cs-CZ" sz="1200" dirty="0" smtClean="0"/>
              <a:t>b) audiovizuální </a:t>
            </a:r>
            <a:r>
              <a:rPr lang="cs-CZ" sz="1200" dirty="0"/>
              <a:t>materiály:</a:t>
            </a:r>
          </a:p>
          <a:p>
            <a:r>
              <a:rPr lang="cs-CZ" sz="1200" dirty="0" smtClean="0"/>
              <a:t>- filmy, video </a:t>
            </a:r>
            <a:r>
              <a:rPr lang="cs-CZ" sz="1200" dirty="0"/>
              <a:t>a audio </a:t>
            </a:r>
            <a:r>
              <a:rPr lang="cs-CZ" sz="1200" dirty="0" smtClean="0"/>
              <a:t>kazety - jsou </a:t>
            </a:r>
            <a:r>
              <a:rPr lang="cs-CZ" sz="1200" dirty="0"/>
              <a:t>dražší než materiály </a:t>
            </a:r>
            <a:r>
              <a:rPr lang="cs-CZ" sz="1200" dirty="0" smtClean="0"/>
              <a:t>tištěné, ale </a:t>
            </a:r>
            <a:r>
              <a:rPr lang="cs-CZ" sz="1200" dirty="0"/>
              <a:t>jejich vliv je mnohem výraznější.</a:t>
            </a:r>
          </a:p>
          <a:p>
            <a:r>
              <a:rPr lang="cs-CZ" sz="1200" b="1" dirty="0" smtClean="0"/>
              <a:t>2)Akce</a:t>
            </a:r>
            <a:endParaRPr lang="cs-CZ" sz="1200" dirty="0"/>
          </a:p>
          <a:p>
            <a:r>
              <a:rPr lang="cs-CZ" sz="1200" dirty="0" smtClean="0"/>
              <a:t>- jedním </a:t>
            </a:r>
            <a:r>
              <a:rPr lang="cs-CZ" sz="1200" dirty="0"/>
              <a:t>z hlavních úkolů je pořádat oblíbené </a:t>
            </a:r>
            <a:r>
              <a:rPr lang="cs-CZ" sz="1200" dirty="0" smtClean="0"/>
              <a:t>akce, které </a:t>
            </a:r>
            <a:r>
              <a:rPr lang="cs-CZ" sz="1200" dirty="0"/>
              <a:t>jsou zaměřeny na propagaci </a:t>
            </a:r>
            <a:r>
              <a:rPr lang="cs-CZ" sz="1200" dirty="0" smtClean="0"/>
              <a:t>firmy, jejich </a:t>
            </a:r>
            <a:r>
              <a:rPr lang="cs-CZ" sz="1200" dirty="0"/>
              <a:t>výrobků a </a:t>
            </a:r>
            <a:r>
              <a:rPr lang="cs-CZ" sz="1200" dirty="0" err="1" smtClean="0"/>
              <a:t>změstnanců</a:t>
            </a:r>
            <a:r>
              <a:rPr lang="cs-CZ" sz="1200" dirty="0" smtClean="0"/>
              <a:t>  (</a:t>
            </a:r>
            <a:r>
              <a:rPr lang="cs-CZ" sz="1200" dirty="0"/>
              <a:t>výlety</a:t>
            </a:r>
            <a:r>
              <a:rPr lang="cs-CZ" sz="1200" dirty="0" smtClean="0"/>
              <a:t>, výstavy, soutěže, závody, sponzorování </a:t>
            </a:r>
            <a:r>
              <a:rPr lang="cs-CZ" sz="1200" dirty="0"/>
              <a:t>sportovních akcí)</a:t>
            </a:r>
          </a:p>
          <a:p>
            <a:r>
              <a:rPr lang="cs-CZ" sz="1200" b="1" dirty="0" smtClean="0"/>
              <a:t>3)Zprávy</a:t>
            </a:r>
            <a:endParaRPr lang="cs-CZ" sz="1200" dirty="0"/>
          </a:p>
          <a:p>
            <a:r>
              <a:rPr lang="cs-CZ" sz="1200" dirty="0" smtClean="0"/>
              <a:t>- vytvářet </a:t>
            </a:r>
            <a:r>
              <a:rPr lang="cs-CZ" sz="1200" dirty="0"/>
              <a:t>zajímavé zprávy o firmě, jejich výrobcích a </a:t>
            </a:r>
            <a:r>
              <a:rPr lang="cs-CZ" sz="1200" dirty="0" smtClean="0"/>
              <a:t>pracovnících.</a:t>
            </a:r>
            <a:endParaRPr lang="cs-CZ" sz="1200" dirty="0"/>
          </a:p>
          <a:p>
            <a:r>
              <a:rPr lang="cs-CZ" sz="1200" dirty="0" smtClean="0"/>
              <a:t>- dobře </a:t>
            </a:r>
            <a:r>
              <a:rPr lang="cs-CZ" sz="1200" dirty="0"/>
              <a:t>napsané zajímavé články, přitahují pozornost čtenářů.</a:t>
            </a:r>
          </a:p>
          <a:p>
            <a:r>
              <a:rPr lang="cs-CZ" sz="1200" b="1" dirty="0" smtClean="0"/>
              <a:t>4)Projevy</a:t>
            </a:r>
            <a:endParaRPr lang="cs-CZ" sz="1200" dirty="0"/>
          </a:p>
          <a:p>
            <a:r>
              <a:rPr lang="cs-CZ" sz="1200" dirty="0" smtClean="0"/>
              <a:t>- jde </a:t>
            </a:r>
            <a:r>
              <a:rPr lang="cs-CZ" sz="1200" dirty="0"/>
              <a:t>o rozhovor před rozsáhlým </a:t>
            </a:r>
            <a:r>
              <a:rPr lang="cs-CZ" sz="1200" dirty="0" smtClean="0"/>
              <a:t>publikem. Manažer </a:t>
            </a:r>
            <a:r>
              <a:rPr lang="cs-CZ" sz="1200" dirty="0"/>
              <a:t>musí odpovídat na dotazy redaktorů</a:t>
            </a:r>
            <a:r>
              <a:rPr lang="cs-CZ" sz="1200" dirty="0" smtClean="0"/>
              <a:t>, promluvit </a:t>
            </a:r>
            <a:r>
              <a:rPr lang="cs-CZ" sz="1200" dirty="0"/>
              <a:t>na setkáních obchodních </a:t>
            </a:r>
            <a:r>
              <a:rPr lang="cs-CZ" sz="1200" dirty="0" smtClean="0"/>
              <a:t>společností </a:t>
            </a:r>
            <a:r>
              <a:rPr lang="cs-CZ" sz="1200" dirty="0"/>
              <a:t>nebo na prodejních schůzkách.</a:t>
            </a:r>
          </a:p>
          <a:p>
            <a:r>
              <a:rPr lang="cs-CZ" sz="1200" dirty="0" smtClean="0"/>
              <a:t>- proto </a:t>
            </a:r>
            <a:r>
              <a:rPr lang="cs-CZ" sz="1200" dirty="0"/>
              <a:t>firmy pečlivě vybírají řečníky a používají profesionály pro psaní </a:t>
            </a:r>
            <a:r>
              <a:rPr lang="cs-CZ" sz="1200" dirty="0" smtClean="0"/>
              <a:t>projevů, aby </a:t>
            </a:r>
            <a:r>
              <a:rPr lang="cs-CZ" sz="1200" dirty="0"/>
              <a:t>zdokonalili veřejné projevy svých mluvčích.</a:t>
            </a:r>
          </a:p>
          <a:p>
            <a:r>
              <a:rPr lang="cs-CZ" sz="1200" b="1" dirty="0" smtClean="0"/>
              <a:t>5)Služby </a:t>
            </a:r>
            <a:r>
              <a:rPr lang="cs-CZ" sz="1200" b="1" dirty="0"/>
              <a:t>veřejnosti</a:t>
            </a:r>
            <a:endParaRPr lang="cs-CZ" sz="1200" dirty="0"/>
          </a:p>
          <a:p>
            <a:r>
              <a:rPr lang="cs-CZ" sz="1200" dirty="0" smtClean="0"/>
              <a:t>- firma </a:t>
            </a:r>
            <a:r>
              <a:rPr lang="cs-CZ" sz="1200" dirty="0"/>
              <a:t>může dosáhnout lepší pověstí </a:t>
            </a:r>
            <a:r>
              <a:rPr lang="cs-CZ" sz="1200" dirty="0" smtClean="0"/>
              <a:t>tím, že </a:t>
            </a:r>
            <a:r>
              <a:rPr lang="cs-CZ" sz="1200" dirty="0"/>
              <a:t>přispěje penězi a časem na dobrovolné účely.	</a:t>
            </a:r>
          </a:p>
          <a:p>
            <a:r>
              <a:rPr lang="cs-CZ" sz="1200" b="1" dirty="0" smtClean="0"/>
              <a:t>6)Identifikační </a:t>
            </a:r>
            <a:r>
              <a:rPr lang="cs-CZ" sz="1200" b="1" dirty="0"/>
              <a:t>média</a:t>
            </a:r>
            <a:endParaRPr lang="cs-CZ" sz="1200" dirty="0"/>
          </a:p>
          <a:p>
            <a:r>
              <a:rPr lang="cs-CZ" sz="1200" dirty="0" smtClean="0"/>
              <a:t>- každá </a:t>
            </a:r>
            <a:r>
              <a:rPr lang="cs-CZ" sz="1200" dirty="0"/>
              <a:t>firma by měla usilovat o dosažení své jednoznačné vizuální identity.</a:t>
            </a:r>
          </a:p>
          <a:p>
            <a:r>
              <a:rPr lang="cs-CZ" sz="1200" dirty="0" smtClean="0"/>
              <a:t>- jednoznačné </a:t>
            </a:r>
            <a:r>
              <a:rPr lang="cs-CZ" sz="1200" dirty="0"/>
              <a:t>identifikační znaky by měli mít veškeré (zásilky</a:t>
            </a:r>
            <a:r>
              <a:rPr lang="cs-CZ" sz="1200" dirty="0" smtClean="0"/>
              <a:t>, nápisy, uniformy, brožury)</a:t>
            </a:r>
            <a:endParaRPr lang="cs-CZ" sz="1200" dirty="0"/>
          </a:p>
          <a:p>
            <a:pPr marL="228600" indent="-228600"/>
            <a:endParaRPr lang="cs-CZ" sz="1200" b="1" dirty="0" smtClean="0"/>
          </a:p>
          <a:p>
            <a:pPr marL="685800" lvl="1" indent="-228600">
              <a:buFont typeface="+mj-lt"/>
              <a:buAutoNum type="arabicPeriod"/>
            </a:pPr>
            <a:endParaRPr lang="cs-CZ" sz="1200" dirty="0" smtClean="0"/>
          </a:p>
          <a:p>
            <a:pPr marL="228600" indent="-228600"/>
            <a:endParaRPr lang="cs-CZ" sz="1200" dirty="0"/>
          </a:p>
          <a:p>
            <a:pPr marL="228600" indent="-228600"/>
            <a:endParaRPr lang="cs-CZ" sz="1200" b="1" dirty="0" smtClean="0"/>
          </a:p>
          <a:p>
            <a:pPr marL="228600" indent="-228600"/>
            <a:endParaRPr lang="cs-CZ" sz="1600" b="1" dirty="0" smtClean="0"/>
          </a:p>
        </p:txBody>
      </p:sp>
    </p:spTree>
    <p:extLst>
      <p:ext uri="{BB962C8B-B14F-4D97-AF65-F5344CB8AC3E}">
        <p14:creationId xmlns="" xmlns:p14="http://schemas.microsoft.com/office/powerpoint/2010/main" val="4227237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Marketingový mix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43608" y="1340768"/>
            <a:ext cx="316835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P3 – propagace</a:t>
            </a:r>
          </a:p>
          <a:p>
            <a:r>
              <a:rPr lang="cs-CZ" sz="1600" b="1" dirty="0" smtClean="0">
                <a:effectLst/>
              </a:rPr>
              <a:t>1) Reklama</a:t>
            </a:r>
          </a:p>
          <a:p>
            <a:r>
              <a:rPr lang="cs-CZ" sz="1200" dirty="0" smtClean="0">
                <a:effectLst/>
              </a:rPr>
              <a:t>- je jakákoliv placená i neplacená forma propagace výrobku, služby, společnosti, obchodní značky nebo myšlenky mající za cíl především zvýšení prodeje </a:t>
            </a:r>
          </a:p>
          <a:p>
            <a:r>
              <a:rPr lang="cs-CZ" sz="1200" dirty="0" smtClean="0">
                <a:effectLst/>
              </a:rPr>
              <a:t>- může být televizní, novinová, internetová, rozhlasová, plakátová nebo jiná.</a:t>
            </a:r>
          </a:p>
          <a:p>
            <a:r>
              <a:rPr lang="cs-CZ" sz="1200" dirty="0" smtClean="0">
                <a:effectLst/>
              </a:rPr>
              <a:t>- je také známá pod moderním pojmem </a:t>
            </a:r>
            <a:r>
              <a:rPr lang="cs-CZ" sz="1200" i="1" dirty="0" smtClean="0">
                <a:effectLst/>
              </a:rPr>
              <a:t>marketingová kampaň </a:t>
            </a:r>
            <a:r>
              <a:rPr lang="cs-CZ" sz="1200" dirty="0" smtClean="0">
                <a:effectLst/>
              </a:rPr>
              <a:t>– tento výraz se používá, když obchodník (obecněji nabízející) využije několik komunikačních kanálů zároveň nebo jejich kombinaci. Například rozhlasová reklama může vysvětlovat televizní spot apod.</a:t>
            </a:r>
          </a:p>
          <a:p>
            <a:r>
              <a:rPr lang="cs-CZ" sz="1200" dirty="0" smtClean="0">
                <a:effectLst/>
              </a:rPr>
              <a:t>- slovo reklama vzniklo z latinského „</a:t>
            </a:r>
            <a:r>
              <a:rPr lang="cs-CZ" sz="1200" dirty="0" err="1" smtClean="0">
                <a:effectLst/>
              </a:rPr>
              <a:t>reklamare</a:t>
            </a:r>
            <a:r>
              <a:rPr lang="cs-CZ" sz="1200" dirty="0" smtClean="0">
                <a:effectLst/>
              </a:rPr>
              <a:t>“ (znovu křičeti), což odpovídalo obchodní komunikaci v době, kdy nebyl k dispozici rozhlas, televize nebo dokonce internet. Dnešní definice reklamy, schválená Parlamentem České republiky v roce 1995, říká, že „</a:t>
            </a:r>
            <a:r>
              <a:rPr lang="cs-CZ" sz="1200" b="1" i="1" dirty="0" smtClean="0">
                <a:effectLst/>
              </a:rPr>
              <a:t>reklamou se rozumí přesvědčovací proces, kterým jsou hledáni uživatelé zboží, služeb nebo myšlenek prostřednictvím komunikačních médií</a:t>
            </a:r>
            <a:r>
              <a:rPr lang="cs-CZ" sz="1200" dirty="0" smtClean="0">
                <a:effectLst/>
              </a:rPr>
              <a:t>“.</a:t>
            </a:r>
          </a:p>
          <a:p>
            <a:endParaRPr lang="cs-CZ" sz="1600" b="1" dirty="0" smtClean="0"/>
          </a:p>
          <a:p>
            <a:pPr marL="228600" indent="-228600"/>
            <a:endParaRPr lang="cs-CZ" sz="1200" b="1" dirty="0" smtClean="0"/>
          </a:p>
          <a:p>
            <a:pPr marL="685800" lvl="1" indent="-228600">
              <a:buFont typeface="+mj-lt"/>
              <a:buAutoNum type="arabicPeriod"/>
            </a:pPr>
            <a:endParaRPr lang="cs-CZ" sz="1200" dirty="0" smtClean="0"/>
          </a:p>
          <a:p>
            <a:pPr marL="228600" indent="-228600"/>
            <a:endParaRPr lang="cs-CZ" sz="1200" dirty="0"/>
          </a:p>
          <a:p>
            <a:pPr marL="228600" indent="-228600"/>
            <a:endParaRPr lang="cs-CZ" sz="1200" b="1" dirty="0" smtClean="0"/>
          </a:p>
          <a:p>
            <a:pPr marL="228600" indent="-228600"/>
            <a:endParaRPr lang="cs-CZ" sz="1600" b="1" dirty="0" smtClean="0"/>
          </a:p>
        </p:txBody>
      </p:sp>
      <p:pic>
        <p:nvPicPr>
          <p:cNvPr id="1026" name="Picture 2" descr="http://www.caramel.cz/reference/tiskoviny/nahledy/233-w59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280730"/>
            <a:ext cx="3456385" cy="48833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482770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Marketingový mix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124743"/>
            <a:ext cx="7704856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P3 – propagace</a:t>
            </a:r>
          </a:p>
          <a:p>
            <a:r>
              <a:rPr lang="cs-CZ" sz="1400" b="1" dirty="0" smtClean="0"/>
              <a:t>2) Podpora prodeje</a:t>
            </a:r>
          </a:p>
          <a:p>
            <a:r>
              <a:rPr lang="cs-CZ" sz="1200" dirty="0" smtClean="0">
                <a:effectLst/>
              </a:rPr>
              <a:t>- (anglicky </a:t>
            </a:r>
            <a:r>
              <a:rPr lang="cs-CZ" sz="1200" i="1" dirty="0" smtClean="0">
                <a:effectLst/>
              </a:rPr>
              <a:t>sales </a:t>
            </a:r>
            <a:r>
              <a:rPr lang="cs-CZ" sz="1200" i="1" dirty="0" err="1" smtClean="0">
                <a:effectLst/>
              </a:rPr>
              <a:t>promotion</a:t>
            </a:r>
            <a:r>
              <a:rPr lang="cs-CZ" sz="1200" dirty="0" smtClean="0">
                <a:effectLst/>
              </a:rPr>
              <a:t>) je poskytnutí určité výhody spotřebiteli (převážně ekonomického charakteru) spojené s užitím nebo nákupem produktu a poskytuje spotřebiteli přímý podnět ke koupi</a:t>
            </a:r>
          </a:p>
          <a:p>
            <a:r>
              <a:rPr lang="cs-CZ" sz="1200" dirty="0" smtClean="0">
                <a:effectLst/>
              </a:rPr>
              <a:t>- soubor různých motivačních nástrojů, převážně krátkodobého charakteru, vytvářených pro stimulování rychlejších nebo větších nákupů určitých výrobků či služeb</a:t>
            </a:r>
          </a:p>
          <a:p>
            <a:r>
              <a:rPr lang="cs-CZ" sz="1200" b="1" dirty="0" smtClean="0">
                <a:effectLst/>
              </a:rPr>
              <a:t>Typy a formy podpory prodeje</a:t>
            </a:r>
          </a:p>
          <a:p>
            <a:r>
              <a:rPr lang="cs-CZ" sz="1000" dirty="0" smtClean="0">
                <a:effectLst/>
              </a:rPr>
              <a:t>Lze rozlišit typy podpory prodeje podle druhů zákazníků, na které je podpora prodeje zaměřena. Řadí se mezi ně:</a:t>
            </a:r>
          </a:p>
          <a:p>
            <a:r>
              <a:rPr lang="cs-CZ" sz="1200" dirty="0" smtClean="0">
                <a:effectLst/>
              </a:rPr>
              <a:t>a) Podpora prodeje cíleně </a:t>
            </a:r>
            <a:r>
              <a:rPr lang="cs-CZ" sz="1200" b="1" dirty="0" smtClean="0">
                <a:effectLst/>
              </a:rPr>
              <a:t>zaměřená</a:t>
            </a:r>
            <a:r>
              <a:rPr lang="cs-CZ" sz="1200" dirty="0" smtClean="0">
                <a:effectLst/>
              </a:rPr>
              <a:t> směrem </a:t>
            </a:r>
            <a:r>
              <a:rPr lang="cs-CZ" sz="1200" b="1" dirty="0" smtClean="0">
                <a:effectLst/>
              </a:rPr>
              <a:t>ke zprostředkovatelům</a:t>
            </a:r>
            <a:r>
              <a:rPr lang="cs-CZ" sz="1200" dirty="0" smtClean="0">
                <a:effectLst/>
              </a:rPr>
              <a:t>. </a:t>
            </a:r>
            <a:r>
              <a:rPr lang="cs-CZ" sz="1000" dirty="0" smtClean="0">
                <a:effectLst/>
              </a:rPr>
              <a:t>Může obsahovat například: obchodní cenové a necenové dohody, společnou propagaci a reklamní činnost, výstavky nabízeného zboží, pracovní porady a schůzky, věcné nebo peněžité odměny a bonusy, společenská setkání, rauty, pohoštění a další.</a:t>
            </a:r>
          </a:p>
          <a:p>
            <a:r>
              <a:rPr lang="cs-CZ" sz="1200" dirty="0" smtClean="0">
                <a:effectLst/>
              </a:rPr>
              <a:t>b) Podpora prodeje, při níž se používají především následující nástroje, </a:t>
            </a:r>
            <a:r>
              <a:rPr lang="cs-CZ" sz="1200" b="1" dirty="0" smtClean="0">
                <a:effectLst/>
              </a:rPr>
              <a:t>je zaměřená na spotřebitele</a:t>
            </a:r>
            <a:r>
              <a:rPr lang="cs-CZ" sz="1200" dirty="0" smtClean="0">
                <a:effectLst/>
              </a:rPr>
              <a:t>: </a:t>
            </a:r>
            <a:r>
              <a:rPr lang="cs-CZ" sz="1000" dirty="0" smtClean="0">
                <a:effectLst/>
              </a:rPr>
              <a:t>kupony, vydávané výrobcem, podmíněné splněním daných podmínek, krátkodobé slevy z cen pro zboží krátkodobé spotřeby, systém rabatů pro zboží dlouhodobé spotřeby, cenové balíčky s dočasně stanovenou nižší cenou, dárky a odměny, soutěže, hry a loterie, vzorky k vyzkoušení zdarma nebo se slevou.</a:t>
            </a:r>
          </a:p>
          <a:p>
            <a:r>
              <a:rPr lang="cs-CZ" sz="1200" dirty="0" smtClean="0">
                <a:effectLst/>
              </a:rPr>
              <a:t>c) Podpora prodeje </a:t>
            </a:r>
            <a:r>
              <a:rPr lang="cs-CZ" sz="1200" b="1" dirty="0" smtClean="0">
                <a:effectLst/>
              </a:rPr>
              <a:t>směřovaná do maloobchodní činnosti</a:t>
            </a:r>
            <a:r>
              <a:rPr lang="cs-CZ" sz="1200" dirty="0" smtClean="0">
                <a:effectLst/>
              </a:rPr>
              <a:t> </a:t>
            </a:r>
            <a:r>
              <a:rPr lang="cs-CZ" sz="1000" dirty="0" smtClean="0">
                <a:effectLst/>
              </a:rPr>
              <a:t>obvykle zahrnuje například: slevy z obvyklých ceníkových cen, které jsou časově omezené, maloobchodní kupony, které po splnění podmínek přinášejí úsporu, výstavky akčního zboží uvnitř obchodů, ukázky nového zboží, ochutnávky výrobků zdarma, předvádění kladných vlastností výrobků a další</a:t>
            </a:r>
            <a:r>
              <a:rPr lang="cs-CZ" sz="1200" dirty="0" smtClean="0">
                <a:effectLst/>
              </a:rPr>
              <a:t>.</a:t>
            </a:r>
          </a:p>
          <a:p>
            <a:r>
              <a:rPr lang="cs-CZ" sz="1200" dirty="0" smtClean="0">
                <a:effectLst/>
              </a:rPr>
              <a:t>Forem podpory prodeje podle vnímání zákazníků je značné množství. </a:t>
            </a:r>
            <a:r>
              <a:rPr lang="cs-CZ" sz="1000" dirty="0" smtClean="0">
                <a:effectLst/>
              </a:rPr>
              <a:t>Jde například o „3 za cenu 2“, za nákup vybraného produktu komplementární výrobek navíc (zdarma), „nový za starý“, kupon na další nákup, poskytnutí záruk nad zákonem danou lhůtu, dárky, cenové akce, loterie a spotřebitelské soutěže atd.</a:t>
            </a:r>
          </a:p>
          <a:p>
            <a:r>
              <a:rPr lang="cs-CZ" sz="1200" b="1" dirty="0" smtClean="0">
                <a:effectLst/>
              </a:rPr>
              <a:t>Výhody a nevýhody podpory prodeje</a:t>
            </a:r>
          </a:p>
          <a:p>
            <a:r>
              <a:rPr lang="cs-CZ" sz="1200" dirty="0" smtClean="0">
                <a:effectLst/>
              </a:rPr>
              <a:t>Velkou </a:t>
            </a:r>
            <a:r>
              <a:rPr lang="cs-CZ" sz="1200" b="1" dirty="0" smtClean="0">
                <a:effectLst/>
              </a:rPr>
              <a:t>výhodou</a:t>
            </a:r>
            <a:r>
              <a:rPr lang="cs-CZ" sz="1200" dirty="0" smtClean="0">
                <a:effectLst/>
              </a:rPr>
              <a:t> podpory prodeje je velmi intenzivní a okamžité působení na rozhodování spotřebitele, okamžitý nárůst obratu firmy, je rychlejší proti reklamě a má lépe měřitelné účinky. Mezi </a:t>
            </a:r>
            <a:r>
              <a:rPr lang="cs-CZ" sz="1200" b="1" dirty="0" smtClean="0">
                <a:effectLst/>
              </a:rPr>
              <a:t>nevýhody</a:t>
            </a:r>
            <a:r>
              <a:rPr lang="cs-CZ" sz="1200" dirty="0" smtClean="0">
                <a:effectLst/>
              </a:rPr>
              <a:t> lze zařadit časové omezení trvání, zvýšení cenové senzitivity spotřebitele, poškození vlastní image, protože si zákazníci začnou myslet vzhledem k častým slevám, že dochází ke snižování kvality výrobků</a:t>
            </a:r>
          </a:p>
          <a:p>
            <a:r>
              <a:rPr lang="cs-CZ" sz="1200" b="1" dirty="0" smtClean="0">
                <a:effectLst/>
              </a:rPr>
              <a:t>Podpora prodeje v Evropě</a:t>
            </a:r>
          </a:p>
          <a:p>
            <a:r>
              <a:rPr lang="cs-CZ" sz="1000" dirty="0" smtClean="0">
                <a:effectLst/>
              </a:rPr>
              <a:t>V podpoře prodeje hrají významnou roli kulturní rozdíly. Osvědčené prostředky v jedné zemi mohou naprosto selhat v jiné zemi. Z důvodu legislativně volnějšího prostředí je ve Velké Británii rozvinutější podpora prodeje než v ostatních státech EU. V Itálii je velice důležité spojení produktu a značky, přináší to lepší přijetí u zákazníků. V Belgii mají maloobchodníci zakázáno nabízet slevy vyšší než 33 %, nelze tedy aplikovat slevu 1+1 zdarma. Ve Francii, Španělsku, Itálii, Portugalsku, Lucembursku, Řecku a Irsku je zákaz vyprodávat zboží za cenu nižší než jsou výrobní náklady podniku. V ČR, Polsku, Maďarsku existují liberální zákony upravující podporu prodeje.</a:t>
            </a:r>
          </a:p>
          <a:p>
            <a:endParaRPr lang="cs-CZ" sz="1200" dirty="0" smtClean="0">
              <a:effectLst/>
            </a:endParaRPr>
          </a:p>
          <a:p>
            <a:endParaRPr lang="cs-CZ" sz="1000" dirty="0" smtClean="0">
              <a:effectLst/>
            </a:endParaRPr>
          </a:p>
          <a:p>
            <a:pPr marL="171450" indent="-171450">
              <a:buFontTx/>
              <a:buChar char="-"/>
            </a:pPr>
            <a:endParaRPr lang="cs-CZ" sz="1200" b="1" dirty="0" smtClean="0"/>
          </a:p>
          <a:p>
            <a:pPr marL="685800" lvl="1" indent="-228600">
              <a:buFont typeface="+mj-lt"/>
              <a:buAutoNum type="arabicPeriod"/>
            </a:pPr>
            <a:endParaRPr lang="cs-CZ" sz="1200" dirty="0" smtClean="0"/>
          </a:p>
          <a:p>
            <a:pPr marL="228600" indent="-228600"/>
            <a:endParaRPr lang="cs-CZ" sz="1200" dirty="0"/>
          </a:p>
          <a:p>
            <a:pPr marL="228600" indent="-228600"/>
            <a:endParaRPr lang="cs-CZ" sz="1200" b="1" dirty="0" smtClean="0"/>
          </a:p>
          <a:p>
            <a:pPr marL="228600" indent="-228600"/>
            <a:endParaRPr lang="cs-CZ" sz="1600" b="1" dirty="0" smtClean="0"/>
          </a:p>
        </p:txBody>
      </p:sp>
    </p:spTree>
    <p:extLst>
      <p:ext uri="{BB962C8B-B14F-4D97-AF65-F5344CB8AC3E}">
        <p14:creationId xmlns="" xmlns:p14="http://schemas.microsoft.com/office/powerpoint/2010/main" val="3682803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Marketingový mix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340768"/>
            <a:ext cx="7704856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P3 – propagace</a:t>
            </a:r>
          </a:p>
          <a:p>
            <a:r>
              <a:rPr lang="cs-CZ" sz="1400" b="1" dirty="0" smtClean="0"/>
              <a:t>3) Public relations 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často uváděné pod zkratkou </a:t>
            </a:r>
            <a:r>
              <a:rPr lang="cs-CZ" sz="1200" b="1" dirty="0" smtClean="0">
                <a:effectLst/>
              </a:rPr>
              <a:t>PR</a:t>
            </a:r>
            <a:r>
              <a:rPr lang="cs-CZ" sz="1200" dirty="0" smtClean="0">
                <a:effectLst/>
              </a:rPr>
              <a:t> , (toto označení pochází z angličtiny a volně jej lze přeložit jako „vztahy s veřejností“) 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jsou techniky a nástroje, pomocí kterých instituce nebo firma buduje a udržuje vztahy se svým okolím a s veřejností, nahlíží její postoje a snaží se je ovlivňovat. Jedná se o dlouhodobou cílevědomou činnost, která by měla mimo jiné zajišťovat poskytování informací veřejnosti a zároveň získávání zpětné vazby a dalších informací od veřejnosti. Důležitým aspektem PR je obousměrnost komunikace, kterou zajišťují (například na rozdíl od reklamy). 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PR obecně provádí buďto zvláštní oddělení uvnitř firmy (tzv. </a:t>
            </a:r>
            <a:r>
              <a:rPr lang="cs-CZ" sz="1200" i="1" dirty="0" smtClean="0">
                <a:effectLst/>
              </a:rPr>
              <a:t>in-house</a:t>
            </a:r>
            <a:r>
              <a:rPr lang="cs-CZ" sz="1200" dirty="0" smtClean="0">
                <a:effectLst/>
              </a:rPr>
              <a:t>) nebo k tomu určené PR agentury nebo komunikační agentury.</a:t>
            </a:r>
          </a:p>
          <a:p>
            <a:r>
              <a:rPr lang="cs-CZ" sz="1200" b="1" dirty="0" smtClean="0">
                <a:effectLst/>
              </a:rPr>
              <a:t>Nástroje Public Relations</a:t>
            </a:r>
          </a:p>
          <a:p>
            <a:r>
              <a:rPr lang="cs-CZ" sz="1200" dirty="0" smtClean="0">
                <a:effectLst/>
              </a:rPr>
              <a:t>V praxi se jako nástroje PR využívají tiskové zprávy, články (nebo také PR články), tiskové konference. Prostřednictvím těchto nástrojů komunikuje společnost s médii a snaží se tak o firmě tvořit pozitivní obraz. Dále se zejména v interní komunikaci využívají pravidelné firemní mítinky a sportovní či společenské akce, pravidelná hodnocení, pochůzky manažerů, pravidelná zpravodajství o úspěších firmy a obecné dění ve firmě a to prostřednictvím intranetu, e-mailu nebo časopisu. Mezi další formy PR patří např. sponzoring.</a:t>
            </a:r>
          </a:p>
          <a:p>
            <a:r>
              <a:rPr lang="cs-CZ" sz="1200" b="1" dirty="0" smtClean="0">
                <a:effectLst/>
              </a:rPr>
              <a:t>Využití a cíle</a:t>
            </a:r>
          </a:p>
          <a:p>
            <a:r>
              <a:rPr lang="cs-CZ" sz="1200" dirty="0" smtClean="0">
                <a:effectLst/>
              </a:rPr>
              <a:t>Pro PR je nejdůležitější udržet a zlepšovat dobrou image organizace. Public relations se využívají například v těchto případech:</a:t>
            </a:r>
          </a:p>
          <a:p>
            <a:pPr marL="228600" indent="-228600">
              <a:buFont typeface="+mj-lt"/>
              <a:buAutoNum type="alphaLcPeriod"/>
            </a:pPr>
            <a:r>
              <a:rPr lang="cs-CZ" sz="1200" dirty="0" smtClean="0">
                <a:effectLst/>
              </a:rPr>
              <a:t>Sdělování informací potenciálním zákazníkům ve snaze podpořit prodej, udržet nebo zlepšit reputaci. Získáváním zpětné vazby od zákazníků následně upravují svoje metody a techniky prodeje a komunikace.</a:t>
            </a:r>
          </a:p>
          <a:p>
            <a:pPr marL="228600" indent="-228600">
              <a:buFont typeface="+mj-lt"/>
              <a:buAutoNum type="alphaLcPeriod"/>
            </a:pPr>
            <a:r>
              <a:rPr lang="cs-CZ" sz="1200" dirty="0" smtClean="0">
                <a:effectLst/>
              </a:rPr>
              <a:t>Řešení nepříznivých vlivů – odvracením útoků na podnik (například očerňující články, nepravdivá prohlášení, zkreslené statistiky…)</a:t>
            </a:r>
          </a:p>
          <a:p>
            <a:pPr marL="228600" indent="-228600">
              <a:buFont typeface="+mj-lt"/>
              <a:buAutoNum type="alphaLcPeriod"/>
            </a:pPr>
            <a:r>
              <a:rPr lang="cs-CZ" sz="1200" dirty="0" smtClean="0">
                <a:effectLst/>
              </a:rPr>
              <a:t>U zaměstnanců se snaží o zlepšení informovanosti a zvýšení motivace (firma funguje dobře – spokojení zaměstnanci pracují lépe).</a:t>
            </a:r>
          </a:p>
          <a:p>
            <a:pPr marL="228600" indent="-228600">
              <a:buFont typeface="+mj-lt"/>
              <a:buAutoNum type="alphaLcPeriod"/>
            </a:pPr>
            <a:r>
              <a:rPr lang="cs-CZ" sz="1200" dirty="0" smtClean="0">
                <a:effectLst/>
              </a:rPr>
              <a:t>Využití PR jako nástroje přesvědčování orgánů státní správy ve snaze ovlivnit vytváření a přijímání zákonů.</a:t>
            </a:r>
          </a:p>
          <a:p>
            <a:endParaRPr lang="cs-CZ" sz="1200" dirty="0" smtClean="0">
              <a:effectLst/>
            </a:endParaRPr>
          </a:p>
          <a:p>
            <a:endParaRPr lang="cs-CZ" sz="1200" dirty="0" smtClean="0">
              <a:effectLst/>
            </a:endParaRPr>
          </a:p>
          <a:p>
            <a:endParaRPr lang="cs-CZ" sz="1200" dirty="0" smtClean="0">
              <a:effectLst/>
            </a:endParaRPr>
          </a:p>
          <a:p>
            <a:endParaRPr lang="cs-CZ" sz="1000" dirty="0" smtClean="0">
              <a:effectLst/>
            </a:endParaRPr>
          </a:p>
          <a:p>
            <a:pPr marL="171450" indent="-171450">
              <a:buFontTx/>
              <a:buChar char="-"/>
            </a:pPr>
            <a:endParaRPr lang="cs-CZ" sz="1200" b="1" dirty="0" smtClean="0"/>
          </a:p>
          <a:p>
            <a:pPr marL="685800" lvl="1" indent="-228600">
              <a:buFont typeface="+mj-lt"/>
              <a:buAutoNum type="arabicPeriod"/>
            </a:pPr>
            <a:endParaRPr lang="cs-CZ" sz="1200" dirty="0" smtClean="0"/>
          </a:p>
          <a:p>
            <a:pPr marL="228600" indent="-228600"/>
            <a:endParaRPr lang="cs-CZ" sz="1200" dirty="0"/>
          </a:p>
          <a:p>
            <a:pPr marL="228600" indent="-228600"/>
            <a:endParaRPr lang="cs-CZ" sz="1200" b="1" dirty="0" smtClean="0"/>
          </a:p>
          <a:p>
            <a:pPr marL="228600" indent="-228600"/>
            <a:endParaRPr lang="cs-CZ" sz="1600" b="1" dirty="0" smtClean="0"/>
          </a:p>
        </p:txBody>
      </p:sp>
    </p:spTree>
    <p:extLst>
      <p:ext uri="{BB962C8B-B14F-4D97-AF65-F5344CB8AC3E}">
        <p14:creationId xmlns="" xmlns:p14="http://schemas.microsoft.com/office/powerpoint/2010/main" val="3518796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Marketingový mix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87745" y="1196752"/>
            <a:ext cx="7704856" cy="7078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P3 – propagace</a:t>
            </a:r>
          </a:p>
          <a:p>
            <a:r>
              <a:rPr lang="cs-CZ" sz="1400" b="1" dirty="0" smtClean="0"/>
              <a:t>4) Osobní prodej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největší </a:t>
            </a:r>
            <a:r>
              <a:rPr lang="cs-CZ" sz="1200" dirty="0"/>
              <a:t>výhodou osobního prodeje ve srovnání s ostatními nástroji komunikačního mixu je přímý kontakt mezi firmou a zákazníkem, který s sebou přináší i další výhody, jako jsou okamžitá zpětná vazba, individualizovaná komunikace a v konečném důsledku i větší věrnost zákazníků. Prodejci, kteří jsou v intenzivním a přímém kontaktu se svými zákazníky, mohou lépe pochopit jejich přání a potřeby, jejich individuální očekávání a motivaci, díky čemuž jsou následně schopni připravit pro zákazníka individualizovanou nabídku upravenou přesně podle jeho potřeb. Přímý kontakt také umožňuje prodejci upravit komunikaci podle potřeb každého konkrétního zákazníka a využívat v komunikaci takové argumenty, které přivedou zákazníka ke správnému rozhodnutí. Okamžitá zpětná vazba pak umožňuje prodejci stanovit správnou komunikační strategii, která může být v zásadě kdykoliv upravena na základě odpovědí a reakcí ze strany </a:t>
            </a:r>
            <a:r>
              <a:rPr lang="cs-CZ" sz="1200" dirty="0" smtClean="0"/>
              <a:t>zákazníka. 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jsou</a:t>
            </a:r>
            <a:r>
              <a:rPr lang="cs-CZ" sz="1200" dirty="0" smtClean="0">
                <a:effectLst/>
              </a:rPr>
              <a:t> techniky a nástroje, pomocí kterých instituce nebo firma buduje a udržuje vztahy se svým okolím a s veřejností, nahlíží její postoje a snaží se je ovlivňovat. 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důležitým aspektem PR je obousměrnost komunikace, kterou zajišťují (například na rozdíl od reklamy). 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podstatnou </a:t>
            </a:r>
            <a:r>
              <a:rPr lang="cs-CZ" sz="1200" dirty="0"/>
              <a:t>výhodou osobního prodeje jako komunikačního nástroje jsou i poměrně nízké celkové náklady spojené s jeho využitím, což je dáno tím, že osobní prodej je možné efektivně využít pouze v situacích, kdy je třeba oslovit jen poměrně malou přesně definovanou cílovou skupinu, a proto celkový počet uskutečněných kontaktů bývá poměrně malý. </a:t>
            </a:r>
            <a:endParaRPr lang="cs-CZ" sz="1200" dirty="0" smtClean="0"/>
          </a:p>
          <a:p>
            <a:r>
              <a:rPr lang="cs-CZ" sz="1000" i="1" dirty="0" smtClean="0"/>
              <a:t>(Společnost </a:t>
            </a:r>
            <a:r>
              <a:rPr lang="cs-CZ" sz="1000" i="1" dirty="0" err="1"/>
              <a:t>Oriflame</a:t>
            </a:r>
            <a:r>
              <a:rPr lang="cs-CZ" sz="1000" i="1" dirty="0"/>
              <a:t> byla založena ve Švédsku v roce 1967 a od té doby využívá pro komunikaci se svými zákazníky </a:t>
            </a:r>
            <a:r>
              <a:rPr lang="cs-CZ" sz="1000" i="1" dirty="0" smtClean="0"/>
              <a:t>téměř</a:t>
            </a:r>
          </a:p>
          <a:p>
            <a:r>
              <a:rPr lang="cs-CZ" sz="1000" i="1" dirty="0" smtClean="0"/>
              <a:t>výhradně </a:t>
            </a:r>
            <a:r>
              <a:rPr lang="cs-CZ" sz="1000" i="1" dirty="0"/>
              <a:t>osobní prodej. Firma tak nejen ušetří komunikační náklady ve srovnání se svými konkurenty, kteří využívají jiné </a:t>
            </a:r>
            <a:endParaRPr lang="cs-CZ" sz="1000" i="1" dirty="0" smtClean="0"/>
          </a:p>
          <a:p>
            <a:r>
              <a:rPr lang="cs-CZ" sz="1000" i="1" dirty="0" smtClean="0"/>
              <a:t>komunikační </a:t>
            </a:r>
            <a:r>
              <a:rPr lang="cs-CZ" sz="1000" i="1" dirty="0"/>
              <a:t>nástroje, ale zároveň je svým zákazníkům mnohem blíže. V současnosti v České republice spolupracuje se </a:t>
            </a:r>
            <a:endParaRPr lang="cs-CZ" sz="1000" i="1" dirty="0" smtClean="0"/>
          </a:p>
          <a:p>
            <a:r>
              <a:rPr lang="cs-CZ" sz="1000" i="1" dirty="0" smtClean="0"/>
              <a:t>společností </a:t>
            </a:r>
            <a:r>
              <a:rPr lang="cs-CZ" sz="1000" i="1" dirty="0"/>
              <a:t>90 tisíc poradkyň, které ročně prodají zboží za více než 1 miliardu </a:t>
            </a:r>
            <a:r>
              <a:rPr lang="cs-CZ" sz="1000" i="1" dirty="0" smtClean="0"/>
              <a:t>Kč).</a:t>
            </a:r>
            <a:endParaRPr lang="cs-CZ" sz="1000" i="1" dirty="0" smtClean="0">
              <a:effectLst/>
            </a:endParaRPr>
          </a:p>
          <a:p>
            <a:r>
              <a:rPr lang="cs-CZ" sz="1400" b="1" dirty="0" smtClean="0"/>
              <a:t>5) Přímý marketing</a:t>
            </a:r>
          </a:p>
          <a:p>
            <a:r>
              <a:rPr lang="cs-CZ" sz="1200" b="1" dirty="0" smtClean="0">
                <a:effectLst/>
              </a:rPr>
              <a:t>- </a:t>
            </a:r>
            <a:r>
              <a:rPr lang="cs-CZ" sz="1200" dirty="0" smtClean="0">
                <a:effectLst/>
              </a:rPr>
              <a:t>(anglicky </a:t>
            </a:r>
            <a:r>
              <a:rPr lang="cs-CZ" sz="1200" b="1" dirty="0" smtClean="0">
                <a:effectLst/>
              </a:rPr>
              <a:t>direct marketing</a:t>
            </a:r>
            <a:r>
              <a:rPr lang="cs-CZ" sz="1200" dirty="0" smtClean="0">
                <a:effectLst/>
              </a:rPr>
              <a:t>) je způsob marketingové komunikace, při které se oslovují zákazníci přímým adresním oslovením (například e-mailem, poštou, telefonicky nebo i osobně)..</a:t>
            </a:r>
          </a:p>
          <a:p>
            <a:r>
              <a:rPr lang="cs-CZ" sz="1200" b="1" dirty="0" smtClean="0">
                <a:effectLst/>
              </a:rPr>
              <a:t>Druhy přímého marketingu</a:t>
            </a:r>
          </a:p>
          <a:p>
            <a:r>
              <a:rPr lang="cs-CZ" sz="1200" b="1" dirty="0" smtClean="0">
                <a:effectLst/>
              </a:rPr>
              <a:t>Direct mailing</a:t>
            </a:r>
            <a:r>
              <a:rPr lang="cs-CZ" sz="1200" dirty="0" smtClean="0">
                <a:effectLst/>
              </a:rPr>
              <a:t> – firmy rozesílají aktivně dopis a e-maily potenciálním zákazníkům i stálým zákazníkům. Touto formou prezentují své zboží nebo své služby. Mnohdy jsou tyto reklamy považovány za nevyžádané zprávy neboli spam.</a:t>
            </a:r>
          </a:p>
          <a:p>
            <a:r>
              <a:rPr lang="cs-CZ" sz="1200" b="1" dirty="0" smtClean="0">
                <a:effectLst/>
              </a:rPr>
              <a:t>Telemarketing</a:t>
            </a:r>
            <a:r>
              <a:rPr lang="cs-CZ" sz="1200" dirty="0" smtClean="0">
                <a:effectLst/>
              </a:rPr>
              <a:t> – oslovení zákazníků telefonní formou.</a:t>
            </a:r>
          </a:p>
          <a:p>
            <a:endParaRPr lang="cs-CZ" sz="1200" dirty="0" smtClean="0">
              <a:effectLst/>
            </a:endParaRPr>
          </a:p>
          <a:p>
            <a:endParaRPr lang="cs-CZ" sz="1200" dirty="0" smtClean="0">
              <a:effectLst/>
            </a:endParaRPr>
          </a:p>
          <a:p>
            <a:endParaRPr lang="cs-CZ" sz="1200" dirty="0" smtClean="0">
              <a:effectLst/>
            </a:endParaRPr>
          </a:p>
          <a:p>
            <a:endParaRPr lang="cs-CZ" sz="1000" dirty="0" smtClean="0">
              <a:effectLst/>
            </a:endParaRPr>
          </a:p>
          <a:p>
            <a:pPr marL="171450" indent="-171450">
              <a:buFontTx/>
              <a:buChar char="-"/>
            </a:pPr>
            <a:endParaRPr lang="cs-CZ" sz="1200" b="1" dirty="0" smtClean="0"/>
          </a:p>
          <a:p>
            <a:pPr marL="685800" lvl="1" indent="-228600">
              <a:buFont typeface="+mj-lt"/>
              <a:buAutoNum type="arabicPeriod"/>
            </a:pPr>
            <a:endParaRPr lang="cs-CZ" sz="1200" dirty="0" smtClean="0"/>
          </a:p>
          <a:p>
            <a:pPr marL="228600" indent="-228600"/>
            <a:endParaRPr lang="cs-CZ" sz="1200" dirty="0"/>
          </a:p>
          <a:p>
            <a:pPr marL="228600" indent="-228600"/>
            <a:endParaRPr lang="cs-CZ" sz="1200" b="1" dirty="0" smtClean="0"/>
          </a:p>
          <a:p>
            <a:pPr marL="228600" indent="-228600"/>
            <a:endParaRPr lang="cs-CZ" sz="1600" b="1" dirty="0" smtClean="0"/>
          </a:p>
        </p:txBody>
      </p:sp>
      <p:pic>
        <p:nvPicPr>
          <p:cNvPr id="3074" name="Picture 2" descr="http://t1.gstatic.com/images?q=tbn:ANd9GcSW-sv8YZBw94P_0gnDYP1raZAyxg-59BOP9x-ImxtnCJwDGdk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5788" y="4365104"/>
            <a:ext cx="876652" cy="8276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55013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1547</Words>
  <Application>Microsoft Office PowerPoint</Application>
  <PresentationFormat>Předvádění na obrazovce (4:3)</PresentationFormat>
  <Paragraphs>130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Marketingový mix</vt:lpstr>
      <vt:lpstr>Marketingový mix</vt:lpstr>
      <vt:lpstr>Marketingový mix</vt:lpstr>
      <vt:lpstr>Marketingový mix</vt:lpstr>
      <vt:lpstr>Marketingový mix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Marketingový mix</dc:title>
  <dc:creator>Pavel Bryknar</dc:creator>
  <cp:lastModifiedBy>Šormovi</cp:lastModifiedBy>
  <cp:revision>12</cp:revision>
  <dcterms:created xsi:type="dcterms:W3CDTF">2013-05-02T07:05:05Z</dcterms:created>
  <dcterms:modified xsi:type="dcterms:W3CDTF">2013-05-22T20:32:45Z</dcterms:modified>
</cp:coreProperties>
</file>