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2922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28375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3252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228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88613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17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67262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9977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7067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0295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6876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702BF-E65A-4B2C-8AC1-AA2EEF0283A9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6C897-F421-4A17-8418-D7C2B0F03C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0442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259632" y="1772816"/>
          <a:ext cx="6768752" cy="4640658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Marketingový mix_P4 – distribuce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VY_32_INOVACE_05.02.12)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Mgr.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Vladimír Šorma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Marketing a management</a:t>
                      </a:r>
                      <a:endParaRPr 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Sedmý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Říjen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marketingu a managementu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v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hodinách Základů společenských věd - Ekonomie ve třetím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ročníku, seznamuje studenty se základními termíny v oboru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marketingu a managementu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Šablona slouží jako digitalizovaná učebnice pro žáky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třetího ročníku  Základů společenských věd – Ekonomie;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jednotlivé strany prezentace na sebe tematicky navazují, řeší problematiku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distribuce výrobku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.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Časová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dotace materiálu je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15-20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minut.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Marketingový mix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44339" y="1124744"/>
            <a:ext cx="799288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P4 – </a:t>
            </a:r>
            <a:r>
              <a:rPr lang="cs-CZ" sz="1200" b="1" dirty="0" smtClean="0"/>
              <a:t>distribuce</a:t>
            </a:r>
          </a:p>
          <a:p>
            <a:pPr marL="171450" indent="-171450">
              <a:buFontTx/>
              <a:buChar char="-"/>
            </a:pPr>
            <a:r>
              <a:rPr lang="cs-CZ" sz="1000" dirty="0" smtClean="0">
                <a:effectLst/>
              </a:rPr>
              <a:t>je most spojující zákazníka s produktem</a:t>
            </a:r>
          </a:p>
          <a:p>
            <a:pPr marL="171450" indent="-171450">
              <a:buFontTx/>
              <a:buChar char="-"/>
            </a:pPr>
            <a:r>
              <a:rPr lang="cs-CZ" sz="1000" dirty="0" smtClean="0">
                <a:effectLst/>
              </a:rPr>
              <a:t>představuje rozsáhlý komplex opatření; je důležité, aby výrobek byl dostupný ve správném množství na správném místě v době, kdy jej zákazník požaduje</a:t>
            </a:r>
          </a:p>
          <a:p>
            <a:pPr marL="171450" indent="-171450">
              <a:buFontTx/>
              <a:buChar char="-"/>
            </a:pPr>
            <a:r>
              <a:rPr lang="cs-CZ" sz="1000" dirty="0" smtClean="0">
                <a:effectLst/>
              </a:rPr>
              <a:t>zahrnuje soubor postupů a operací, jejichž prostřednictvím se výrobek dostává postupně z místa svého vzniku do místa svého určení, kde bude spotřebován</a:t>
            </a:r>
          </a:p>
          <a:p>
            <a:pPr marL="171450" indent="-171450">
              <a:buFontTx/>
              <a:buChar char="-"/>
            </a:pPr>
            <a:r>
              <a:rPr lang="cs-CZ" sz="1000" dirty="0" smtClean="0">
                <a:effectLst/>
              </a:rPr>
              <a:t>zabezpečuje zpřístupnění výrobku nebo služby kupujícímu</a:t>
            </a:r>
          </a:p>
          <a:p>
            <a:pPr marL="171450" indent="-171450">
              <a:buFontTx/>
              <a:buChar char="-"/>
            </a:pPr>
            <a:r>
              <a:rPr lang="cs-CZ" sz="1000" dirty="0" smtClean="0">
                <a:effectLst/>
              </a:rPr>
              <a:t>je souhrn činností zabezpečující pohyb zboží s cílem zvýšit nákup (distribuční cesty, distribuční mezičlánky, apod.)</a:t>
            </a:r>
          </a:p>
          <a:p>
            <a:r>
              <a:rPr lang="cs-CZ" sz="1000" b="1" i="1" dirty="0" smtClean="0">
                <a:effectLst/>
              </a:rPr>
              <a:t>„Můžete vyrobit lepší pastičku na myši, ale pokud nebude ve správnou dobu na správném místě, nebude k ničemu.“</a:t>
            </a:r>
            <a:r>
              <a:rPr lang="cs-CZ" sz="1000" b="1" dirty="0" smtClean="0">
                <a:effectLst/>
              </a:rPr>
              <a:t> </a:t>
            </a:r>
            <a:r>
              <a:rPr lang="cs-CZ" sz="1000" dirty="0" smtClean="0">
                <a:effectLst/>
              </a:rPr>
              <a:t>(E. J. </a:t>
            </a:r>
            <a:r>
              <a:rPr lang="cs-CZ" sz="1000" dirty="0" err="1" smtClean="0">
                <a:effectLst/>
              </a:rPr>
              <a:t>McCarthy</a:t>
            </a:r>
            <a:r>
              <a:rPr lang="cs-CZ" sz="1000" dirty="0" smtClean="0">
                <a:effectLst/>
              </a:rPr>
              <a:t>, W. D. </a:t>
            </a:r>
            <a:r>
              <a:rPr lang="cs-CZ" sz="1000" dirty="0" err="1" smtClean="0">
                <a:effectLst/>
              </a:rPr>
              <a:t>Perreault</a:t>
            </a:r>
            <a:r>
              <a:rPr lang="cs-CZ" sz="1000" dirty="0" smtClean="0">
                <a:effectLst/>
              </a:rPr>
              <a:t>: Základy marketingu)</a:t>
            </a:r>
            <a:endParaRPr lang="cs-CZ" sz="1000" b="1" dirty="0" smtClean="0"/>
          </a:p>
          <a:p>
            <a:pPr>
              <a:buFont typeface="Wingdings" pitchFamily="2" charset="2"/>
              <a:buNone/>
            </a:pPr>
            <a:r>
              <a:rPr lang="cs-CZ" sz="1000" dirty="0" smtClean="0"/>
              <a:t>-    řeší problém:  </a:t>
            </a:r>
            <a:r>
              <a:rPr lang="cs-CZ" sz="1000" b="1" i="1" dirty="0" smtClean="0"/>
              <a:t>komu a kde se budou výrobky prodávat</a:t>
            </a:r>
          </a:p>
          <a:p>
            <a:r>
              <a:rPr lang="cs-CZ" sz="1000" b="1" i="1" dirty="0"/>
              <a:t> </a:t>
            </a:r>
            <a:r>
              <a:rPr lang="cs-CZ" sz="1000" b="1" i="1" dirty="0" smtClean="0"/>
              <a:t>                              jak zajistit, aby byl výrobek nabízen na správném místě ve správném okamžiku</a:t>
            </a:r>
          </a:p>
          <a:p>
            <a:pPr>
              <a:buFont typeface="Wingdings" pitchFamily="2" charset="2"/>
              <a:buNone/>
            </a:pPr>
            <a:r>
              <a:rPr lang="cs-CZ" sz="1000" b="1" dirty="0" smtClean="0"/>
              <a:t>Prodejní (distribuční) cesta</a:t>
            </a:r>
            <a:r>
              <a:rPr lang="cs-CZ" sz="1000" dirty="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cs-CZ" sz="1000" dirty="0" smtClean="0">
                <a:effectLst/>
              </a:rPr>
              <a:t>Představuje soubor cíleně uspořádaných, vzájemně závislých organizací (marketingových zprostředkovatelů), které se podílejí na procesu zpřístupňování výrobků a služeb zákazníkům. Jednotlivci a organizace se podílejí na procesu zajištění transferu produktů z místa jejich vzniku do místa konečné spotřeby nebo užití. Zákazníkem je konečný spotřebitel nebo zákazník na průmyslovém trhu. Rozhodování o distribučních cestách patří mezi nejkomplikovanější oblasti řízení v marketingu, protože jejich volba ovlivňuje zejména cenovou tvorbu.</a:t>
            </a:r>
            <a:endParaRPr lang="cs-CZ" sz="1000" dirty="0" smtClean="0"/>
          </a:p>
          <a:p>
            <a:pPr>
              <a:buFont typeface="Wingdings" pitchFamily="2" charset="2"/>
              <a:buNone/>
            </a:pPr>
            <a:r>
              <a:rPr lang="cs-CZ" sz="1000" i="1" dirty="0" smtClean="0"/>
              <a:t>Funkce prodejních cest</a:t>
            </a:r>
            <a:r>
              <a:rPr lang="cs-CZ" sz="1000" dirty="0" smtClean="0"/>
              <a:t>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Překlenutí časového nesouladu mezi výrobou a spotřebou,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doprava z místa výroby na místo spotřeby,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rozdělení vyrobeného množství na menší balení,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výzkum trhu,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marketingová komunikace,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získávání kontaktů,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kompletace sortimentu,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uskladnění zboží,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poskytování informací,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propagace,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profesionální vedení obchodních jednání,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fyzická distribuce,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přesuny vlastnictví mezi subjekty,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získávání finančních prostředků na provoz,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>
                <a:effectLst/>
              </a:rPr>
              <a:t>přebírání rizika s pohledem na vlastnictví od výrobce na obchodníka.</a:t>
            </a:r>
          </a:p>
          <a:p>
            <a:pPr marL="228600" indent="-228600"/>
            <a:endParaRPr lang="cs-CZ" sz="1200" dirty="0"/>
          </a:p>
          <a:p>
            <a:pPr marL="228600" indent="-228600"/>
            <a:endParaRPr lang="cs-CZ" sz="1200" b="1" dirty="0" smtClean="0"/>
          </a:p>
          <a:p>
            <a:pPr marL="228600" indent="-228600"/>
            <a:endParaRPr lang="cs-CZ" sz="1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2149946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Marketingový mix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88426" y="1119742"/>
            <a:ext cx="7992888" cy="601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P4 – distribuce</a:t>
            </a:r>
          </a:p>
          <a:p>
            <a:pPr>
              <a:buFont typeface="Wingdings" pitchFamily="2" charset="2"/>
              <a:buNone/>
            </a:pPr>
            <a:r>
              <a:rPr lang="cs-CZ" sz="1200" i="1" dirty="0" smtClean="0"/>
              <a:t>Prodejní cesty:</a:t>
            </a:r>
            <a:endParaRPr lang="cs-CZ" sz="1200" dirty="0" smtClean="0"/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200" dirty="0" smtClean="0"/>
              <a:t>přímé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200" dirty="0" smtClean="0"/>
              <a:t>nepřímé – zahrnují jeden nebo více mezičlánků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200" dirty="0" smtClean="0">
                <a:effectLst/>
              </a:rPr>
              <a:t>K nejužívanějším distribučním mezičlánkům patří velkoobchodní a maloobchodní organizace. </a:t>
            </a:r>
            <a:endParaRPr lang="cs-CZ" sz="1200" dirty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Maloobchod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Jsou činnosti spojené s prodejem zboží a poskytováním služeb konečnému spotřebiteli pro jeho osobní potřebu. Charakteristika maloobchodu:</a:t>
            </a:r>
          </a:p>
          <a:p>
            <a:r>
              <a:rPr lang="cs-CZ" sz="1200" dirty="0" smtClean="0"/>
              <a:t>- poskytování velkého množství služeb </a:t>
            </a:r>
          </a:p>
          <a:p>
            <a:r>
              <a:rPr lang="cs-CZ" sz="1200" dirty="0" smtClean="0"/>
              <a:t>- stálé přizpůsobování se potřebám zákazníků</a:t>
            </a:r>
          </a:p>
          <a:p>
            <a:r>
              <a:rPr lang="cs-CZ" sz="1200" dirty="0" smtClean="0"/>
              <a:t>- silná konkurence</a:t>
            </a:r>
          </a:p>
          <a:p>
            <a:r>
              <a:rPr lang="cs-CZ" sz="1200" b="1" i="1" dirty="0" smtClean="0"/>
              <a:t>Typy maloobchodu</a:t>
            </a:r>
            <a:r>
              <a:rPr lang="cs-CZ" sz="1200" b="1" dirty="0" smtClean="0"/>
              <a:t>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specializované prodejny</a:t>
            </a:r>
            <a:r>
              <a:rPr lang="cs-CZ" sz="1200" dirty="0" smtClean="0"/>
              <a:t> – hlavně u nepotravinářského zboží, profesionální personál (oděvy, sportovní potřeby, elektronika,…)</a:t>
            </a:r>
            <a:endParaRPr lang="cs-CZ" sz="1200" i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prodejny se zbožím denní potřeby</a:t>
            </a:r>
            <a:r>
              <a:rPr lang="cs-CZ" sz="1200" dirty="0" smtClean="0"/>
              <a:t> – základní potravinářský a nepotravinářský sortiment, otevřeno 24 hodin denně, např. u benzínových pump</a:t>
            </a:r>
            <a:endParaRPr lang="cs-CZ" sz="1200" i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supermarkety</a:t>
            </a:r>
            <a:r>
              <a:rPr lang="cs-CZ" sz="1200" dirty="0" smtClean="0"/>
              <a:t> – velké samoobslužné prodejny se sortimentem potravinářským a nepotravinářským, rozlehlá prodejní plocha, prodlužují prodejní dobu, velká konkurence</a:t>
            </a:r>
            <a:endParaRPr lang="cs-CZ" sz="1200" i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hypermarkety</a:t>
            </a:r>
            <a:r>
              <a:rPr lang="cs-CZ" sz="1200" dirty="0" smtClean="0"/>
              <a:t> – obrovské samoobslužné prodejny na okrajích měst, široký sortiment, nízké ceny, dostupné auty</a:t>
            </a:r>
            <a:endParaRPr lang="cs-CZ" sz="1200" i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obchodní domy</a:t>
            </a:r>
            <a:r>
              <a:rPr lang="cs-CZ" sz="1200" dirty="0" smtClean="0"/>
              <a:t> – nabízejí velmi široký sortiment zboží pod jednou střechou, snaží se zvýšit přitažlivost, provozují nové služby (cestovní kanceláře, půjčovny aut, realitní kanceláře, …)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diskontní prodejny</a:t>
            </a:r>
            <a:r>
              <a:rPr lang="cs-CZ" sz="1200" dirty="0" smtClean="0"/>
              <a:t> – bývají členy řetězců obchodů, velký obrat, omezené služby, výprodeje zásob,…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obchodní střediska</a:t>
            </a:r>
            <a:r>
              <a:rPr lang="cs-CZ" sz="1200" dirty="0" smtClean="0"/>
              <a:t> – rozsáhlé obchodní komplexy, především na okrajích měst, seskupují řadu nezávislých specializovaných obchodních firem a obchodních domů, široký sortiment zboží, široká nabídka služeb (opravny, restaurace, holičství, CK, bankovní služby,…), občerstvení a odpočinek (dětské koutky,…)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i="1" dirty="0" smtClean="0"/>
              <a:t>katalogové prodejny</a:t>
            </a:r>
            <a:r>
              <a:rPr lang="cs-CZ" sz="1200" dirty="0" smtClean="0"/>
              <a:t> – zákazníci si vyberou ve výstavní místnosti podle katalogů nebo podle vystaveného zboží, vyplní objednávku a při zaplacení je jim zboží vydáno přímo ze skladu, omezené služby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200" dirty="0" smtClean="0"/>
          </a:p>
          <a:p>
            <a:pPr>
              <a:lnSpc>
                <a:spcPct val="80000"/>
              </a:lnSpc>
            </a:pPr>
            <a:r>
              <a:rPr lang="cs-CZ" sz="1200" dirty="0" smtClean="0"/>
              <a:t> </a:t>
            </a:r>
          </a:p>
          <a:p>
            <a:pPr marL="228600" indent="-228600"/>
            <a:endParaRPr lang="cs-CZ" sz="1200" dirty="0"/>
          </a:p>
          <a:p>
            <a:pPr marL="228600" indent="-228600"/>
            <a:endParaRPr lang="cs-CZ" sz="1200" b="1" dirty="0" smtClean="0"/>
          </a:p>
          <a:p>
            <a:pPr marL="228600" indent="-228600"/>
            <a:endParaRPr lang="cs-CZ" sz="1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3874154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Marketingový mix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10422" y="1268760"/>
            <a:ext cx="7992888" cy="6383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P4 – distribuce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200" b="1" dirty="0" smtClean="0"/>
              <a:t>Velkoobchod</a:t>
            </a:r>
          </a:p>
          <a:p>
            <a:pPr>
              <a:buFont typeface="Wingdings" pitchFamily="2" charset="2"/>
              <a:buNone/>
            </a:pPr>
            <a:r>
              <a:rPr lang="cs-CZ" sz="1000" dirty="0" smtClean="0"/>
              <a:t>Firmy zabývající se velkoobchodní činností kupují výrobky za účelem jejich dalšího prodeje maloobchodním nebo jiným organizacím.</a:t>
            </a:r>
          </a:p>
          <a:p>
            <a:pPr>
              <a:buFont typeface="Wingdings" pitchFamily="2" charset="2"/>
              <a:buNone/>
            </a:pPr>
            <a:r>
              <a:rPr lang="cs-CZ" sz="1000" b="1" i="1" dirty="0" smtClean="0"/>
              <a:t>Funkce velkoobchodu</a:t>
            </a:r>
            <a:r>
              <a:rPr lang="cs-CZ" sz="1000" b="1" dirty="0" smtClean="0"/>
              <a:t>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přetváření úzkého výrobního sortimentu na široký obchodní sortiment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překlenutí časového nesouladu mezi výrobou a spotřebou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vytváření zásob k pružnému zásobování odběratelů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poskytování obchodního úvěru odběratelům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přebírá riziko spojené s nákupem, dopravou a skladováním zboží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podílí se na stimulaci prodeje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podílí se na dohotovení zboží, jeho balení a úpravách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zajištění dopravy do maloobchodní sítě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poskytování informací o poptávkách, cenách, konkurenci,… výrobcům</a:t>
            </a:r>
          </a:p>
          <a:p>
            <a:r>
              <a:rPr lang="cs-CZ" sz="1000" b="1" i="1" dirty="0" smtClean="0"/>
              <a:t>Typy velkoobchodu</a:t>
            </a:r>
            <a:r>
              <a:rPr lang="cs-CZ" sz="1000" b="1" dirty="0" smtClean="0"/>
              <a:t>:</a:t>
            </a:r>
          </a:p>
          <a:p>
            <a:r>
              <a:rPr lang="cs-CZ" sz="1000" i="1" u="sng" dirty="0" smtClean="0"/>
              <a:t>tradiční velkoobchodní podniky</a:t>
            </a:r>
            <a:r>
              <a:rPr lang="cs-CZ" sz="1000" i="1" dirty="0" smtClean="0"/>
              <a:t> </a:t>
            </a:r>
            <a:r>
              <a:rPr lang="cs-CZ" sz="1000" dirty="0" smtClean="0"/>
              <a:t>– poskytuje všechny nebo většinu uvedených funkcí – nakupuje zboží od dodavatelů, skladuje je, stimuluje prodej, dodává zákazníkům (MO), může poskytnou obchodní úvěr, přebírá rizika</a:t>
            </a:r>
          </a:p>
          <a:p>
            <a:r>
              <a:rPr lang="cs-CZ" sz="1000" i="1" u="sng" dirty="0" smtClean="0"/>
              <a:t>velkoobchodní podniky s omezenými funkcemi</a:t>
            </a:r>
            <a:endParaRPr lang="cs-CZ" sz="1000" u="sng" dirty="0" smtClean="0"/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/>
              <a:t>cash-and-</a:t>
            </a:r>
            <a:r>
              <a:rPr lang="cs-CZ" sz="1000" dirty="0" err="1" smtClean="0"/>
              <a:t>carry</a:t>
            </a:r>
            <a:r>
              <a:rPr lang="cs-CZ" sz="1000" dirty="0" smtClean="0"/>
              <a:t> – maloobchodník platí v hotovosti a sám si zboží musí odvést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/>
              <a:t>drop </a:t>
            </a:r>
            <a:r>
              <a:rPr lang="cs-CZ" sz="1000" dirty="0" err="1" smtClean="0"/>
              <a:t>shipper</a:t>
            </a:r>
            <a:r>
              <a:rPr lang="cs-CZ" sz="1000" dirty="0" smtClean="0"/>
              <a:t> – velkoobchod nakupuje a prodává zboží, ale neskladuje ho (hlavně uhlí, dřevo, stavební materiál, …)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/>
              <a:t>policový velkoobchodník – nabízí své zboží konečným spotřebitelům v pronajatých místech maloobchodních jednotek (např. noviny, knihy, kosmetika, hračky ,… prodávané v supermarketech apod.)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cs-CZ" sz="1000" dirty="0" smtClean="0"/>
              <a:t>pojízdný velkoobchodník – nabízí a prodává zboží maloobchodníkům podle jejich potřeby přímo u svého dodávkového auta (koření, textil, zelenina a ovoce,…)</a:t>
            </a:r>
          </a:p>
          <a:p>
            <a:r>
              <a:rPr lang="cs-CZ" sz="1000" i="1" u="sng" dirty="0" smtClean="0"/>
              <a:t>agenti a komisionáři</a:t>
            </a:r>
            <a:r>
              <a:rPr lang="cs-CZ" sz="1000" dirty="0" smtClean="0"/>
              <a:t> – nepřebírají zboží do svého vlastnictví, vykonávají omezené množství funkcí, zprostředkovávají nákup a prodej určitého zboží, pracují za provizi, nesou minimální riziko 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cs-CZ" sz="1000" dirty="0" smtClean="0"/>
              <a:t>komisionář – kontaktuje prodávající a kupující, pomáhá při jejich obchodním jednání, provizi dostává od toho, kdo ho najímá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cs-CZ" sz="1000" dirty="0" smtClean="0"/>
              <a:t>obchodní zástupci – nezávislí zástupci výrobního podniku v určité oblasti, s výrobci mají uzavřenou smlouvu o místě působnosti, cenách, službách, provizi. Nevlastní zboží, pouze zprostředkovávají nákup a prodej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cs-CZ" sz="1000" dirty="0" smtClean="0"/>
              <a:t>aukční společnosti – umožňují kontakt prodávajícího a kupujícího, vystavení a prohlédnutí zboží, cena se stanovuje podle nabídky a poptávky (např. umělecké předměty,…)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cs-CZ" sz="1000" dirty="0" smtClean="0"/>
              <a:t>nákupní agent – pracuje pro určitou firmu na základě dlouhodobé smlouvy. Pro firmu nakupuje zboží, kontroluje kvalitu a organizuje přepravu ke kupujícímu.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pPr lvl="1">
              <a:lnSpc>
                <a:spcPct val="80000"/>
              </a:lnSpc>
            </a:pPr>
            <a:endParaRPr lang="cs-CZ" sz="1200" dirty="0" smtClean="0"/>
          </a:p>
          <a:p>
            <a:pPr>
              <a:lnSpc>
                <a:spcPct val="80000"/>
              </a:lnSpc>
            </a:pPr>
            <a:r>
              <a:rPr lang="cs-CZ" sz="1200" dirty="0" smtClean="0"/>
              <a:t> </a:t>
            </a:r>
          </a:p>
          <a:p>
            <a:pPr marL="228600" indent="-228600"/>
            <a:endParaRPr lang="cs-CZ" sz="1200" dirty="0"/>
          </a:p>
          <a:p>
            <a:pPr marL="228600" indent="-228600"/>
            <a:endParaRPr lang="cs-CZ" sz="1200" b="1" dirty="0" smtClean="0"/>
          </a:p>
          <a:p>
            <a:pPr marL="228600" indent="-228600"/>
            <a:endParaRPr lang="cs-CZ" sz="1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3090046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Marketingový mix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22684" y="1099828"/>
            <a:ext cx="4680520" cy="2825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P4 – distribuce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200" b="1" dirty="0" smtClean="0"/>
              <a:t>Velkoobchod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000" dirty="0" smtClean="0">
                <a:effectLst/>
              </a:rPr>
              <a:t>TOP 10 Obchodníků má na českém trhu v posledních letech stálý tržní podíl 66 %. Zatímco míra koncentrace trhu ani struktura TOP 10 se prakticky nemění, dramaticky se proměňuje chování nakupujících.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000" dirty="0" smtClean="0">
                <a:effectLst/>
              </a:rPr>
              <a:t>Největší obchodní skupinou roku 2011 zůstává Schwarz (zahrnující hypermarkety Kaufland a diskonty </a:t>
            </a:r>
            <a:r>
              <a:rPr lang="cs-CZ" sz="1000" dirty="0" err="1" smtClean="0">
                <a:effectLst/>
              </a:rPr>
              <a:t>Lidl</a:t>
            </a:r>
            <a:r>
              <a:rPr lang="cs-CZ" sz="1000" dirty="0" smtClean="0">
                <a:effectLst/>
              </a:rPr>
              <a:t>), následuje </a:t>
            </a:r>
            <a:r>
              <a:rPr lang="cs-CZ" sz="1000" dirty="0" err="1" smtClean="0">
                <a:effectLst/>
              </a:rPr>
              <a:t>Rewe</a:t>
            </a:r>
            <a:r>
              <a:rPr lang="cs-CZ" sz="1000" dirty="0" smtClean="0">
                <a:effectLst/>
              </a:rPr>
              <a:t> (supermarkety Billa a diskonty Penny Market). Největší společností  je Tesco </a:t>
            </a:r>
            <a:r>
              <a:rPr lang="cs-CZ" sz="1000" dirty="0" err="1" smtClean="0">
                <a:effectLst/>
              </a:rPr>
              <a:t>Stores</a:t>
            </a:r>
            <a:r>
              <a:rPr lang="cs-CZ" sz="1000" dirty="0" smtClean="0">
                <a:effectLst/>
              </a:rPr>
              <a:t> ČR. Druhou největší společností je Ahold Czech Republic (hypermarkety a supermarkety Albert); Kaufland (jako samostatná společnost) následuje po </a:t>
            </a:r>
            <a:r>
              <a:rPr lang="cs-CZ" sz="1000" dirty="0" err="1" smtClean="0">
                <a:effectLst/>
              </a:rPr>
              <a:t>Aholdu</a:t>
            </a:r>
            <a:r>
              <a:rPr lang="cs-CZ" sz="1000" dirty="0" smtClean="0">
                <a:effectLst/>
              </a:rPr>
              <a:t> na třetím místě, i když s velmi těsným odstupem.</a:t>
            </a:r>
            <a:br>
              <a:rPr lang="cs-CZ" sz="1000" dirty="0" smtClean="0">
                <a:effectLst/>
              </a:rPr>
            </a:br>
            <a:r>
              <a:rPr lang="cs-CZ" sz="1000" dirty="0" smtClean="0">
                <a:effectLst/>
              </a:rPr>
              <a:t>Na dalších místech žebříčku se objevují společnosti prodávající široký potravinářský a nepotravinářský sortiment: hypermarkety Globus ČR, velkoobchody Makro Cash &amp; Carry ČR, hypermarkety i menší prodejny skupiny SPAR (</a:t>
            </a:r>
            <a:r>
              <a:rPr lang="cs-CZ" sz="1000" dirty="0" err="1" smtClean="0">
                <a:effectLst/>
              </a:rPr>
              <a:t>Interspar</a:t>
            </a:r>
            <a:r>
              <a:rPr lang="cs-CZ" sz="1000" dirty="0" smtClean="0">
                <a:effectLst/>
              </a:rPr>
              <a:t>, Spar, Spar Šumava). Do TOP 10 patří i původně velkoobchodní společnost Geco </a:t>
            </a:r>
            <a:r>
              <a:rPr lang="cs-CZ" sz="1000" dirty="0" err="1" smtClean="0">
                <a:effectLst/>
              </a:rPr>
              <a:t>Tabak</a:t>
            </a:r>
            <a:r>
              <a:rPr lang="cs-CZ" sz="1000" dirty="0" smtClean="0">
                <a:effectLst/>
              </a:rPr>
              <a:t>, která však provozuje rozsáhlou síť prodejen Tabák-tisk, takže významný podíl na jejích výkonech má i činnost maloobchodní.</a:t>
            </a:r>
            <a:br>
              <a:rPr lang="cs-CZ" sz="1000" dirty="0" smtClean="0">
                <a:effectLst/>
              </a:rPr>
            </a:br>
            <a:r>
              <a:rPr lang="cs-CZ" sz="1000" dirty="0" smtClean="0">
                <a:effectLst/>
              </a:rPr>
              <a:t>V TOP 10 mají své místo i dva nejsilnější řetězce v oblasti nepotravinářského sortimentu: nejsilnější síť </a:t>
            </a:r>
            <a:r>
              <a:rPr lang="cs-CZ" sz="1000" dirty="0" err="1" smtClean="0">
                <a:effectLst/>
              </a:rPr>
              <a:t>hobbymarketů</a:t>
            </a:r>
            <a:r>
              <a:rPr lang="cs-CZ" sz="1000" dirty="0" smtClean="0">
                <a:effectLst/>
              </a:rPr>
              <a:t> </a:t>
            </a:r>
            <a:r>
              <a:rPr lang="cs-CZ" sz="1000" dirty="0" err="1" smtClean="0">
                <a:effectLst/>
              </a:rPr>
              <a:t>Obi</a:t>
            </a:r>
            <a:r>
              <a:rPr lang="cs-CZ" sz="1000" dirty="0" smtClean="0">
                <a:effectLst/>
              </a:rPr>
              <a:t> a přední obchodník nábytkem IKEA. Samostatně je uvedena skupina Coop. Ta sice sdružuje větší počet spotřebních družstev a nemá tedy jednotnou vlastnickou strukturu, je však svým převažujícím obchodním formátem zásadní součástí českého maloobchodu</a:t>
            </a:r>
            <a:endParaRPr lang="cs-CZ" sz="1000" dirty="0" smtClean="0"/>
          </a:p>
        </p:txBody>
      </p:sp>
      <p:pic>
        <p:nvPicPr>
          <p:cNvPr id="5122" name="Picture 2" descr="p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76" y="3929227"/>
            <a:ext cx="3758681" cy="28360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97756"/>
            <a:ext cx="3240360" cy="4312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259632" y="6514272"/>
            <a:ext cx="2160240" cy="251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3806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124744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cs-CZ" dirty="0" smtClean="0"/>
              <a:t>Zdroje:</a:t>
            </a:r>
          </a:p>
          <a:p>
            <a:r>
              <a:rPr lang="cs-CZ" dirty="0" err="1" smtClean="0"/>
              <a:t>Kotler</a:t>
            </a:r>
            <a:r>
              <a:rPr lang="cs-CZ" dirty="0" smtClean="0"/>
              <a:t>, </a:t>
            </a:r>
            <a:r>
              <a:rPr lang="cs-CZ" dirty="0" err="1" smtClean="0"/>
              <a:t>Philip</a:t>
            </a:r>
            <a:r>
              <a:rPr lang="cs-CZ" dirty="0" smtClean="0"/>
              <a:t>: Marketing management, </a:t>
            </a:r>
            <a:r>
              <a:rPr lang="cs-CZ" dirty="0" err="1" smtClean="0"/>
              <a:t>Grada</a:t>
            </a:r>
            <a:r>
              <a:rPr lang="cs-CZ" dirty="0" smtClean="0"/>
              <a:t> </a:t>
            </a:r>
            <a:r>
              <a:rPr lang="cs-CZ" dirty="0" err="1" smtClean="0"/>
              <a:t>Publishing</a:t>
            </a:r>
            <a:r>
              <a:rPr lang="cs-CZ" dirty="0" smtClean="0"/>
              <a:t>, spol. s.r.o., 10. rozšířené vydání, Praha, 2001</a:t>
            </a:r>
          </a:p>
          <a:p>
            <a:r>
              <a:rPr lang="cs-CZ" dirty="0" err="1" smtClean="0"/>
              <a:t>Maruani</a:t>
            </a:r>
            <a:r>
              <a:rPr lang="cs-CZ" dirty="0" smtClean="0"/>
              <a:t>, </a:t>
            </a:r>
            <a:r>
              <a:rPr lang="cs-CZ" dirty="0" err="1" smtClean="0"/>
              <a:t>Laurent</a:t>
            </a:r>
            <a:r>
              <a:rPr lang="cs-CZ" dirty="0" smtClean="0"/>
              <a:t>: Abeceda marketingu, Management </a:t>
            </a:r>
            <a:r>
              <a:rPr lang="cs-CZ" dirty="0" err="1" smtClean="0"/>
              <a:t>Press</a:t>
            </a:r>
            <a:r>
              <a:rPr lang="cs-CZ" dirty="0" smtClean="0"/>
              <a:t>, Praha,1995</a:t>
            </a:r>
          </a:p>
          <a:p>
            <a:r>
              <a:rPr lang="cs-CZ" dirty="0" smtClean="0"/>
              <a:t>Světlík, Jaroslav: Marketing – cesta k trhu, EKKA, Zlín, 1994</a:t>
            </a:r>
          </a:p>
          <a:p>
            <a:r>
              <a:rPr lang="cs-CZ" dirty="0" smtClean="0"/>
              <a:t>Švarcová, Jana: Ekonomie, CEED, Zlín, 2010</a:t>
            </a:r>
          </a:p>
          <a:p>
            <a:r>
              <a:rPr lang="cs-CZ" dirty="0" smtClean="0"/>
              <a:t>http://cs.wikipedia.org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659</Words>
  <Application>Microsoft Office PowerPoint</Application>
  <PresentationFormat>Předvádění na obrazovce (4:3)</PresentationFormat>
  <Paragraphs>113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Marketingový mix</vt:lpstr>
      <vt:lpstr>Marketingový mix</vt:lpstr>
      <vt:lpstr>Marketingový mix</vt:lpstr>
      <vt:lpstr>Marketingový mix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Marketingový mix</dc:title>
  <dc:creator>Pavel Bryknar</dc:creator>
  <cp:lastModifiedBy>Šormovi</cp:lastModifiedBy>
  <cp:revision>10</cp:revision>
  <dcterms:created xsi:type="dcterms:W3CDTF">2013-05-02T09:07:01Z</dcterms:created>
  <dcterms:modified xsi:type="dcterms:W3CDTF">2013-05-22T20:32:42Z</dcterms:modified>
</cp:coreProperties>
</file>