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docx" ContentType="application/vnd.openxmlformats-officedocument.wordprocessingml.document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4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1" d="100"/>
          <a:sy n="111" d="100"/>
        </p:scale>
        <p:origin x="-1614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34CD8A-A880-45F5-87A4-5998ED23E598}" type="datetimeFigureOut">
              <a:rPr lang="cs-CZ" smtClean="0"/>
              <a:t>30.10.2013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09FAA4-64F4-4F63-B0D3-3AF39CB092A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277804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34CD8A-A880-45F5-87A4-5998ED23E598}" type="datetimeFigureOut">
              <a:rPr lang="cs-CZ" smtClean="0"/>
              <a:t>30.10.2013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09FAA4-64F4-4F63-B0D3-3AF39CB092A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626675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34CD8A-A880-45F5-87A4-5998ED23E598}" type="datetimeFigureOut">
              <a:rPr lang="cs-CZ" smtClean="0"/>
              <a:t>30.10.2013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09FAA4-64F4-4F63-B0D3-3AF39CB092A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193965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34CD8A-A880-45F5-87A4-5998ED23E598}" type="datetimeFigureOut">
              <a:rPr lang="cs-CZ" smtClean="0"/>
              <a:t>30.10.2013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09FAA4-64F4-4F63-B0D3-3AF39CB092A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303995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34CD8A-A880-45F5-87A4-5998ED23E598}" type="datetimeFigureOut">
              <a:rPr lang="cs-CZ" smtClean="0"/>
              <a:t>30.10.2013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09FAA4-64F4-4F63-B0D3-3AF39CB092A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609552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34CD8A-A880-45F5-87A4-5998ED23E598}" type="datetimeFigureOut">
              <a:rPr lang="cs-CZ" smtClean="0"/>
              <a:t>30.10.2013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09FAA4-64F4-4F63-B0D3-3AF39CB092A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219620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34CD8A-A880-45F5-87A4-5998ED23E598}" type="datetimeFigureOut">
              <a:rPr lang="cs-CZ" smtClean="0"/>
              <a:t>30.10.2013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09FAA4-64F4-4F63-B0D3-3AF39CB092A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561313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34CD8A-A880-45F5-87A4-5998ED23E598}" type="datetimeFigureOut">
              <a:rPr lang="cs-CZ" smtClean="0"/>
              <a:t>30.10.2013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09FAA4-64F4-4F63-B0D3-3AF39CB092A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832690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34CD8A-A880-45F5-87A4-5998ED23E598}" type="datetimeFigureOut">
              <a:rPr lang="cs-CZ" smtClean="0"/>
              <a:t>30.10.2013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09FAA4-64F4-4F63-B0D3-3AF39CB092A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6919962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34CD8A-A880-45F5-87A4-5998ED23E598}" type="datetimeFigureOut">
              <a:rPr lang="cs-CZ" smtClean="0"/>
              <a:t>30.10.2013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09FAA4-64F4-4F63-B0D3-3AF39CB092A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7322919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34CD8A-A880-45F5-87A4-5998ED23E598}" type="datetimeFigureOut">
              <a:rPr lang="cs-CZ" smtClean="0"/>
              <a:t>30.10.2013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09FAA4-64F4-4F63-B0D3-3AF39CB092A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139050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F34CD8A-A880-45F5-87A4-5998ED23E598}" type="datetimeFigureOut">
              <a:rPr lang="cs-CZ" smtClean="0"/>
              <a:t>30.10.2013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09FAA4-64F4-4F63-B0D3-3AF39CB092A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754949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1.emf"/><Relationship Id="rId4" Type="http://schemas.openxmlformats.org/officeDocument/2006/relationships/package" Target="../embeddings/Microsoft_Word_Document1.docx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://office.microsoft.com/cs-cz/images/results.aspx?qu=m%C4%9Bsto&amp;ex=1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k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33634554"/>
              </p:ext>
            </p:extLst>
          </p:nvPr>
        </p:nvGraphicFramePr>
        <p:xfrm>
          <a:off x="2555776" y="188640"/>
          <a:ext cx="4071034" cy="613410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7" name="Dokument" r:id="rId4" imgW="5901230" imgH="8892679" progId="Word.Document.12">
                  <p:embed/>
                </p:oleObj>
              </mc:Choice>
              <mc:Fallback>
                <p:oleObj name="Dokument" r:id="rId4" imgW="5901230" imgH="8892679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2555776" y="188640"/>
                        <a:ext cx="4071034" cy="6134106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2718392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solidFill>
            <a:srgbClr val="92D050"/>
          </a:solidFill>
        </p:spPr>
        <p:txBody>
          <a:bodyPr/>
          <a:lstStyle/>
          <a:p>
            <a:r>
              <a:rPr lang="cs-CZ" dirty="0" smtClean="0"/>
              <a:t>Sloveso „like“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907704" y="3886200"/>
            <a:ext cx="5400600" cy="910952"/>
          </a:xfrm>
          <a:solidFill>
            <a:srgbClr val="FFC000"/>
          </a:solidFill>
        </p:spPr>
        <p:txBody>
          <a:bodyPr>
            <a:normAutofit fontScale="92500"/>
          </a:bodyPr>
          <a:lstStyle/>
          <a:p>
            <a:r>
              <a:rPr lang="cs-CZ" sz="3600" dirty="0" smtClean="0">
                <a:solidFill>
                  <a:schemeClr val="tx1"/>
                </a:solidFill>
              </a:rPr>
              <a:t>/mít něco rád, rád něco dělat/</a:t>
            </a:r>
            <a:endParaRPr lang="cs-CZ" sz="36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222015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C000"/>
          </a:solidFill>
        </p:spPr>
        <p:txBody>
          <a:bodyPr>
            <a:normAutofit fontScale="90000"/>
          </a:bodyPr>
          <a:lstStyle/>
          <a:p>
            <a:r>
              <a:rPr lang="en-US" b="1" dirty="0" smtClean="0"/>
              <a:t>What do these people like?</a:t>
            </a:r>
            <a:br>
              <a:rPr lang="en-US" b="1" dirty="0" smtClean="0"/>
            </a:br>
            <a:r>
              <a:rPr lang="en-US" sz="3600" dirty="0" smtClean="0"/>
              <a:t>/</a:t>
            </a:r>
            <a:r>
              <a:rPr lang="cs-CZ" sz="3600" dirty="0" smtClean="0"/>
              <a:t>Doplň správný tvar slovesa </a:t>
            </a:r>
            <a:r>
              <a:rPr lang="cs-CZ" sz="3600" i="1" dirty="0" smtClean="0"/>
              <a:t>like</a:t>
            </a:r>
            <a:r>
              <a:rPr lang="cs-CZ" sz="3600" dirty="0" smtClean="0"/>
              <a:t>.</a:t>
            </a:r>
            <a:r>
              <a:rPr lang="en-US" sz="3600" dirty="0" smtClean="0"/>
              <a:t>/</a:t>
            </a:r>
            <a:endParaRPr lang="cs-CZ" sz="3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US" dirty="0" smtClean="0"/>
              <a:t>I _______ apples.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 smtClean="0"/>
              <a:t>You _______ oranges.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 smtClean="0"/>
              <a:t>Jenny _______ ice-cream.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 smtClean="0"/>
              <a:t>We _______ chocolate.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 smtClean="0"/>
              <a:t>Helen and Sandy _______ sweets.</a:t>
            </a:r>
          </a:p>
          <a:p>
            <a:pPr marL="0" indent="0">
              <a:lnSpc>
                <a:spcPct val="150000"/>
              </a:lnSpc>
              <a:buNone/>
            </a:pP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899592" y="1772816"/>
            <a:ext cx="10081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solidFill>
                  <a:srgbClr val="FF0000"/>
                </a:solidFill>
              </a:rPr>
              <a:t>like</a:t>
            </a:r>
            <a:endParaRPr lang="cs-CZ" sz="3200" dirty="0">
              <a:solidFill>
                <a:srgbClr val="FF00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1403648" y="2525153"/>
            <a:ext cx="10081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solidFill>
                  <a:srgbClr val="FF0000"/>
                </a:solidFill>
              </a:rPr>
              <a:t>like</a:t>
            </a:r>
            <a:endParaRPr lang="cs-CZ" sz="3200" dirty="0">
              <a:solidFill>
                <a:srgbClr val="FF00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1691680" y="3356992"/>
            <a:ext cx="10081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solidFill>
                  <a:srgbClr val="FF0000"/>
                </a:solidFill>
              </a:rPr>
              <a:t>likes</a:t>
            </a:r>
            <a:endParaRPr lang="cs-CZ" sz="3200" dirty="0">
              <a:solidFill>
                <a:srgbClr val="FF00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1403648" y="4221088"/>
            <a:ext cx="10081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solidFill>
                  <a:srgbClr val="FF0000"/>
                </a:solidFill>
              </a:rPr>
              <a:t>like</a:t>
            </a:r>
            <a:endParaRPr lang="cs-CZ" sz="3200" dirty="0">
              <a:solidFill>
                <a:srgbClr val="FF000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3563888" y="5085184"/>
            <a:ext cx="10081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solidFill>
                  <a:srgbClr val="FF0000"/>
                </a:solidFill>
              </a:rPr>
              <a:t>like</a:t>
            </a:r>
            <a:endParaRPr lang="cs-CZ" sz="32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981422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C000"/>
          </a:solidFill>
        </p:spPr>
        <p:txBody>
          <a:bodyPr>
            <a:normAutofit fontScale="90000"/>
          </a:bodyPr>
          <a:lstStyle/>
          <a:p>
            <a:r>
              <a:rPr lang="en-US" b="1" dirty="0" smtClean="0"/>
              <a:t>What do these people like doing?</a:t>
            </a:r>
            <a:br>
              <a:rPr lang="en-US" b="1" dirty="0" smtClean="0"/>
            </a:br>
            <a:r>
              <a:rPr lang="en-US" sz="3600" dirty="0" smtClean="0"/>
              <a:t>/</a:t>
            </a:r>
            <a:r>
              <a:rPr lang="cs-CZ" sz="3600" dirty="0" smtClean="0"/>
              <a:t>Doplň</a:t>
            </a:r>
            <a:r>
              <a:rPr lang="en-US" sz="3600" dirty="0" smtClean="0"/>
              <a:t>te </a:t>
            </a:r>
            <a:r>
              <a:rPr lang="cs-CZ" sz="3600" dirty="0" smtClean="0"/>
              <a:t>věty podle obrázků./</a:t>
            </a:r>
            <a:endParaRPr lang="cs-CZ" sz="3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0" indent="0">
              <a:lnSpc>
                <a:spcPct val="200000"/>
              </a:lnSpc>
              <a:buNone/>
            </a:pPr>
            <a:r>
              <a:rPr lang="en-US" dirty="0" smtClean="0"/>
              <a:t>I</a:t>
            </a:r>
            <a:r>
              <a:rPr lang="cs-CZ" dirty="0" smtClean="0"/>
              <a:t> like ___________.</a:t>
            </a:r>
          </a:p>
          <a:p>
            <a:pPr marL="0" indent="0">
              <a:lnSpc>
                <a:spcPct val="200000"/>
              </a:lnSpc>
              <a:buNone/>
            </a:pPr>
            <a:r>
              <a:rPr lang="en-US" dirty="0" smtClean="0"/>
              <a:t>You </a:t>
            </a:r>
            <a:r>
              <a:rPr lang="cs-CZ" dirty="0" smtClean="0"/>
              <a:t>like</a:t>
            </a:r>
            <a:r>
              <a:rPr lang="cs-CZ" dirty="0"/>
              <a:t> </a:t>
            </a:r>
            <a:r>
              <a:rPr lang="cs-CZ" dirty="0" smtClean="0"/>
              <a:t>____________</a:t>
            </a:r>
            <a:r>
              <a:rPr lang="en-US" dirty="0" smtClean="0"/>
              <a:t>___</a:t>
            </a:r>
            <a:r>
              <a:rPr lang="cs-CZ" dirty="0" smtClean="0"/>
              <a:t>.</a:t>
            </a:r>
          </a:p>
          <a:p>
            <a:pPr marL="0" indent="0">
              <a:lnSpc>
                <a:spcPct val="200000"/>
              </a:lnSpc>
              <a:buNone/>
            </a:pPr>
            <a:r>
              <a:rPr lang="en-US" dirty="0" smtClean="0"/>
              <a:t>Jenny</a:t>
            </a:r>
            <a:r>
              <a:rPr lang="cs-CZ" dirty="0" smtClean="0"/>
              <a:t> likes ____________</a:t>
            </a:r>
            <a:r>
              <a:rPr lang="en-US" dirty="0" smtClean="0"/>
              <a:t>__</a:t>
            </a:r>
            <a:r>
              <a:rPr lang="cs-CZ" dirty="0" smtClean="0"/>
              <a:t>.</a:t>
            </a:r>
          </a:p>
          <a:p>
            <a:pPr marL="0" indent="0">
              <a:lnSpc>
                <a:spcPct val="200000"/>
              </a:lnSpc>
              <a:buNone/>
            </a:pPr>
            <a:r>
              <a:rPr lang="en-US" dirty="0" smtClean="0"/>
              <a:t>Helen and </a:t>
            </a:r>
            <a:r>
              <a:rPr lang="cs-CZ" dirty="0" smtClean="0"/>
              <a:t>Jake</a:t>
            </a:r>
            <a:r>
              <a:rPr lang="en-US" dirty="0" smtClean="0"/>
              <a:t> </a:t>
            </a:r>
            <a:r>
              <a:rPr lang="cs-CZ" dirty="0" smtClean="0"/>
              <a:t>like ___________.</a:t>
            </a:r>
            <a:endParaRPr lang="en-US" dirty="0" smtClean="0"/>
          </a:p>
          <a:p>
            <a:pPr marL="0" indent="0">
              <a:lnSpc>
                <a:spcPct val="200000"/>
              </a:lnSpc>
              <a:buNone/>
            </a:pPr>
            <a:endParaRPr lang="cs-CZ" dirty="0"/>
          </a:p>
        </p:txBody>
      </p:sp>
      <p:pic>
        <p:nvPicPr>
          <p:cNvPr id="1026" name="Picture 2" descr="C:\Users\hanau\AppData\Local\Microsoft\Windows\Temporary Internet Files\Content.IE5\DBFMLSZ6\MP900342048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16043" y="1637805"/>
            <a:ext cx="1296144" cy="9248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hanau\AppData\Local\Microsoft\Windows\Temporary Internet Files\Content.IE5\W6PAQ91Q\MP900431292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396523" y="2691045"/>
            <a:ext cx="1121989" cy="11219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hanau\AppData\Local\Microsoft\Windows\Temporary Internet Files\Content.IE5\XVN9UJAD\MP900401547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76787" y="3933056"/>
            <a:ext cx="1374656" cy="9160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hanau\AppData\Local\Microsoft\Windows\Temporary Internet Files\Content.IE5\5TZAWPFG\MP900399777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6096" y="5022268"/>
            <a:ext cx="1376091" cy="9170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ovéPole 8"/>
          <p:cNvSpPr txBox="1"/>
          <p:nvPr/>
        </p:nvSpPr>
        <p:spPr>
          <a:xfrm>
            <a:off x="1331640" y="1883047"/>
            <a:ext cx="244827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playing</a:t>
            </a:r>
            <a:r>
              <a:rPr lang="en-US" sz="3200" dirty="0" smtClean="0">
                <a:solidFill>
                  <a:srgbClr val="FF0000"/>
                </a:solidFill>
              </a:rPr>
              <a:t> chess</a:t>
            </a:r>
            <a:endParaRPr lang="cs-CZ" sz="3200" dirty="0">
              <a:solidFill>
                <a:srgbClr val="FF0000"/>
              </a:solidFill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1842592" y="2959653"/>
            <a:ext cx="32403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smtClean="0">
                <a:solidFill>
                  <a:srgbClr val="FF0000"/>
                </a:solidFill>
              </a:rPr>
              <a:t>listening </a:t>
            </a:r>
            <a:r>
              <a:rPr lang="en-US" sz="3200" dirty="0" smtClean="0">
                <a:solidFill>
                  <a:srgbClr val="FF0000"/>
                </a:solidFill>
              </a:rPr>
              <a:t>to music</a:t>
            </a:r>
            <a:endParaRPr lang="cs-CZ" sz="3200" dirty="0">
              <a:solidFill>
                <a:srgbClr val="FF0000"/>
              </a:solidFill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2411760" y="4004281"/>
            <a:ext cx="309634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solidFill>
                  <a:srgbClr val="FF0000"/>
                </a:solidFill>
              </a:rPr>
              <a:t>going swimming</a:t>
            </a:r>
            <a:endParaRPr lang="cs-CZ" sz="3200" dirty="0">
              <a:solidFill>
                <a:srgbClr val="FF0000"/>
              </a:solidFill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3779912" y="5068237"/>
            <a:ext cx="244827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solidFill>
                  <a:srgbClr val="FF0000"/>
                </a:solidFill>
              </a:rPr>
              <a:t>going cycling</a:t>
            </a:r>
            <a:endParaRPr lang="cs-CZ" sz="32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736384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6" grpId="0"/>
      <p:bldP spid="17" grpId="0"/>
      <p:bldP spid="1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C000"/>
          </a:solidFill>
        </p:spPr>
        <p:txBody>
          <a:bodyPr>
            <a:normAutofit fontScale="90000"/>
          </a:bodyPr>
          <a:lstStyle/>
          <a:p>
            <a:r>
              <a:rPr lang="en-US" b="1" dirty="0" smtClean="0"/>
              <a:t>What don’t these people like doing?</a:t>
            </a:r>
            <a:br>
              <a:rPr lang="en-US" b="1" dirty="0" smtClean="0"/>
            </a:br>
            <a:r>
              <a:rPr lang="en-US" sz="3600" dirty="0" smtClean="0"/>
              <a:t>/</a:t>
            </a:r>
            <a:r>
              <a:rPr lang="cs-CZ" sz="3600" dirty="0" smtClean="0"/>
              <a:t>Doplňte správný tvar slovesa </a:t>
            </a:r>
            <a:r>
              <a:rPr lang="cs-CZ" sz="3600" i="1" dirty="0" smtClean="0"/>
              <a:t>like</a:t>
            </a:r>
            <a:r>
              <a:rPr lang="cs-CZ" sz="3600" dirty="0" smtClean="0"/>
              <a:t> v záporu.</a:t>
            </a:r>
            <a:r>
              <a:rPr lang="en-US" sz="3600" dirty="0"/>
              <a:t>/</a:t>
            </a:r>
            <a:endParaRPr lang="cs-CZ" sz="3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 fontScale="85000" lnSpcReduction="20000"/>
          </a:bodyPr>
          <a:lstStyle/>
          <a:p>
            <a:pPr marL="0" indent="0">
              <a:lnSpc>
                <a:spcPct val="210000"/>
              </a:lnSpc>
              <a:buNone/>
            </a:pPr>
            <a:r>
              <a:rPr lang="cs-CZ" dirty="0" smtClean="0"/>
              <a:t>I </a:t>
            </a:r>
            <a:r>
              <a:rPr lang="en-US" dirty="0" smtClean="0"/>
              <a:t>__________ playing volleyball.</a:t>
            </a:r>
          </a:p>
          <a:p>
            <a:pPr marL="0" indent="0">
              <a:lnSpc>
                <a:spcPct val="210000"/>
              </a:lnSpc>
              <a:buNone/>
            </a:pPr>
            <a:r>
              <a:rPr lang="en-US" dirty="0" smtClean="0"/>
              <a:t>You __________ going jogging.</a:t>
            </a:r>
          </a:p>
          <a:p>
            <a:pPr marL="0" indent="0">
              <a:lnSpc>
                <a:spcPct val="210000"/>
              </a:lnSpc>
              <a:buNone/>
            </a:pPr>
            <a:r>
              <a:rPr lang="en-US" dirty="0" smtClean="0"/>
              <a:t>Susan _____________ watching TV.</a:t>
            </a:r>
          </a:p>
          <a:p>
            <a:pPr marL="0" indent="0">
              <a:lnSpc>
                <a:spcPct val="210000"/>
              </a:lnSpc>
              <a:buNone/>
            </a:pPr>
            <a:r>
              <a:rPr lang="en-US" dirty="0" smtClean="0"/>
              <a:t>We __________ doing our homework.</a:t>
            </a:r>
          </a:p>
          <a:p>
            <a:pPr marL="0" indent="0">
              <a:lnSpc>
                <a:spcPct val="210000"/>
              </a:lnSpc>
              <a:buNone/>
            </a:pPr>
            <a:r>
              <a:rPr lang="en-US" dirty="0" smtClean="0"/>
              <a:t>Henry and Paul __________ playing cards.</a:t>
            </a:r>
          </a:p>
          <a:p>
            <a:pPr marL="0" indent="0">
              <a:lnSpc>
                <a:spcPct val="210000"/>
              </a:lnSpc>
              <a:buNone/>
            </a:pP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683568" y="1772816"/>
            <a:ext cx="17281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solidFill>
                  <a:srgbClr val="FF0000"/>
                </a:solidFill>
              </a:rPr>
              <a:t>don’t like</a:t>
            </a:r>
            <a:endParaRPr lang="cs-CZ" sz="3200" dirty="0">
              <a:solidFill>
                <a:srgbClr val="FF00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1115616" y="2636912"/>
            <a:ext cx="17281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solidFill>
                  <a:srgbClr val="FF0000"/>
                </a:solidFill>
              </a:rPr>
              <a:t>don’t like</a:t>
            </a:r>
            <a:endParaRPr lang="cs-CZ" sz="3200" dirty="0">
              <a:solidFill>
                <a:srgbClr val="FF00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1051039" y="4365104"/>
            <a:ext cx="17281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solidFill>
                  <a:srgbClr val="FF0000"/>
                </a:solidFill>
              </a:rPr>
              <a:t>don’t like</a:t>
            </a:r>
            <a:endParaRPr lang="cs-CZ" sz="3200" dirty="0">
              <a:solidFill>
                <a:srgbClr val="FF000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2699792" y="5229200"/>
            <a:ext cx="17281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solidFill>
                  <a:srgbClr val="FF0000"/>
                </a:solidFill>
              </a:rPr>
              <a:t>don’t like</a:t>
            </a:r>
            <a:endParaRPr lang="cs-CZ" sz="3200" dirty="0">
              <a:solidFill>
                <a:srgbClr val="FF000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1333537" y="3488429"/>
            <a:ext cx="23042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solidFill>
                  <a:srgbClr val="FF0000"/>
                </a:solidFill>
              </a:rPr>
              <a:t>doesn’t like</a:t>
            </a:r>
            <a:endParaRPr lang="cs-CZ" sz="32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071934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7" grpId="0"/>
      <p:bldP spid="8" grpId="0"/>
      <p:bldP spid="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C000"/>
          </a:solidFill>
        </p:spPr>
        <p:txBody>
          <a:bodyPr>
            <a:normAutofit/>
          </a:bodyPr>
          <a:lstStyle/>
          <a:p>
            <a:r>
              <a:rPr lang="en-US" sz="3200" b="1" dirty="0" smtClean="0"/>
              <a:t>What kinds of films do these people like?</a:t>
            </a:r>
            <a:br>
              <a:rPr lang="en-US" sz="3200" b="1" dirty="0" smtClean="0"/>
            </a:br>
            <a:r>
              <a:rPr lang="cs-CZ" sz="3200" dirty="0" smtClean="0"/>
              <a:t>/</a:t>
            </a:r>
            <a:r>
              <a:rPr lang="en-US" sz="2800" dirty="0" smtClean="0"/>
              <a:t>Utv</a:t>
            </a:r>
            <a:r>
              <a:rPr lang="cs-CZ" sz="2800" dirty="0" smtClean="0"/>
              <a:t>ořte otázky./</a:t>
            </a:r>
            <a:endParaRPr lang="cs-CZ" sz="32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0" indent="0">
              <a:buNone/>
            </a:pPr>
            <a:r>
              <a:rPr lang="en-US" sz="2800" dirty="0" smtClean="0">
                <a:solidFill>
                  <a:schemeClr val="tx1"/>
                </a:solidFill>
              </a:rPr>
              <a:t>/you / like / comedies /?</a:t>
            </a:r>
          </a:p>
          <a:p>
            <a:pPr marL="0" indent="0">
              <a:buNone/>
            </a:pPr>
            <a:r>
              <a:rPr lang="en-US" sz="2800" dirty="0" smtClean="0">
                <a:solidFill>
                  <a:srgbClr val="FF0000"/>
                </a:solidFill>
              </a:rPr>
              <a:t>Do you like comedies?</a:t>
            </a:r>
          </a:p>
          <a:p>
            <a:pPr marL="0" indent="0">
              <a:buNone/>
            </a:pPr>
            <a:r>
              <a:rPr lang="en-US" sz="2800" dirty="0" smtClean="0">
                <a:solidFill>
                  <a:schemeClr val="tx1"/>
                </a:solidFill>
              </a:rPr>
              <a:t>/your sister / like / horror films /?</a:t>
            </a:r>
          </a:p>
          <a:p>
            <a:pPr marL="0" indent="0">
              <a:buNone/>
            </a:pPr>
            <a:r>
              <a:rPr lang="en-US" sz="2800" dirty="0" smtClean="0">
                <a:solidFill>
                  <a:srgbClr val="FF0000"/>
                </a:solidFill>
              </a:rPr>
              <a:t>Does your sister like horror films?</a:t>
            </a:r>
          </a:p>
          <a:p>
            <a:pPr marL="0" indent="0">
              <a:buNone/>
            </a:pPr>
            <a:r>
              <a:rPr lang="en-US" sz="2800" dirty="0" smtClean="0">
                <a:solidFill>
                  <a:schemeClr val="tx1"/>
                </a:solidFill>
              </a:rPr>
              <a:t>/your parents / like / war films /? </a:t>
            </a:r>
          </a:p>
          <a:p>
            <a:pPr marL="0" indent="0">
              <a:buNone/>
            </a:pPr>
            <a:r>
              <a:rPr lang="en-US" sz="2800" dirty="0" smtClean="0">
                <a:solidFill>
                  <a:srgbClr val="FF0000"/>
                </a:solidFill>
              </a:rPr>
              <a:t>Do your parents like war films? </a:t>
            </a:r>
          </a:p>
          <a:p>
            <a:pPr marL="0" indent="0">
              <a:buNone/>
            </a:pPr>
            <a:r>
              <a:rPr lang="en-US" sz="2800" dirty="0" smtClean="0">
                <a:solidFill>
                  <a:schemeClr val="tx1"/>
                </a:solidFill>
              </a:rPr>
              <a:t>/Jack / like / action films /?</a:t>
            </a:r>
          </a:p>
          <a:p>
            <a:pPr marL="0" indent="0">
              <a:buNone/>
            </a:pPr>
            <a:r>
              <a:rPr lang="en-US" sz="2800" dirty="0" smtClean="0">
                <a:solidFill>
                  <a:srgbClr val="FF0000"/>
                </a:solidFill>
              </a:rPr>
              <a:t>Does Jack like action films?</a:t>
            </a:r>
          </a:p>
          <a:p>
            <a:pPr marL="0" indent="0">
              <a:buNone/>
            </a:pPr>
            <a:endParaRPr lang="en-US" sz="2800" dirty="0">
              <a:solidFill>
                <a:schemeClr val="tx1"/>
              </a:solidFill>
            </a:endParaRPr>
          </a:p>
          <a:p>
            <a:pPr marL="0" indent="0">
              <a:buNone/>
            </a:pPr>
            <a:endParaRPr lang="en-US" sz="2800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3048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C000"/>
          </a:solidFill>
        </p:spPr>
        <p:txBody>
          <a:bodyPr>
            <a:normAutofit/>
          </a:bodyPr>
          <a:lstStyle/>
          <a:p>
            <a:r>
              <a:rPr lang="en-US" sz="3200" b="1" dirty="0" smtClean="0"/>
              <a:t>Do you like ……….?</a:t>
            </a:r>
            <a:br>
              <a:rPr lang="en-US" sz="3200" b="1" dirty="0" smtClean="0"/>
            </a:br>
            <a:r>
              <a:rPr lang="cs-CZ" sz="2800" dirty="0" smtClean="0"/>
              <a:t>/Odpovězte na otázky. Použijte krátké odpovědi./</a:t>
            </a:r>
            <a:endParaRPr lang="cs-CZ" sz="32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0" indent="0">
              <a:lnSpc>
                <a:spcPct val="200000"/>
              </a:lnSpc>
              <a:buNone/>
            </a:pPr>
            <a:r>
              <a:rPr lang="cs-CZ" sz="2800" dirty="0" smtClean="0">
                <a:solidFill>
                  <a:schemeClr val="tx1"/>
                </a:solidFill>
              </a:rPr>
              <a:t>Do </a:t>
            </a:r>
            <a:r>
              <a:rPr lang="en-US" sz="2800" dirty="0" smtClean="0">
                <a:solidFill>
                  <a:schemeClr val="tx1"/>
                </a:solidFill>
              </a:rPr>
              <a:t>you like pop music? Yes, _____.</a:t>
            </a:r>
          </a:p>
          <a:p>
            <a:pPr marL="0" indent="0">
              <a:lnSpc>
                <a:spcPct val="200000"/>
              </a:lnSpc>
              <a:buNone/>
            </a:pPr>
            <a:r>
              <a:rPr lang="en-US" sz="2800" dirty="0" smtClean="0">
                <a:solidFill>
                  <a:schemeClr val="tx1"/>
                </a:solidFill>
              </a:rPr>
              <a:t>Does your mum like jazz? No, ____________.</a:t>
            </a:r>
          </a:p>
          <a:p>
            <a:pPr marL="0" indent="0">
              <a:lnSpc>
                <a:spcPct val="200000"/>
              </a:lnSpc>
              <a:buNone/>
            </a:pPr>
            <a:r>
              <a:rPr lang="en-US" sz="2800" dirty="0" smtClean="0">
                <a:solidFill>
                  <a:schemeClr val="tx1"/>
                </a:solidFill>
              </a:rPr>
              <a:t>Does your brother like hip hop? Yes, ________.</a:t>
            </a:r>
          </a:p>
          <a:p>
            <a:pPr marL="0" indent="0">
              <a:lnSpc>
                <a:spcPct val="200000"/>
              </a:lnSpc>
              <a:buNone/>
            </a:pPr>
            <a:r>
              <a:rPr lang="en-US" sz="2800" dirty="0" smtClean="0">
                <a:solidFill>
                  <a:schemeClr val="tx1"/>
                </a:solidFill>
              </a:rPr>
              <a:t>Do Tom and Alice like classical music? No, __________.</a:t>
            </a:r>
          </a:p>
          <a:p>
            <a:pPr marL="0" indent="0">
              <a:lnSpc>
                <a:spcPct val="200000"/>
              </a:lnSpc>
              <a:buNone/>
            </a:pPr>
            <a:endParaRPr lang="en-US" sz="2800" dirty="0" smtClean="0">
              <a:solidFill>
                <a:schemeClr val="tx1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4644008" y="1812698"/>
            <a:ext cx="9361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solidFill>
                  <a:srgbClr val="FF0000"/>
                </a:solidFill>
              </a:rPr>
              <a:t>I do</a:t>
            </a:r>
            <a:endParaRPr lang="cs-CZ" sz="3200" dirty="0">
              <a:solidFill>
                <a:srgbClr val="FF00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4846177" y="2735529"/>
            <a:ext cx="21214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solidFill>
                  <a:srgbClr val="FF0000"/>
                </a:solidFill>
              </a:rPr>
              <a:t>she doesn’t</a:t>
            </a:r>
            <a:endParaRPr lang="cs-CZ" sz="3200" dirty="0">
              <a:solidFill>
                <a:srgbClr val="FF00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5790664" y="3717032"/>
            <a:ext cx="158964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smtClean="0">
                <a:solidFill>
                  <a:srgbClr val="FF0000"/>
                </a:solidFill>
              </a:rPr>
              <a:t>he </a:t>
            </a:r>
            <a:r>
              <a:rPr lang="en-US" sz="3200" dirty="0" smtClean="0">
                <a:solidFill>
                  <a:srgbClr val="FF0000"/>
                </a:solidFill>
              </a:rPr>
              <a:t>does</a:t>
            </a:r>
            <a:endParaRPr lang="cs-CZ" sz="3200" dirty="0">
              <a:solidFill>
                <a:srgbClr val="FF00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6585487" y="4625382"/>
            <a:ext cx="206052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solidFill>
                  <a:srgbClr val="FF0000"/>
                </a:solidFill>
              </a:rPr>
              <a:t>they don’t</a:t>
            </a:r>
            <a:endParaRPr lang="cs-CZ" sz="32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324801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899592" y="548680"/>
            <a:ext cx="431509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>
                <a:solidFill>
                  <a:prstClr val="black"/>
                </a:solidFill>
              </a:rPr>
              <a:t>Zdroje obrázků:  </a:t>
            </a:r>
            <a:r>
              <a:rPr lang="cs-CZ" u="sng" dirty="0">
                <a:solidFill>
                  <a:prstClr val="black"/>
                </a:solidFill>
                <a:hlinkClick r:id="rId2"/>
              </a:rPr>
              <a:t>http://office.microsoft.com</a:t>
            </a:r>
            <a:endParaRPr lang="cs-CZ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360405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68</TotalTime>
  <Words>249</Words>
  <Application>Microsoft Office PowerPoint</Application>
  <PresentationFormat>Předvádění na obrazovce (4:3)</PresentationFormat>
  <Paragraphs>52</Paragraphs>
  <Slides>8</Slides>
  <Notes>0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10" baseType="lpstr">
      <vt:lpstr>Motiv systému Office</vt:lpstr>
      <vt:lpstr>Dokument</vt:lpstr>
      <vt:lpstr>Prezentace aplikace PowerPoint</vt:lpstr>
      <vt:lpstr>Sloveso „like“</vt:lpstr>
      <vt:lpstr>What do these people like? /Doplň správný tvar slovesa like./</vt:lpstr>
      <vt:lpstr>What do these people like doing? /Doplňte věty podle obrázků./</vt:lpstr>
      <vt:lpstr>What don’t these people like doing? /Doplňte správný tvar slovesa like v záporu./</vt:lpstr>
      <vt:lpstr>What kinds of films do these people like? /Utvořte otázky./</vt:lpstr>
      <vt:lpstr>Do you like ……….? /Odpovězte na otázky. Použijte krátké odpovědi./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Sloveso „like“</dc:title>
  <dc:creator>Hana Urbanová</dc:creator>
  <cp:lastModifiedBy>Hana Urbanová</cp:lastModifiedBy>
  <cp:revision>11</cp:revision>
  <dcterms:created xsi:type="dcterms:W3CDTF">2013-03-07T13:34:15Z</dcterms:created>
  <dcterms:modified xsi:type="dcterms:W3CDTF">2013-10-30T10:12:54Z</dcterms:modified>
</cp:coreProperties>
</file>