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CE67-C29E-4A25-AFDE-B1DEB43816A4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D062A-492B-4A52-BBA3-2AA3DC7F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572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CE67-C29E-4A25-AFDE-B1DEB43816A4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D062A-492B-4A52-BBA3-2AA3DC7F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859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CE67-C29E-4A25-AFDE-B1DEB43816A4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D062A-492B-4A52-BBA3-2AA3DC7F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260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CE67-C29E-4A25-AFDE-B1DEB43816A4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D062A-492B-4A52-BBA3-2AA3DC7F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047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CE67-C29E-4A25-AFDE-B1DEB43816A4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D062A-492B-4A52-BBA3-2AA3DC7F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666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CE67-C29E-4A25-AFDE-B1DEB43816A4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D062A-492B-4A52-BBA3-2AA3DC7F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604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CE67-C29E-4A25-AFDE-B1DEB43816A4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D062A-492B-4A52-BBA3-2AA3DC7F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568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CE67-C29E-4A25-AFDE-B1DEB43816A4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D062A-492B-4A52-BBA3-2AA3DC7F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741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CE67-C29E-4A25-AFDE-B1DEB43816A4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D062A-492B-4A52-BBA3-2AA3DC7F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263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CE67-C29E-4A25-AFDE-B1DEB43816A4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D062A-492B-4A52-BBA3-2AA3DC7F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92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CE67-C29E-4A25-AFDE-B1DEB43816A4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D062A-492B-4A52-BBA3-2AA3DC7F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026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06CE67-C29E-4A25-AFDE-B1DEB43816A4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FD062A-492B-4A52-BBA3-2AA3DC7F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277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8266111"/>
              </p:ext>
            </p:extLst>
          </p:nvPr>
        </p:nvGraphicFramePr>
        <p:xfrm>
          <a:off x="2577828" y="404663"/>
          <a:ext cx="4298428" cy="64275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21397" progId="Word.Document.12">
                  <p:embed/>
                </p:oleObj>
              </mc:Choice>
              <mc:Fallback>
                <p:oleObj name="Dokument" r:id="rId3" imgW="5901230" imgH="8821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77828" y="404663"/>
                        <a:ext cx="4298428" cy="64275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7232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/>
              <a:t>Present Simple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694928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Přítomný čas prostý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006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Použití přítomného času prostého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                          </a:t>
            </a:r>
            <a:r>
              <a:rPr lang="cs-CZ" sz="4000" b="1" dirty="0" smtClean="0">
                <a:solidFill>
                  <a:srgbClr val="00B050"/>
                </a:solidFill>
              </a:rPr>
              <a:t>K vyjádření</a:t>
            </a:r>
          </a:p>
          <a:p>
            <a:r>
              <a:rPr lang="cs-CZ" sz="3600" dirty="0" smtClean="0"/>
              <a:t>činností pravidelně se opakujících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</a:t>
            </a:r>
            <a:r>
              <a:rPr lang="cs-CZ" sz="2800" dirty="0" smtClean="0">
                <a:solidFill>
                  <a:srgbClr val="FF0000"/>
                </a:solidFill>
              </a:rPr>
              <a:t>He goes to school every day.</a:t>
            </a:r>
          </a:p>
          <a:p>
            <a:r>
              <a:rPr lang="cs-CZ" sz="3600" dirty="0" smtClean="0"/>
              <a:t>trvalého stavu nebo postoje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</a:t>
            </a:r>
            <a:r>
              <a:rPr lang="cs-CZ" sz="2800" dirty="0" smtClean="0">
                <a:solidFill>
                  <a:srgbClr val="FF0000"/>
                </a:solidFill>
              </a:rPr>
              <a:t>Jake likes playing computer games.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3600" dirty="0" smtClean="0"/>
              <a:t>obecné platnosti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Teachers study a lot.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357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Tvary přítomného času prostého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85320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I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5738" y="3153383"/>
            <a:ext cx="12241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Jake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437112"/>
            <a:ext cx="222125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prstClr val="black"/>
              </a:solidFill>
            </a:endParaRPr>
          </a:p>
          <a:p>
            <a:endParaRPr lang="en-US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Ben and Kate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888557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watch </a:t>
            </a:r>
            <a:r>
              <a:rPr lang="cs-CZ" sz="2800" dirty="0" smtClean="0"/>
              <a:t>TV at the weekends.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3168694"/>
            <a:ext cx="42484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rgbClr val="FF0000"/>
              </a:solidFill>
            </a:endParaRPr>
          </a:p>
          <a:p>
            <a:r>
              <a:rPr lang="cs-CZ" sz="2800" dirty="0" err="1" smtClean="0">
                <a:solidFill>
                  <a:srgbClr val="FF0000"/>
                </a:solidFill>
              </a:rPr>
              <a:t>buys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newspapers</a:t>
            </a:r>
            <a:r>
              <a:rPr lang="cs-CZ" sz="2800" dirty="0" smtClean="0"/>
              <a:t> every day.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4437112"/>
            <a:ext cx="46582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rgbClr val="FF0000"/>
              </a:solidFill>
            </a:endParaRPr>
          </a:p>
          <a:p>
            <a:endParaRPr lang="en-US" sz="2800" dirty="0" smtClean="0">
              <a:solidFill>
                <a:srgbClr val="FF0000"/>
              </a:solidFill>
            </a:endParaRPr>
          </a:p>
          <a:p>
            <a:r>
              <a:rPr lang="en-US" sz="2800" dirty="0" smtClean="0">
                <a:solidFill>
                  <a:srgbClr val="FF0000"/>
                </a:solidFill>
              </a:rPr>
              <a:t>  </a:t>
            </a:r>
            <a:r>
              <a:rPr lang="en-US" sz="2800" dirty="0">
                <a:solidFill>
                  <a:srgbClr val="FF0000"/>
                </a:solidFill>
              </a:rPr>
              <a:t>play </a:t>
            </a:r>
            <a:r>
              <a:rPr lang="en-US" sz="2800" dirty="0"/>
              <a:t>table </a:t>
            </a:r>
            <a:r>
              <a:rPr lang="en-US" sz="2800" dirty="0" smtClean="0"/>
              <a:t>tennis</a:t>
            </a:r>
            <a:r>
              <a:rPr lang="cs-CZ" sz="2800" dirty="0" smtClean="0"/>
              <a:t> on Sundays.</a:t>
            </a:r>
            <a:endParaRPr lang="cs-CZ" sz="2800" dirty="0"/>
          </a:p>
        </p:txBody>
      </p:sp>
      <p:pic>
        <p:nvPicPr>
          <p:cNvPr id="19" name="Picture 5" descr="C:\Users\hanau\AppData\Local\Microsoft\Windows\Temporary Internet Files\Content.IE5\7Z224S3H\MC90043706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2792" y="4877168"/>
            <a:ext cx="1139661" cy="113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u\AppData\Local\Microsoft\Windows\Temporary Internet Files\Content.IE5\5TZAWPFG\MP9001789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2792" y="3168694"/>
            <a:ext cx="931168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u\AppData\Local\Microsoft\Windows\Temporary Internet Files\Content.IE5\W6PAQ91Q\MC9004325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962" y="1700808"/>
            <a:ext cx="1346234" cy="107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037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Tvary přítomného času prostého v záporu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85320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prstClr val="black"/>
                </a:solidFill>
              </a:rPr>
              <a:t>I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5738" y="3153383"/>
            <a:ext cx="12241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Kate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437112"/>
            <a:ext cx="222125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prstClr val="black"/>
              </a:solidFill>
            </a:endParaRPr>
          </a:p>
          <a:p>
            <a:endParaRPr lang="en-US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Ben and Kate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44582" y="1853208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800" dirty="0">
                <a:solidFill>
                  <a:srgbClr val="FF0000"/>
                </a:solidFill>
              </a:rPr>
              <a:t>don’t go </a:t>
            </a:r>
            <a:r>
              <a:rPr lang="en-US" sz="2800" dirty="0">
                <a:solidFill>
                  <a:prstClr val="black"/>
                </a:solidFill>
              </a:rPr>
              <a:t>by train.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3584270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>
                <a:solidFill>
                  <a:srgbClr val="FF0000"/>
                </a:solidFill>
              </a:rPr>
              <a:t>doesn</a:t>
            </a:r>
            <a:r>
              <a:rPr lang="en-US" sz="2800" dirty="0">
                <a:solidFill>
                  <a:srgbClr val="FF0000"/>
                </a:solidFill>
              </a:rPr>
              <a:t>’t do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her homework</a:t>
            </a:r>
            <a:r>
              <a:rPr lang="en-US" sz="2800" dirty="0">
                <a:solidFill>
                  <a:prstClr val="black"/>
                </a:solidFill>
              </a:rPr>
              <a:t> every day.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4437112"/>
            <a:ext cx="46582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rgbClr val="FF0000"/>
              </a:solidFill>
            </a:endParaRPr>
          </a:p>
          <a:p>
            <a:endParaRPr lang="en-US" sz="2800" dirty="0" smtClean="0">
              <a:solidFill>
                <a:srgbClr val="FF0000"/>
              </a:solidFill>
            </a:endParaRPr>
          </a:p>
          <a:p>
            <a:r>
              <a:rPr lang="en-US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smtClean="0">
                <a:solidFill>
                  <a:srgbClr val="FF0000"/>
                </a:solidFill>
              </a:rPr>
              <a:t>don</a:t>
            </a:r>
            <a:r>
              <a:rPr lang="en-US" sz="2800" dirty="0" smtClean="0">
                <a:solidFill>
                  <a:srgbClr val="FF0000"/>
                </a:solidFill>
              </a:rPr>
              <a:t>’t dance </a:t>
            </a:r>
            <a:r>
              <a:rPr lang="cs-CZ" sz="2800" dirty="0" smtClean="0">
                <a:solidFill>
                  <a:prstClr val="black"/>
                </a:solidFill>
              </a:rPr>
              <a:t>on </a:t>
            </a:r>
            <a:r>
              <a:rPr lang="en-US" sz="2800" dirty="0" smtClean="0">
                <a:solidFill>
                  <a:prstClr val="black"/>
                </a:solidFill>
              </a:rPr>
              <a:t>weekdays.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7761" y="1631848"/>
            <a:ext cx="1560513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345" y="2998837"/>
            <a:ext cx="957263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344" y="4725144"/>
            <a:ext cx="950913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8850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/>
            </a:r>
            <a:br>
              <a:rPr lang="cs-CZ" sz="3200" b="1" dirty="0" smtClean="0">
                <a:solidFill>
                  <a:prstClr val="black"/>
                </a:solidFill>
              </a:rPr>
            </a:br>
            <a:r>
              <a:rPr lang="cs-CZ" sz="3600" b="1" dirty="0" smtClean="0">
                <a:solidFill>
                  <a:prstClr val="black"/>
                </a:solidFill>
              </a:rPr>
              <a:t>Otázky přítomného času prostého</a:t>
            </a:r>
            <a:r>
              <a:rPr lang="cs-CZ" sz="3200" b="1" dirty="0" smtClean="0">
                <a:solidFill>
                  <a:prstClr val="black"/>
                </a:solidFill>
              </a:rPr>
              <a:t/>
            </a:r>
            <a:br>
              <a:rPr lang="cs-CZ" sz="3200" b="1" dirty="0" smtClean="0">
                <a:solidFill>
                  <a:prstClr val="black"/>
                </a:solidFill>
              </a:rPr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John</a:t>
            </a:r>
            <a:r>
              <a:rPr lang="en-US" sz="2800" dirty="0" smtClean="0">
                <a:solidFill>
                  <a:schemeClr val="tx1"/>
                </a:solidFill>
              </a:rPr>
              <a:t> / play </a:t>
            </a:r>
            <a:r>
              <a:rPr lang="cs-CZ" sz="2800" dirty="0" smtClean="0">
                <a:solidFill>
                  <a:schemeClr val="tx1"/>
                </a:solidFill>
              </a:rPr>
              <a:t>tennis </a:t>
            </a:r>
            <a:r>
              <a:rPr lang="en-US" sz="2800" dirty="0" smtClean="0">
                <a:solidFill>
                  <a:schemeClr val="tx1"/>
                </a:solidFill>
              </a:rPr>
              <a:t>/</a:t>
            </a:r>
            <a:r>
              <a:rPr lang="cs-CZ" sz="2800" dirty="0" smtClean="0">
                <a:solidFill>
                  <a:schemeClr val="tx1"/>
                </a:solidFill>
              </a:rPr>
              <a:t>at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weekends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Does</a:t>
            </a:r>
            <a:r>
              <a:rPr lang="en-US" sz="2800" dirty="0" smtClean="0">
                <a:solidFill>
                  <a:srgbClr val="FF0000"/>
                </a:solidFill>
              </a:rPr>
              <a:t> John play </a:t>
            </a:r>
            <a:r>
              <a:rPr lang="cs-CZ" sz="2800" dirty="0" smtClean="0">
                <a:solidFill>
                  <a:schemeClr val="tx1"/>
                </a:solidFill>
              </a:rPr>
              <a:t>tennis at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smtClean="0">
                <a:solidFill>
                  <a:schemeClr val="tx1"/>
                </a:solidFill>
              </a:rPr>
              <a:t>weekend</a:t>
            </a:r>
            <a:r>
              <a:rPr lang="cs-CZ" sz="2800">
                <a:solidFill>
                  <a:schemeClr val="tx1"/>
                </a:solidFill>
              </a:rPr>
              <a:t>s</a:t>
            </a:r>
            <a:r>
              <a:rPr lang="en-US" sz="2800" smtClean="0">
                <a:solidFill>
                  <a:schemeClr val="tx1"/>
                </a:solidFill>
              </a:rPr>
              <a:t>?</a:t>
            </a:r>
            <a:r>
              <a:rPr lang="cs-CZ" sz="2800" dirty="0" smtClean="0">
                <a:solidFill>
                  <a:schemeClr val="tx1"/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y</a:t>
            </a:r>
            <a:r>
              <a:rPr lang="en-US" sz="2800" dirty="0" smtClean="0"/>
              <a:t>ou /do your homework /</a:t>
            </a:r>
            <a:r>
              <a:rPr lang="cs-CZ" sz="2800" dirty="0" smtClean="0"/>
              <a:t>every day</a:t>
            </a:r>
            <a:r>
              <a:rPr lang="en-US" sz="2800" dirty="0" smtClean="0"/>
              <a:t>?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Do</a:t>
            </a:r>
            <a:r>
              <a:rPr lang="en-US" sz="2800" dirty="0" smtClean="0">
                <a:solidFill>
                  <a:srgbClr val="FF0000"/>
                </a:solidFill>
              </a:rPr>
              <a:t> you do your </a:t>
            </a:r>
            <a:r>
              <a:rPr lang="en-US" sz="2800" dirty="0" smtClean="0">
                <a:solidFill>
                  <a:schemeClr val="tx1"/>
                </a:solidFill>
              </a:rPr>
              <a:t>homework </a:t>
            </a:r>
            <a:r>
              <a:rPr lang="cs-CZ" sz="2800" dirty="0" smtClean="0">
                <a:solidFill>
                  <a:schemeClr val="tx1"/>
                </a:solidFill>
              </a:rPr>
              <a:t>every day</a:t>
            </a:r>
            <a:r>
              <a:rPr lang="en-US" sz="2800" dirty="0" smtClean="0">
                <a:solidFill>
                  <a:schemeClr val="tx1"/>
                </a:solidFill>
              </a:rPr>
              <a:t>?     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y</a:t>
            </a:r>
            <a:r>
              <a:rPr lang="en-US" sz="2800" dirty="0" smtClean="0">
                <a:solidFill>
                  <a:schemeClr val="tx1"/>
                </a:solidFill>
              </a:rPr>
              <a:t>our parents / travel to </a:t>
            </a:r>
            <a:r>
              <a:rPr lang="cs-CZ" sz="2800" dirty="0" smtClean="0">
                <a:solidFill>
                  <a:schemeClr val="tx1"/>
                </a:solidFill>
              </a:rPr>
              <a:t>the seaside</a:t>
            </a:r>
            <a:r>
              <a:rPr lang="en-US" sz="2800" dirty="0" smtClean="0">
                <a:solidFill>
                  <a:schemeClr val="tx1"/>
                </a:solidFill>
              </a:rPr>
              <a:t> / </a:t>
            </a:r>
            <a:r>
              <a:rPr lang="cs-CZ" sz="2800" dirty="0" smtClean="0">
                <a:solidFill>
                  <a:schemeClr val="tx1"/>
                </a:solidFill>
              </a:rPr>
              <a:t>in summer?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Do</a:t>
            </a:r>
            <a:r>
              <a:rPr lang="en-US" sz="2800" dirty="0" smtClean="0">
                <a:solidFill>
                  <a:srgbClr val="FF0000"/>
                </a:solidFill>
              </a:rPr>
              <a:t> your parents travel </a:t>
            </a:r>
            <a:r>
              <a:rPr lang="en-US" sz="2800" dirty="0" smtClean="0">
                <a:solidFill>
                  <a:schemeClr val="tx1"/>
                </a:solidFill>
              </a:rPr>
              <a:t>to </a:t>
            </a:r>
            <a:r>
              <a:rPr lang="cs-CZ" sz="2800" dirty="0" smtClean="0">
                <a:solidFill>
                  <a:schemeClr val="tx1"/>
                </a:solidFill>
              </a:rPr>
              <a:t>the seaside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in summer</a:t>
            </a:r>
            <a:r>
              <a:rPr lang="en-US" sz="2800" dirty="0" smtClean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541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Krátké odpovědi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Do</a:t>
            </a:r>
            <a:r>
              <a:rPr lang="en-US" sz="2800" dirty="0" smtClean="0">
                <a:solidFill>
                  <a:schemeClr val="tx1"/>
                </a:solidFill>
              </a:rPr>
              <a:t> you play tennis </a:t>
            </a:r>
            <a:r>
              <a:rPr lang="cs-CZ" sz="2800" dirty="0" smtClean="0">
                <a:solidFill>
                  <a:schemeClr val="tx1"/>
                </a:solidFill>
              </a:rPr>
              <a:t>in</a:t>
            </a:r>
            <a:r>
              <a:rPr lang="en-US" sz="2800" dirty="0" smtClean="0">
                <a:solidFill>
                  <a:schemeClr val="tx1"/>
                </a:solidFill>
              </a:rPr>
              <a:t> summer?          Yes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Yes, I </a:t>
            </a:r>
            <a:r>
              <a:rPr lang="cs-CZ" sz="2800" dirty="0" smtClean="0">
                <a:solidFill>
                  <a:srgbClr val="FF0000"/>
                </a:solidFill>
              </a:rPr>
              <a:t>do</a:t>
            </a:r>
            <a:r>
              <a:rPr lang="en-US" sz="2800" dirty="0" smtClean="0">
                <a:solidFill>
                  <a:srgbClr val="FF0000"/>
                </a:solidFill>
              </a:rPr>
              <a:t>.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Do</a:t>
            </a:r>
            <a:r>
              <a:rPr lang="en-US" sz="2800" dirty="0" smtClean="0"/>
              <a:t> your friends go </a:t>
            </a:r>
            <a:r>
              <a:rPr lang="cs-CZ" sz="2800" dirty="0" smtClean="0"/>
              <a:t>to </a:t>
            </a:r>
            <a:r>
              <a:rPr lang="en-US" sz="2800" dirty="0" smtClean="0"/>
              <a:t>the pub on Saturdays?       No</a:t>
            </a:r>
            <a:endParaRPr lang="cs-CZ" sz="2800" dirty="0" smtClean="0"/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No, they don’t.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Does Susan get up early at the weekend</a:t>
            </a:r>
            <a:r>
              <a:rPr lang="en-US" sz="2800" smtClean="0">
                <a:solidFill>
                  <a:schemeClr val="tx1"/>
                </a:solidFill>
              </a:rPr>
              <a:t>?         No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No, she doesn’t.</a:t>
            </a: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779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Přeložte následující věty do angličtiny.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Ráno piju čaj.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I drink tea in the morning.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Každý den </a:t>
            </a:r>
            <a:r>
              <a:rPr lang="en-US" sz="2800" dirty="0" smtClean="0">
                <a:solidFill>
                  <a:schemeClr val="tx1"/>
                </a:solidFill>
              </a:rPr>
              <a:t>ne</a:t>
            </a:r>
            <a:r>
              <a:rPr lang="cs-CZ" sz="2800" dirty="0" smtClean="0">
                <a:solidFill>
                  <a:schemeClr val="tx1"/>
                </a:solidFill>
              </a:rPr>
              <a:t>pracujeme na zahradě.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We </a:t>
            </a:r>
            <a:r>
              <a:rPr lang="en-US" sz="2800" dirty="0" smtClean="0">
                <a:solidFill>
                  <a:srgbClr val="FF0000"/>
                </a:solidFill>
              </a:rPr>
              <a:t>don’t </a:t>
            </a:r>
            <a:r>
              <a:rPr lang="cs-CZ" sz="2800" dirty="0" smtClean="0">
                <a:solidFill>
                  <a:srgbClr val="FF0000"/>
                </a:solidFill>
              </a:rPr>
              <a:t>work in the garden every day.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Co dělá Jack večer?</a:t>
            </a: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What does Jack do in the evening?</a:t>
            </a:r>
          </a:p>
          <a:p>
            <a:r>
              <a:rPr lang="en-US" sz="2800" dirty="0" smtClean="0">
                <a:solidFill>
                  <a:schemeClr val="tx1"/>
                </a:solidFill>
              </a:rPr>
              <a:t>On</a:t>
            </a:r>
            <a:r>
              <a:rPr lang="cs-CZ" sz="2800" dirty="0" smtClean="0">
                <a:solidFill>
                  <a:schemeClr val="tx1"/>
                </a:solidFill>
              </a:rPr>
              <a:t> se často dívá na televizi.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He</a:t>
            </a:r>
            <a:r>
              <a:rPr lang="en-US" sz="2800" dirty="0" smtClean="0">
                <a:solidFill>
                  <a:srgbClr val="FF0000"/>
                </a:solidFill>
              </a:rPr>
              <a:t> often watch</a:t>
            </a:r>
            <a:r>
              <a:rPr lang="cs-CZ" sz="2800" dirty="0" smtClean="0">
                <a:solidFill>
                  <a:srgbClr val="FF0000"/>
                </a:solidFill>
              </a:rPr>
              <a:t>es</a:t>
            </a:r>
            <a:r>
              <a:rPr lang="en-US" sz="2800" dirty="0" smtClean="0">
                <a:solidFill>
                  <a:srgbClr val="FF0000"/>
                </a:solidFill>
              </a:rPr>
              <a:t> TV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69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43150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Zdroje obrázků:  </a:t>
            </a:r>
            <a:r>
              <a:rPr lang="cs-CZ" u="sng" dirty="0">
                <a:solidFill>
                  <a:prstClr val="black"/>
                </a:solidFill>
                <a:hlinkClick r:id="rId2"/>
              </a:rPr>
              <a:t>http://office.microsoft.com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281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276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Microsoft Word Document</vt:lpstr>
      <vt:lpstr>Prezentace aplikace PowerPoint</vt:lpstr>
      <vt:lpstr>Present Simple</vt:lpstr>
      <vt:lpstr>Použití přítomného času prostého</vt:lpstr>
      <vt:lpstr>Tvary přítomného času prostého</vt:lpstr>
      <vt:lpstr>Tvary přítomného času prostého v záporu</vt:lpstr>
      <vt:lpstr> Otázky přítomného času prostého </vt:lpstr>
      <vt:lpstr>Krátké odpovědi</vt:lpstr>
      <vt:lpstr>Přeložte následující věty do angličtiny.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Simple</dc:title>
  <dc:creator>Hana Urbanová</dc:creator>
  <cp:lastModifiedBy>Hana Urbanová</cp:lastModifiedBy>
  <cp:revision>20</cp:revision>
  <dcterms:created xsi:type="dcterms:W3CDTF">2013-04-03T08:52:20Z</dcterms:created>
  <dcterms:modified xsi:type="dcterms:W3CDTF">2013-10-30T10:15:04Z</dcterms:modified>
</cp:coreProperties>
</file>