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286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292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1812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847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91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216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731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908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110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031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674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C901F-04DA-45BE-B67D-9D0F07905B38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2CD39-90D0-482F-BF52-E83C7FC8F7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34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1315176"/>
              </p:ext>
            </p:extLst>
          </p:nvPr>
        </p:nvGraphicFramePr>
        <p:xfrm>
          <a:off x="2627784" y="188640"/>
          <a:ext cx="4399239" cy="6578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21397" progId="Word.Document.12">
                  <p:embed/>
                </p:oleObj>
              </mc:Choice>
              <mc:Fallback>
                <p:oleObj name="Dokument" r:id="rId3" imgW="5901230" imgH="88213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7784" y="188640"/>
                        <a:ext cx="4399239" cy="65783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759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There is, there are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80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Vazba </a:t>
            </a:r>
            <a:r>
              <a:rPr lang="en-US" i="1" dirty="0" smtClean="0">
                <a:solidFill>
                  <a:srgbClr val="FF0000"/>
                </a:solidFill>
              </a:rPr>
              <a:t>there is, there are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sz="4000" dirty="0" smtClean="0"/>
              <a:t>    </a:t>
            </a:r>
            <a:r>
              <a:rPr lang="cs-CZ" sz="4000" dirty="0" smtClean="0"/>
              <a:t>slouží k vyjádření existence něčeho/někoho někde.</a:t>
            </a:r>
            <a:endParaRPr lang="en-US" sz="4000" dirty="0" smtClean="0"/>
          </a:p>
          <a:p>
            <a:pPr marL="0" indent="0">
              <a:buNone/>
            </a:pPr>
            <a:endParaRPr lang="cs-CZ" sz="3600" dirty="0" smtClean="0"/>
          </a:p>
          <a:p>
            <a:r>
              <a:rPr lang="en-US" sz="3600" dirty="0" smtClean="0">
                <a:solidFill>
                  <a:srgbClr val="FF0000"/>
                </a:solidFill>
              </a:rPr>
              <a:t>There is </a:t>
            </a:r>
            <a:r>
              <a:rPr lang="en-US" sz="3600" dirty="0" smtClean="0"/>
              <a:t>a dictionary on the desk. </a:t>
            </a:r>
          </a:p>
          <a:p>
            <a:pPr marL="0" indent="0">
              <a:buNone/>
            </a:pPr>
            <a:r>
              <a:rPr lang="cs-CZ" sz="3600" dirty="0" smtClean="0"/>
              <a:t>      </a:t>
            </a:r>
            <a:r>
              <a:rPr lang="en-US" sz="3600" dirty="0" smtClean="0"/>
              <a:t>Na lavici je slovn</a:t>
            </a:r>
            <a:r>
              <a:rPr lang="cs-CZ" sz="3600" dirty="0" smtClean="0"/>
              <a:t>ík.</a:t>
            </a:r>
          </a:p>
          <a:p>
            <a:pPr marL="0" indent="0">
              <a:buNone/>
            </a:pPr>
            <a:endParaRPr lang="cs-CZ" sz="3600" dirty="0"/>
          </a:p>
          <a:p>
            <a:r>
              <a:rPr lang="cs-CZ" sz="3600" dirty="0" smtClean="0">
                <a:solidFill>
                  <a:srgbClr val="FF0000"/>
                </a:solidFill>
              </a:rPr>
              <a:t>There are </a:t>
            </a:r>
            <a:r>
              <a:rPr lang="en-US" sz="3600" dirty="0" smtClean="0"/>
              <a:t>thirty pupils in the class.</a:t>
            </a:r>
          </a:p>
          <a:p>
            <a:pPr marL="0" indent="0">
              <a:buNone/>
            </a:pPr>
            <a:r>
              <a:rPr lang="en-US" sz="3600" dirty="0"/>
              <a:t> </a:t>
            </a:r>
            <a:r>
              <a:rPr lang="cs-CZ" sz="3600" dirty="0" smtClean="0"/>
              <a:t>    </a:t>
            </a:r>
            <a:r>
              <a:rPr lang="en-US" sz="3600" dirty="0" smtClean="0"/>
              <a:t>Ve </a:t>
            </a:r>
            <a:r>
              <a:rPr lang="cs-CZ" sz="3600" dirty="0" smtClean="0"/>
              <a:t>třídě je třicet žáků.</a:t>
            </a:r>
            <a:endParaRPr lang="en-US" sz="3600" dirty="0" smtClean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800" dirty="0"/>
              <a:t> </a:t>
            </a: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2036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Kladné tvary vazby </a:t>
            </a:r>
            <a:r>
              <a:rPr lang="cs-CZ" i="1" dirty="0" smtClean="0">
                <a:solidFill>
                  <a:srgbClr val="FF0000"/>
                </a:solidFill>
              </a:rPr>
              <a:t>there is, there are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/>
              <a:t>a rubber </a:t>
            </a:r>
            <a:r>
              <a:rPr lang="cs-CZ" dirty="0" smtClean="0"/>
              <a:t>on the desk.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T</a:t>
            </a:r>
            <a:r>
              <a:rPr lang="en-US" dirty="0" smtClean="0">
                <a:solidFill>
                  <a:srgbClr val="FF0000"/>
                </a:solidFill>
              </a:rPr>
              <a:t>here are </a:t>
            </a:r>
            <a:r>
              <a:rPr lang="en-US" dirty="0" smtClean="0"/>
              <a:t>two pencils on the desk.</a:t>
            </a:r>
          </a:p>
          <a:p>
            <a:endParaRPr lang="en-US" dirty="0"/>
          </a:p>
          <a:p>
            <a:pPr marL="0" indent="0">
              <a:buNone/>
            </a:pPr>
            <a:r>
              <a:rPr lang="cs-CZ" dirty="0" smtClean="0"/>
              <a:t>Zkrácené tvary jsou </a:t>
            </a:r>
            <a:r>
              <a:rPr lang="cs-CZ" dirty="0" smtClean="0">
                <a:solidFill>
                  <a:srgbClr val="FF0000"/>
                </a:solidFill>
              </a:rPr>
              <a:t>there</a:t>
            </a:r>
            <a:r>
              <a:rPr lang="en-US" dirty="0" smtClean="0">
                <a:solidFill>
                  <a:srgbClr val="FF0000"/>
                </a:solidFill>
              </a:rPr>
              <a:t>’s, there’re</a:t>
            </a:r>
            <a:r>
              <a:rPr lang="en-US" dirty="0" smtClean="0"/>
              <a:t>.</a:t>
            </a:r>
            <a:endParaRPr lang="cs-CZ" dirty="0"/>
          </a:p>
        </p:txBody>
      </p:sp>
      <p:pic>
        <p:nvPicPr>
          <p:cNvPr id="1028" name="Picture 4" descr="C:\Users\urbanovah\AppData\Local\Microsoft\Windows\Temporary Internet Files\Content.IE5\INTCUB9H\MP90034149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276872"/>
            <a:ext cx="1812567" cy="254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92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Záporné tvary vazby </a:t>
            </a:r>
            <a:r>
              <a:rPr lang="cs-CZ" i="1" dirty="0" smtClean="0">
                <a:solidFill>
                  <a:srgbClr val="FF0000"/>
                </a:solidFill>
              </a:rPr>
              <a:t>there is, there are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</a:t>
            </a:r>
            <a:r>
              <a:rPr lang="cs-CZ" dirty="0" smtClean="0"/>
              <a:t>tvoříme přidáním </a:t>
            </a:r>
            <a:r>
              <a:rPr lang="cs-CZ" i="1" dirty="0" smtClean="0">
                <a:solidFill>
                  <a:srgbClr val="FF0000"/>
                </a:solidFill>
              </a:rPr>
              <a:t>not</a:t>
            </a:r>
            <a:r>
              <a:rPr lang="cs-CZ" i="1" dirty="0" smtClean="0"/>
              <a:t>.</a:t>
            </a:r>
          </a:p>
          <a:p>
            <a:endParaRPr lang="cs-CZ" i="1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There is not </a:t>
            </a:r>
            <a:r>
              <a:rPr lang="cs-CZ" dirty="0" smtClean="0"/>
              <a:t>any milk in the fridge.</a:t>
            </a:r>
          </a:p>
          <a:p>
            <a:endParaRPr lang="cs-CZ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There are not </a:t>
            </a:r>
            <a:r>
              <a:rPr lang="en-US" dirty="0" smtClean="0"/>
              <a:t>any eggs in the fridge.</a:t>
            </a:r>
            <a:endParaRPr lang="cs-CZ" dirty="0" smtClean="0"/>
          </a:p>
          <a:p>
            <a:endParaRPr lang="cs-CZ" dirty="0"/>
          </a:p>
          <a:p>
            <a:pPr marL="0" lvl="0" indent="0">
              <a:buNone/>
            </a:pPr>
            <a:r>
              <a:rPr lang="cs-CZ" dirty="0">
                <a:solidFill>
                  <a:prstClr val="black"/>
                </a:solidFill>
              </a:rPr>
              <a:t>Zkrácené tvary jsou </a:t>
            </a:r>
            <a:r>
              <a:rPr lang="cs-CZ" dirty="0" smtClean="0">
                <a:solidFill>
                  <a:srgbClr val="FF0000"/>
                </a:solidFill>
              </a:rPr>
              <a:t>there</a:t>
            </a:r>
            <a:r>
              <a:rPr lang="en-US" dirty="0" smtClean="0">
                <a:solidFill>
                  <a:srgbClr val="FF0000"/>
                </a:solidFill>
              </a:rPr>
              <a:t> isn’t, there aren’t</a:t>
            </a:r>
            <a:r>
              <a:rPr lang="en-US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12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Otázka vazby </a:t>
            </a:r>
            <a:r>
              <a:rPr lang="cs-CZ" i="1" dirty="0" smtClean="0">
                <a:solidFill>
                  <a:srgbClr val="FF0000"/>
                </a:solidFill>
              </a:rPr>
              <a:t>there is, there are</a:t>
            </a:r>
            <a:endParaRPr lang="cs-CZ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</a:t>
            </a:r>
            <a:r>
              <a:rPr lang="cs-CZ" dirty="0" smtClean="0"/>
              <a:t>se tvoří otočením slovosledu.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Is </a:t>
            </a:r>
            <a:r>
              <a:rPr lang="en-US" dirty="0" smtClean="0">
                <a:solidFill>
                  <a:srgbClr val="FF0000"/>
                </a:solidFill>
              </a:rPr>
              <a:t>there </a:t>
            </a:r>
            <a:r>
              <a:rPr lang="en-US" dirty="0" smtClean="0"/>
              <a:t>a post office near here?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Are there </a:t>
            </a:r>
            <a:r>
              <a:rPr lang="en-US" dirty="0" smtClean="0"/>
              <a:t>any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pencils in the pencil case?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607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Krátké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endParaRPr lang="cs-CZ" dirty="0" smtClean="0"/>
          </a:p>
          <a:p>
            <a:r>
              <a:rPr lang="cs-CZ" dirty="0" smtClean="0"/>
              <a:t>Is there a cinema </a:t>
            </a:r>
            <a:r>
              <a:rPr lang="en-US" dirty="0" smtClean="0"/>
              <a:t>in your town?  </a:t>
            </a:r>
            <a:r>
              <a:rPr lang="en-US" dirty="0" smtClean="0">
                <a:solidFill>
                  <a:srgbClr val="FF0000"/>
                </a:solidFill>
              </a:rPr>
              <a:t>Yes, there is.</a:t>
            </a:r>
          </a:p>
          <a:p>
            <a:r>
              <a:rPr lang="en-US" dirty="0" smtClean="0"/>
              <a:t>Is there any </a:t>
            </a:r>
            <a:r>
              <a:rPr lang="cs-CZ" dirty="0" err="1" smtClean="0"/>
              <a:t>cream</a:t>
            </a:r>
            <a:r>
              <a:rPr lang="en-US" dirty="0" smtClean="0"/>
              <a:t> in the fridge? </a:t>
            </a:r>
            <a:r>
              <a:rPr lang="en-US" dirty="0" smtClean="0">
                <a:solidFill>
                  <a:srgbClr val="FF0000"/>
                </a:solidFill>
              </a:rPr>
              <a:t>No, there isn’t.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/>
              <a:t>Are there any dogs in the garden? </a:t>
            </a:r>
            <a:r>
              <a:rPr lang="en-US" dirty="0" smtClean="0">
                <a:solidFill>
                  <a:srgbClr val="FF0000"/>
                </a:solidFill>
              </a:rPr>
              <a:t>Yes, there are.</a:t>
            </a:r>
          </a:p>
          <a:p>
            <a:r>
              <a:rPr lang="en-US" dirty="0" smtClean="0"/>
              <a:t>Are there any boys in the class? </a:t>
            </a:r>
            <a:r>
              <a:rPr lang="en-US" dirty="0" smtClean="0">
                <a:solidFill>
                  <a:srgbClr val="FF0000"/>
                </a:solidFill>
              </a:rPr>
              <a:t>No, there aren’t.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310720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Doplňte věty podle obrázku.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__________ two children in the picture.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__________ a cat in the picture.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__________ a dog in the picture.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__________  any </a:t>
            </a:r>
            <a:r>
              <a:rPr lang="cs-CZ" sz="2800" dirty="0" smtClean="0"/>
              <a:t>big </a:t>
            </a:r>
            <a:r>
              <a:rPr lang="cs-CZ" sz="2800" smtClean="0"/>
              <a:t>animals</a:t>
            </a:r>
            <a:r>
              <a:rPr lang="en-US" sz="2800" smtClean="0"/>
              <a:t> </a:t>
            </a:r>
            <a:r>
              <a:rPr lang="en-US" sz="2800" dirty="0" smtClean="0"/>
              <a:t>in the picture.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2052" name="Picture 4" descr="C:\Users\urbanovah\AppData\Local\Microsoft\Windows\Temporary Internet Files\Content.IE5\4EM5FSV7\MP9004484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41448"/>
            <a:ext cx="2232248" cy="148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2125491"/>
            <a:ext cx="176470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T</a:t>
            </a:r>
            <a:r>
              <a:rPr lang="en-US" sz="2800" dirty="0" smtClean="0">
                <a:solidFill>
                  <a:srgbClr val="FF0000"/>
                </a:solidFill>
              </a:rPr>
              <a:t>here are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4573" y="3147258"/>
            <a:ext cx="176470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T</a:t>
            </a:r>
            <a:r>
              <a:rPr lang="en-US" sz="2800" dirty="0" smtClean="0">
                <a:solidFill>
                  <a:srgbClr val="FF0000"/>
                </a:solidFill>
              </a:rPr>
              <a:t>here is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9594" y="4221088"/>
            <a:ext cx="193466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T</a:t>
            </a:r>
            <a:r>
              <a:rPr lang="en-US" sz="2800" dirty="0" smtClean="0">
                <a:solidFill>
                  <a:srgbClr val="FF0000"/>
                </a:solidFill>
              </a:rPr>
              <a:t>here isn’t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2029" y="5229200"/>
            <a:ext cx="2110499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T</a:t>
            </a:r>
            <a:r>
              <a:rPr lang="en-US" sz="2800" dirty="0" smtClean="0">
                <a:solidFill>
                  <a:srgbClr val="FF0000"/>
                </a:solidFill>
              </a:rPr>
              <a:t>here aren’t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558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55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257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Microsoft Word Document</vt:lpstr>
      <vt:lpstr>Prezentace aplikace PowerPoint</vt:lpstr>
      <vt:lpstr>There is, there are</vt:lpstr>
      <vt:lpstr>Vazba there is, there are</vt:lpstr>
      <vt:lpstr>Kladné tvary vazby there is, there are</vt:lpstr>
      <vt:lpstr>Záporné tvary vazby there is, there are</vt:lpstr>
      <vt:lpstr>Otázka vazby there is, there are</vt:lpstr>
      <vt:lpstr>Krátké odpovědi</vt:lpstr>
      <vt:lpstr>Doplňte věty podle obrázku.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 is, there are</dc:title>
  <dc:creator>Hana Urbanová</dc:creator>
  <cp:lastModifiedBy>Hana Urbanová</cp:lastModifiedBy>
  <cp:revision>12</cp:revision>
  <dcterms:created xsi:type="dcterms:W3CDTF">2013-10-06T19:44:31Z</dcterms:created>
  <dcterms:modified xsi:type="dcterms:W3CDTF">2013-10-30T10:38:26Z</dcterms:modified>
</cp:coreProperties>
</file>