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4" r:id="rId8"/>
    <p:sldId id="262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BA96E-D133-4AFF-8F7A-C7511B07AB2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5237D-561E-448A-BC90-EA800014AD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6265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BA96E-D133-4AFF-8F7A-C7511B07AB2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5237D-561E-448A-BC90-EA800014AD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89526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BA96E-D133-4AFF-8F7A-C7511B07AB2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5237D-561E-448A-BC90-EA800014AD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71327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BA96E-D133-4AFF-8F7A-C7511B07AB2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5237D-561E-448A-BC90-EA800014AD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3415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BA96E-D133-4AFF-8F7A-C7511B07AB2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5237D-561E-448A-BC90-EA800014AD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91955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BA96E-D133-4AFF-8F7A-C7511B07AB2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5237D-561E-448A-BC90-EA800014AD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0321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BA96E-D133-4AFF-8F7A-C7511B07AB2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5237D-561E-448A-BC90-EA800014AD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0726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BA96E-D133-4AFF-8F7A-C7511B07AB2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5237D-561E-448A-BC90-EA800014AD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745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BA96E-D133-4AFF-8F7A-C7511B07AB2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5237D-561E-448A-BC90-EA800014AD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300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BA96E-D133-4AFF-8F7A-C7511B07AB2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5237D-561E-448A-BC90-EA800014AD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60267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BA96E-D133-4AFF-8F7A-C7511B07AB2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5237D-561E-448A-BC90-EA800014AD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61451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EBA96E-D133-4AFF-8F7A-C7511B07AB2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5237D-561E-448A-BC90-EA800014AD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890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4331027"/>
              </p:ext>
            </p:extLst>
          </p:nvPr>
        </p:nvGraphicFramePr>
        <p:xfrm>
          <a:off x="2420670" y="188639"/>
          <a:ext cx="4383577" cy="660503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892679" progId="Word.Document.12">
                  <p:embed/>
                </p:oleObj>
              </mc:Choice>
              <mc:Fallback>
                <p:oleObj name="Dokument" r:id="rId3" imgW="5901230" imgH="88926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20670" y="188639"/>
                        <a:ext cx="4383577" cy="660503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60726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Příslovce způsobu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3861048"/>
            <a:ext cx="5720680" cy="1126976"/>
          </a:xfrm>
          <a:solidFill>
            <a:srgbClr val="92D050"/>
          </a:solidFill>
        </p:spPr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Adverbs of </a:t>
            </a:r>
            <a:r>
              <a:rPr lang="cs-CZ" dirty="0" smtClean="0">
                <a:solidFill>
                  <a:schemeClr val="tx1"/>
                </a:solidFill>
              </a:rPr>
              <a:t>M</a:t>
            </a:r>
            <a:r>
              <a:rPr lang="en-US" dirty="0" smtClean="0">
                <a:solidFill>
                  <a:schemeClr val="tx1"/>
                </a:solidFill>
              </a:rPr>
              <a:t>anner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2544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Příslovce způsobu ve větě doplňují sloveso. Ptáme se na ně otázkou - </a:t>
            </a:r>
            <a:r>
              <a:rPr lang="cs-CZ" sz="2800" u="sng" dirty="0" smtClean="0">
                <a:solidFill>
                  <a:srgbClr val="FF0000"/>
                </a:solidFill>
              </a:rPr>
              <a:t>Jak? /How?/</a:t>
            </a:r>
            <a:endParaRPr lang="cs-CZ" sz="2800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38100">
            <a:solidFill>
              <a:srgbClr val="00B050"/>
            </a:solidFill>
          </a:ln>
        </p:spPr>
        <p:txBody>
          <a:bodyPr/>
          <a:lstStyle/>
          <a:p>
            <a:endParaRPr lang="en-US" dirty="0" smtClean="0"/>
          </a:p>
          <a:p>
            <a:r>
              <a:rPr lang="en-US" dirty="0" smtClean="0"/>
              <a:t>Jane reads </a:t>
            </a:r>
            <a:r>
              <a:rPr lang="en-US" dirty="0" smtClean="0">
                <a:solidFill>
                  <a:srgbClr val="00B050"/>
                </a:solidFill>
              </a:rPr>
              <a:t>quickly</a:t>
            </a:r>
            <a:r>
              <a:rPr lang="en-US" dirty="0" smtClean="0"/>
              <a:t>.</a:t>
            </a:r>
          </a:p>
          <a:p>
            <a:r>
              <a:rPr lang="en-US" dirty="0" smtClean="0">
                <a:solidFill>
                  <a:srgbClr val="00B050"/>
                </a:solidFill>
              </a:rPr>
              <a:t>How</a:t>
            </a:r>
            <a:r>
              <a:rPr lang="en-US" dirty="0" smtClean="0"/>
              <a:t> does Jane read? She reads </a:t>
            </a:r>
            <a:r>
              <a:rPr lang="en-US" dirty="0" smtClean="0">
                <a:solidFill>
                  <a:srgbClr val="00B050"/>
                </a:solidFill>
              </a:rPr>
              <a:t>quickly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r>
              <a:rPr lang="en-US" dirty="0" smtClean="0"/>
              <a:t>Peter studies </a:t>
            </a:r>
            <a:r>
              <a:rPr lang="en-US" dirty="0" smtClean="0">
                <a:solidFill>
                  <a:srgbClr val="00B050"/>
                </a:solidFill>
              </a:rPr>
              <a:t>hard</a:t>
            </a:r>
            <a:r>
              <a:rPr lang="en-US" dirty="0" smtClean="0"/>
              <a:t>.</a:t>
            </a:r>
          </a:p>
          <a:p>
            <a:r>
              <a:rPr lang="en-US" dirty="0" smtClean="0">
                <a:solidFill>
                  <a:srgbClr val="00B050"/>
                </a:solidFill>
              </a:rPr>
              <a:t>How</a:t>
            </a:r>
            <a:r>
              <a:rPr lang="en-US" dirty="0" smtClean="0"/>
              <a:t> does Peter study? He studies </a:t>
            </a:r>
            <a:r>
              <a:rPr lang="en-US" dirty="0" smtClean="0">
                <a:solidFill>
                  <a:srgbClr val="00B050"/>
                </a:solidFill>
              </a:rPr>
              <a:t>hard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endParaRPr lang="en-US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4232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Některá příslovce mají stejný tvar jako přídavná jména.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38100">
            <a:solidFill>
              <a:srgbClr val="00B050"/>
            </a:solidFill>
          </a:ln>
        </p:spPr>
        <p:txBody>
          <a:bodyPr/>
          <a:lstStyle/>
          <a:p>
            <a:endParaRPr lang="en-US" dirty="0" smtClean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hard - pilně </a:t>
            </a:r>
            <a:r>
              <a:rPr lang="en-US" dirty="0" smtClean="0">
                <a:solidFill>
                  <a:srgbClr val="00B050"/>
                </a:solidFill>
              </a:rPr>
              <a:t>     </a:t>
            </a:r>
          </a:p>
          <a:p>
            <a:r>
              <a:rPr lang="en-US" dirty="0" smtClean="0"/>
              <a:t>We work </a:t>
            </a:r>
            <a:r>
              <a:rPr lang="en-US" dirty="0" smtClean="0">
                <a:solidFill>
                  <a:srgbClr val="00B050"/>
                </a:solidFill>
              </a:rPr>
              <a:t>hard</a:t>
            </a:r>
            <a:r>
              <a:rPr lang="en-US" dirty="0" smtClean="0"/>
              <a:t>.    </a:t>
            </a:r>
            <a:r>
              <a:rPr lang="cs-CZ" dirty="0" smtClean="0"/>
              <a:t>Pracujeme </a:t>
            </a:r>
            <a:r>
              <a:rPr lang="cs-CZ" dirty="0" smtClean="0">
                <a:solidFill>
                  <a:srgbClr val="00B050"/>
                </a:solidFill>
              </a:rPr>
              <a:t>pilně</a:t>
            </a:r>
            <a:r>
              <a:rPr lang="cs-CZ" dirty="0" smtClean="0"/>
              <a:t>.</a:t>
            </a:r>
            <a:r>
              <a:rPr lang="en-US" dirty="0" smtClean="0"/>
              <a:t>    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>
                <a:solidFill>
                  <a:srgbClr val="00B050"/>
                </a:solidFill>
              </a:rPr>
              <a:t>fast - rychle</a:t>
            </a:r>
            <a:endParaRPr lang="en-US" dirty="0" smtClean="0">
              <a:solidFill>
                <a:srgbClr val="00B050"/>
              </a:solidFill>
            </a:endParaRPr>
          </a:p>
          <a:p>
            <a:r>
              <a:rPr lang="en-US" dirty="0" smtClean="0"/>
              <a:t>He drives </a:t>
            </a:r>
            <a:r>
              <a:rPr lang="en-US" dirty="0" smtClean="0">
                <a:solidFill>
                  <a:srgbClr val="00B050"/>
                </a:solidFill>
              </a:rPr>
              <a:t>fast</a:t>
            </a:r>
            <a:r>
              <a:rPr lang="en-US" dirty="0" smtClean="0"/>
              <a:t>.     </a:t>
            </a:r>
            <a:r>
              <a:rPr lang="cs-CZ" dirty="0" smtClean="0"/>
              <a:t>Řídí </a:t>
            </a:r>
            <a:r>
              <a:rPr lang="cs-CZ" dirty="0" smtClean="0">
                <a:solidFill>
                  <a:srgbClr val="00B050"/>
                </a:solidFill>
              </a:rPr>
              <a:t>rychle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2676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Nejčastěji tvoříme příslovce od přídavného jména  pomocí přípony  </a:t>
            </a:r>
            <a:r>
              <a:rPr lang="cs-CZ" sz="2800" u="sng" dirty="0" smtClean="0">
                <a:solidFill>
                  <a:srgbClr val="FF0000"/>
                </a:solidFill>
              </a:rPr>
              <a:t>-ly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38100">
            <a:solidFill>
              <a:srgbClr val="00B050"/>
            </a:solidFill>
          </a:ln>
        </p:spPr>
        <p:txBody>
          <a:bodyPr/>
          <a:lstStyle/>
          <a:p>
            <a:endParaRPr lang="cs-CZ" dirty="0" smtClean="0"/>
          </a:p>
          <a:p>
            <a:r>
              <a:rPr lang="en-US" dirty="0" smtClean="0"/>
              <a:t>slow – </a:t>
            </a:r>
            <a:r>
              <a:rPr lang="en-US" dirty="0" smtClean="0">
                <a:solidFill>
                  <a:srgbClr val="00B050"/>
                </a:solidFill>
              </a:rPr>
              <a:t>slowly</a:t>
            </a:r>
            <a:r>
              <a:rPr lang="cs-CZ" dirty="0" smtClean="0">
                <a:solidFill>
                  <a:srgbClr val="00B050"/>
                </a:solidFill>
              </a:rPr>
              <a:t> – pomalu</a:t>
            </a:r>
          </a:p>
          <a:p>
            <a:r>
              <a:rPr lang="cs-CZ" dirty="0" smtClean="0"/>
              <a:t>Ben walk</a:t>
            </a:r>
            <a:r>
              <a:rPr lang="en-US" dirty="0" smtClean="0"/>
              <a:t>s </a:t>
            </a:r>
            <a:r>
              <a:rPr lang="en-US" dirty="0" smtClean="0">
                <a:solidFill>
                  <a:srgbClr val="00B050"/>
                </a:solidFill>
              </a:rPr>
              <a:t>slowly</a:t>
            </a:r>
            <a:r>
              <a:rPr lang="en-US" dirty="0" smtClean="0"/>
              <a:t>.     </a:t>
            </a:r>
            <a:r>
              <a:rPr lang="cs-CZ" dirty="0" smtClean="0"/>
              <a:t>Ben chodí </a:t>
            </a:r>
            <a:r>
              <a:rPr lang="cs-CZ" dirty="0" smtClean="0">
                <a:solidFill>
                  <a:srgbClr val="00B050"/>
                </a:solidFill>
              </a:rPr>
              <a:t>pomalu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en-US" dirty="0" smtClean="0"/>
              <a:t>careful – </a:t>
            </a:r>
            <a:r>
              <a:rPr lang="en-US" dirty="0" smtClean="0">
                <a:solidFill>
                  <a:srgbClr val="00B050"/>
                </a:solidFill>
              </a:rPr>
              <a:t>carefully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– opatrně</a:t>
            </a:r>
          </a:p>
          <a:p>
            <a:r>
              <a:rPr lang="en-US" dirty="0" smtClean="0"/>
              <a:t>They drive </a:t>
            </a:r>
            <a:r>
              <a:rPr lang="en-US" dirty="0" smtClean="0">
                <a:solidFill>
                  <a:srgbClr val="00B050"/>
                </a:solidFill>
              </a:rPr>
              <a:t>carefully</a:t>
            </a:r>
            <a:r>
              <a:rPr lang="en-US" dirty="0" smtClean="0"/>
              <a:t>.</a:t>
            </a:r>
            <a:r>
              <a:rPr lang="en-US" dirty="0" smtClean="0">
                <a:solidFill>
                  <a:srgbClr val="00B050"/>
                </a:solidFill>
              </a:rPr>
              <a:t>  </a:t>
            </a:r>
            <a:r>
              <a:rPr lang="cs-CZ" dirty="0" smtClean="0"/>
              <a:t>Řídí</a:t>
            </a:r>
            <a:r>
              <a:rPr lang="cs-CZ" dirty="0" smtClean="0">
                <a:solidFill>
                  <a:srgbClr val="00B050"/>
                </a:solidFill>
              </a:rPr>
              <a:t> opatrně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2368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Stupňování příslovcí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38100">
            <a:solidFill>
              <a:srgbClr val="00B050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Příslovce, která mají stejný tvar jako přídavná jména, stupňujeme pomocí přípony </a:t>
            </a:r>
            <a:r>
              <a:rPr lang="cs-CZ" u="sng" dirty="0" smtClean="0">
                <a:solidFill>
                  <a:srgbClr val="FF0000"/>
                </a:solidFill>
              </a:rPr>
              <a:t>-er </a:t>
            </a:r>
            <a:r>
              <a:rPr lang="cs-CZ" dirty="0" smtClean="0"/>
              <a:t>a </a:t>
            </a:r>
            <a:r>
              <a:rPr lang="cs-CZ" u="sng" dirty="0" smtClean="0">
                <a:solidFill>
                  <a:srgbClr val="FF0000"/>
                </a:solidFill>
              </a:rPr>
              <a:t>-est</a:t>
            </a: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smtClean="0">
                <a:solidFill>
                  <a:srgbClr val="FF0000"/>
                </a:solidFill>
              </a:rPr>
              <a:t>  </a:t>
            </a:r>
            <a:r>
              <a:rPr lang="en-US" dirty="0" smtClean="0">
                <a:solidFill>
                  <a:srgbClr val="00B050"/>
                </a:solidFill>
              </a:rPr>
              <a:t>hard     harder     hardest</a:t>
            </a:r>
            <a:endParaRPr lang="cs-CZ" dirty="0" smtClean="0">
              <a:solidFill>
                <a:srgbClr val="00B050"/>
              </a:solidFill>
            </a:endParaRPr>
          </a:p>
          <a:p>
            <a:endParaRPr lang="cs-CZ" u="sng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Příslovce, která tvoříme od přídavných jmen příponou -ly, stupňujeme pomocí </a:t>
            </a:r>
            <a:r>
              <a:rPr lang="cs-CZ" u="sng" dirty="0" smtClean="0">
                <a:solidFill>
                  <a:srgbClr val="FF0000"/>
                </a:solidFill>
              </a:rPr>
              <a:t>more</a:t>
            </a:r>
            <a:r>
              <a:rPr lang="cs-CZ" dirty="0" smtClean="0"/>
              <a:t> a </a:t>
            </a:r>
            <a:r>
              <a:rPr lang="cs-CZ" u="sng" dirty="0" smtClean="0">
                <a:solidFill>
                  <a:srgbClr val="FF0000"/>
                </a:solidFill>
              </a:rPr>
              <a:t>most</a:t>
            </a:r>
            <a:r>
              <a:rPr lang="cs-CZ" dirty="0" smtClean="0"/>
              <a:t>.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   </a:t>
            </a:r>
            <a:r>
              <a:rPr lang="en-US" dirty="0" smtClean="0">
                <a:solidFill>
                  <a:srgbClr val="00B050"/>
                </a:solidFill>
              </a:rPr>
              <a:t>beautifully  more beautifully   most beautifully</a:t>
            </a:r>
            <a:endParaRPr lang="cs-CZ" dirty="0" smtClean="0">
              <a:solidFill>
                <a:srgbClr val="00B050"/>
              </a:solidFill>
            </a:endParaRPr>
          </a:p>
          <a:p>
            <a:endParaRPr lang="cs-CZ" u="sng" dirty="0" smtClean="0">
              <a:solidFill>
                <a:srgbClr val="00B050"/>
              </a:solidFill>
            </a:endParaRPr>
          </a:p>
          <a:p>
            <a:endParaRPr lang="cs-CZ" u="sng" dirty="0" smtClean="0">
              <a:solidFill>
                <a:srgbClr val="FF0000"/>
              </a:solidFill>
            </a:endParaRPr>
          </a:p>
          <a:p>
            <a:endParaRPr lang="cs-CZ" u="sng" dirty="0">
              <a:solidFill>
                <a:srgbClr val="FF0000"/>
              </a:solidFill>
            </a:endParaRPr>
          </a:p>
          <a:p>
            <a:endParaRPr lang="cs-CZ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5656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Pravopisné změny při tvoření příslovcí z přídavných jmen.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terrible    terribly   </a:t>
            </a:r>
            <a:r>
              <a:rPr lang="cs-CZ" dirty="0" smtClean="0"/>
              <a:t>vypouštíme koncové </a:t>
            </a:r>
            <a:r>
              <a:rPr lang="cs-CZ" u="sng" dirty="0" smtClean="0"/>
              <a:t>e</a:t>
            </a:r>
          </a:p>
          <a:p>
            <a:endParaRPr lang="cs-CZ" dirty="0"/>
          </a:p>
          <a:p>
            <a:r>
              <a:rPr lang="cs-CZ" sz="3600" dirty="0" smtClean="0">
                <a:solidFill>
                  <a:srgbClr val="00B050"/>
                </a:solidFill>
              </a:rPr>
              <a:t>beautiful</a:t>
            </a:r>
            <a:r>
              <a:rPr lang="cs-CZ" dirty="0" smtClean="0">
                <a:solidFill>
                  <a:srgbClr val="00B050"/>
                </a:solidFill>
              </a:rPr>
              <a:t>    beautifully</a:t>
            </a:r>
            <a:r>
              <a:rPr lang="cs-CZ" dirty="0" smtClean="0"/>
              <a:t>   koncové </a:t>
            </a:r>
            <a:r>
              <a:rPr lang="cs-CZ" u="sng" dirty="0" smtClean="0"/>
              <a:t>l</a:t>
            </a:r>
            <a:r>
              <a:rPr lang="cs-CZ" dirty="0" smtClean="0"/>
              <a:t> zdvojujeme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00B050"/>
                </a:solidFill>
              </a:rPr>
              <a:t>easy    easily    </a:t>
            </a:r>
            <a:r>
              <a:rPr lang="cs-CZ" dirty="0" smtClean="0"/>
              <a:t>koncové </a:t>
            </a:r>
            <a:r>
              <a:rPr lang="cs-CZ" u="sng" dirty="0" smtClean="0"/>
              <a:t>y</a:t>
            </a:r>
            <a:r>
              <a:rPr lang="cs-CZ" dirty="0" smtClean="0"/>
              <a:t> měníme na </a:t>
            </a:r>
            <a:r>
              <a:rPr lang="cs-CZ" u="sng" dirty="0" smtClean="0"/>
              <a:t>i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696440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38100">
            <a:solidFill>
              <a:srgbClr val="00B050"/>
            </a:solidFill>
          </a:ln>
        </p:spPr>
        <p:txBody>
          <a:bodyPr/>
          <a:lstStyle/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cs-CZ" dirty="0" smtClean="0"/>
              <a:t>Některá příslovce stupňujeme nepravidelně.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   well     better    best</a:t>
            </a: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</a:t>
            </a:r>
            <a:r>
              <a:rPr lang="en-US" dirty="0" smtClean="0">
                <a:solidFill>
                  <a:srgbClr val="00B050"/>
                </a:solidFill>
              </a:rPr>
              <a:t>badly     worse     worst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4753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Utvořte příslovce od těchto přídavných jmen.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ln w="28575">
            <a:noFill/>
          </a:ln>
        </p:spPr>
        <p:txBody>
          <a:bodyPr/>
          <a:lstStyle/>
          <a:p>
            <a:r>
              <a:rPr lang="en-US" dirty="0" smtClean="0"/>
              <a:t>hard</a:t>
            </a:r>
          </a:p>
          <a:p>
            <a:r>
              <a:rPr lang="en-US" dirty="0" smtClean="0"/>
              <a:t>good</a:t>
            </a:r>
          </a:p>
          <a:p>
            <a:r>
              <a:rPr lang="en-US" dirty="0" smtClean="0"/>
              <a:t>perfect</a:t>
            </a:r>
          </a:p>
          <a:p>
            <a:r>
              <a:rPr lang="en-US" dirty="0" smtClean="0"/>
              <a:t>horrible</a:t>
            </a:r>
          </a:p>
          <a:p>
            <a:r>
              <a:rPr lang="en-US" dirty="0" smtClean="0"/>
              <a:t>fast</a:t>
            </a:r>
          </a:p>
          <a:p>
            <a:r>
              <a:rPr lang="en-US" dirty="0" smtClean="0"/>
              <a:t>exact</a:t>
            </a:r>
          </a:p>
          <a:p>
            <a:r>
              <a:rPr lang="en-US" dirty="0" smtClean="0"/>
              <a:t>bad</a:t>
            </a:r>
          </a:p>
          <a:p>
            <a:r>
              <a:rPr lang="en-US" dirty="0" smtClean="0"/>
              <a:t>careful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ln w="28575">
            <a:noFill/>
          </a:ln>
        </p:spPr>
        <p:txBody>
          <a:bodyPr/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h</a:t>
            </a:r>
            <a:r>
              <a:rPr lang="en-US" dirty="0" smtClean="0">
                <a:solidFill>
                  <a:srgbClr val="0070C0"/>
                </a:solidFill>
              </a:rPr>
              <a:t>ard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0070C0"/>
                </a:solidFill>
              </a:rPr>
              <a:t>well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0070C0"/>
                </a:solidFill>
              </a:rPr>
              <a:t>perfectly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0070C0"/>
                </a:solidFill>
              </a:rPr>
              <a:t>horribly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0070C0"/>
                </a:solidFill>
              </a:rPr>
              <a:t>fast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0070C0"/>
                </a:solidFill>
              </a:rPr>
              <a:t>exactly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0070C0"/>
                </a:solidFill>
              </a:rPr>
              <a:t>badly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US" dirty="0" smtClean="0">
                <a:solidFill>
                  <a:srgbClr val="0070C0"/>
                </a:solidFill>
              </a:rPr>
              <a:t>carefully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3296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Vystupňujte následující příslovce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314600" cy="4525963"/>
          </a:xfrm>
        </p:spPr>
        <p:txBody>
          <a:bodyPr/>
          <a:lstStyle/>
          <a:p>
            <a:r>
              <a:rPr lang="en-US" dirty="0" smtClean="0"/>
              <a:t>quickly</a:t>
            </a:r>
          </a:p>
          <a:p>
            <a:r>
              <a:rPr lang="en-US" dirty="0" smtClean="0"/>
              <a:t>badly</a:t>
            </a:r>
          </a:p>
          <a:p>
            <a:r>
              <a:rPr lang="en-US" dirty="0" smtClean="0"/>
              <a:t>fast</a:t>
            </a:r>
          </a:p>
          <a:p>
            <a:r>
              <a:rPr lang="en-US" dirty="0" smtClean="0"/>
              <a:t>well</a:t>
            </a:r>
          </a:p>
          <a:p>
            <a:r>
              <a:rPr lang="en-US" dirty="0" smtClean="0"/>
              <a:t>quietly</a:t>
            </a:r>
          </a:p>
          <a:p>
            <a:r>
              <a:rPr lang="en-US" dirty="0" smtClean="0"/>
              <a:t>hard</a:t>
            </a:r>
          </a:p>
          <a:p>
            <a:r>
              <a:rPr lang="en-US" dirty="0" smtClean="0"/>
              <a:t>easily</a:t>
            </a:r>
          </a:p>
          <a:p>
            <a:r>
              <a:rPr lang="en-US" dirty="0" smtClean="0"/>
              <a:t>clearly</a:t>
            </a:r>
          </a:p>
          <a:p>
            <a:endParaRPr lang="en-US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843808" y="1600200"/>
            <a:ext cx="5842992" cy="4525963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>
                <a:solidFill>
                  <a:srgbClr val="0070C0"/>
                </a:solidFill>
              </a:rPr>
              <a:t>more quickly     most quickly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0070C0"/>
                </a:solidFill>
              </a:rPr>
              <a:t>worse    worst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0070C0"/>
                </a:solidFill>
              </a:rPr>
              <a:t>faster    fastest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0070C0"/>
                </a:solidFill>
              </a:rPr>
              <a:t>better    best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0070C0"/>
                </a:solidFill>
              </a:rPr>
              <a:t>more quietly    most quietly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0070C0"/>
                </a:solidFill>
              </a:rPr>
              <a:t>harder    hardest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0070C0"/>
                </a:solidFill>
              </a:rPr>
              <a:t>more easily     most easily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0070C0"/>
                </a:solidFill>
              </a:rPr>
              <a:t>more clearly     most clearly</a:t>
            </a:r>
          </a:p>
          <a:p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0474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260</Words>
  <Application>Microsoft Office PowerPoint</Application>
  <PresentationFormat>Předvádění na obrazovce (4:3)</PresentationFormat>
  <Paragraphs>77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Microsoft Word Document</vt:lpstr>
      <vt:lpstr>Prezentace aplikace PowerPoint</vt:lpstr>
      <vt:lpstr>Příslovce způsobu</vt:lpstr>
      <vt:lpstr>Příslovce způsobu ve větě doplňují sloveso. Ptáme se na ně otázkou - Jak? /How?/</vt:lpstr>
      <vt:lpstr>Některá příslovce mají stejný tvar jako přídavná jména.</vt:lpstr>
      <vt:lpstr>Nejčastěji tvoříme příslovce od přídavného jména  pomocí přípony  -ly.</vt:lpstr>
      <vt:lpstr>Stupňování příslovcí</vt:lpstr>
      <vt:lpstr>Pravopisné změny při tvoření příslovcí z přídavných jmen.</vt:lpstr>
      <vt:lpstr>Prezentace aplikace PowerPoint</vt:lpstr>
      <vt:lpstr>Utvořte příslovce od těchto přídavných jmen.</vt:lpstr>
      <vt:lpstr>Vystupňujte následující příslovce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Příslovce způsobu</dc:title>
  <dc:creator>Hana Urbanová</dc:creator>
  <cp:lastModifiedBy>Hana Urbanová</cp:lastModifiedBy>
  <cp:revision>16</cp:revision>
  <dcterms:created xsi:type="dcterms:W3CDTF">2013-01-20T15:32:48Z</dcterms:created>
  <dcterms:modified xsi:type="dcterms:W3CDTF">2013-10-30T10:42:36Z</dcterms:modified>
</cp:coreProperties>
</file>