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078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682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098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90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965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996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016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833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920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884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3692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9A686-FC64-410C-91E4-04F3F4BA25F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8EA23F-6DD2-4FF7-9116-872FF0CB8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677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76444628"/>
              </p:ext>
            </p:extLst>
          </p:nvPr>
        </p:nvGraphicFramePr>
        <p:xfrm>
          <a:off x="2468460" y="260648"/>
          <a:ext cx="4191771" cy="63160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68460" y="260648"/>
                        <a:ext cx="4191771" cy="63160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3821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Present Perfect and Past Simple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82960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Předpřítomný čas a minulý čas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256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Použití předpřítomného a minulého času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    </a:t>
            </a:r>
          </a:p>
          <a:p>
            <a:pPr lvl="0"/>
            <a:r>
              <a:rPr lang="cs-CZ" sz="3000" dirty="0" smtClean="0">
                <a:solidFill>
                  <a:prstClr val="black"/>
                </a:solidFill>
              </a:rPr>
              <a:t>I </a:t>
            </a:r>
            <a:r>
              <a:rPr lang="cs-CZ" sz="3000" dirty="0">
                <a:solidFill>
                  <a:srgbClr val="FF0000"/>
                </a:solidFill>
              </a:rPr>
              <a:t>have bought </a:t>
            </a:r>
            <a:r>
              <a:rPr lang="en-US" sz="3000" dirty="0">
                <a:solidFill>
                  <a:prstClr val="black"/>
                </a:solidFill>
              </a:rPr>
              <a:t>a new car.  </a:t>
            </a:r>
            <a:r>
              <a:rPr lang="en-US" sz="3000" dirty="0">
                <a:solidFill>
                  <a:srgbClr val="00B050"/>
                </a:solidFill>
              </a:rPr>
              <a:t>(d</a:t>
            </a:r>
            <a:r>
              <a:rPr lang="cs-CZ" sz="3000" dirty="0">
                <a:solidFill>
                  <a:srgbClr val="00B050"/>
                </a:solidFill>
              </a:rPr>
              <a:t>oba děje není určena</a:t>
            </a:r>
            <a:r>
              <a:rPr lang="en-US" sz="3000" dirty="0" smtClean="0">
                <a:solidFill>
                  <a:srgbClr val="00B050"/>
                </a:solidFill>
              </a:rPr>
              <a:t>)</a:t>
            </a:r>
            <a:endParaRPr lang="cs-CZ" sz="3000" dirty="0" smtClean="0">
              <a:solidFill>
                <a:srgbClr val="00B050"/>
              </a:solidFill>
            </a:endParaRPr>
          </a:p>
          <a:p>
            <a:pPr marL="0" lvl="0" indent="0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     </a:t>
            </a:r>
            <a:r>
              <a:rPr lang="en-US" sz="3000" i="1" dirty="0" smtClean="0">
                <a:solidFill>
                  <a:schemeClr val="tx1"/>
                </a:solidFill>
              </a:rPr>
              <a:t>Kou</a:t>
            </a:r>
            <a:r>
              <a:rPr lang="cs-CZ" sz="3000" i="1" dirty="0" smtClean="0">
                <a:solidFill>
                  <a:schemeClr val="tx1"/>
                </a:solidFill>
              </a:rPr>
              <a:t>pil jsem si nové auto.</a:t>
            </a:r>
            <a:endParaRPr lang="en-US" sz="3000" i="1" dirty="0" smtClean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     </a:t>
            </a:r>
          </a:p>
          <a:p>
            <a:pPr lvl="0"/>
            <a:endParaRPr lang="cs-CZ" sz="3000" dirty="0" smtClean="0">
              <a:solidFill>
                <a:prstClr val="black"/>
              </a:solidFill>
            </a:endParaRPr>
          </a:p>
          <a:p>
            <a:pPr lvl="0"/>
            <a:r>
              <a:rPr lang="cs-CZ" sz="3000" dirty="0" smtClean="0">
                <a:solidFill>
                  <a:prstClr val="black"/>
                </a:solidFill>
              </a:rPr>
              <a:t>I </a:t>
            </a:r>
            <a:r>
              <a:rPr lang="cs-CZ" sz="3000" dirty="0">
                <a:solidFill>
                  <a:srgbClr val="FF0000"/>
                </a:solidFill>
              </a:rPr>
              <a:t>bought</a:t>
            </a:r>
            <a:r>
              <a:rPr lang="cs-CZ" sz="3000" dirty="0">
                <a:solidFill>
                  <a:prstClr val="black"/>
                </a:solidFill>
              </a:rPr>
              <a:t> a new car </a:t>
            </a:r>
            <a:r>
              <a:rPr lang="cs-CZ" sz="3000" dirty="0">
                <a:solidFill>
                  <a:srgbClr val="FF0000"/>
                </a:solidFill>
              </a:rPr>
              <a:t>last month</a:t>
            </a:r>
            <a:r>
              <a:rPr lang="cs-CZ" sz="3000" dirty="0">
                <a:solidFill>
                  <a:prstClr val="black"/>
                </a:solidFill>
              </a:rPr>
              <a:t>. 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100" dirty="0" smtClean="0">
                <a:solidFill>
                  <a:srgbClr val="00B050"/>
                </a:solidFill>
              </a:rPr>
              <a:t>    </a:t>
            </a:r>
            <a:r>
              <a:rPr lang="en-US" sz="3100" dirty="0" smtClean="0">
                <a:solidFill>
                  <a:srgbClr val="00B050"/>
                </a:solidFill>
              </a:rPr>
              <a:t>(</a:t>
            </a:r>
            <a:r>
              <a:rPr lang="en-US" sz="3100" dirty="0">
                <a:solidFill>
                  <a:srgbClr val="00B050"/>
                </a:solidFill>
              </a:rPr>
              <a:t>d</a:t>
            </a:r>
            <a:r>
              <a:rPr lang="cs-CZ" sz="3100" dirty="0">
                <a:solidFill>
                  <a:srgbClr val="00B050"/>
                </a:solidFill>
              </a:rPr>
              <a:t>oba děje je určena časovým výrazem pro minulost </a:t>
            </a:r>
            <a:r>
              <a:rPr lang="en-US" sz="3100" dirty="0">
                <a:solidFill>
                  <a:srgbClr val="00B050"/>
                </a:solidFill>
              </a:rPr>
              <a:t>)</a:t>
            </a:r>
            <a:endParaRPr lang="cs-CZ" sz="31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     </a:t>
            </a:r>
            <a:r>
              <a:rPr lang="cs-CZ" sz="3000" i="1" dirty="0" smtClean="0">
                <a:solidFill>
                  <a:schemeClr val="tx1"/>
                </a:solidFill>
              </a:rPr>
              <a:t>Koupil jsem si nové auto minulý měsíc.</a:t>
            </a:r>
          </a:p>
          <a:p>
            <a:pPr marL="0" lvl="0" indent="0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     </a:t>
            </a: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     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58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Použití předpřítomného a minulého času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</a:t>
            </a:r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I </a:t>
            </a:r>
            <a:r>
              <a:rPr lang="cs-CZ" sz="2800" dirty="0">
                <a:solidFill>
                  <a:srgbClr val="FF0000"/>
                </a:solidFill>
              </a:rPr>
              <a:t>have seen</a:t>
            </a:r>
            <a:r>
              <a:rPr lang="cs-CZ" sz="2800" dirty="0">
                <a:solidFill>
                  <a:prstClr val="black"/>
                </a:solidFill>
              </a:rPr>
              <a:t> Jane </a:t>
            </a:r>
            <a:r>
              <a:rPr lang="cs-CZ" sz="2800" dirty="0">
                <a:solidFill>
                  <a:srgbClr val="FF0000"/>
                </a:solidFill>
              </a:rPr>
              <a:t>this week</a:t>
            </a:r>
            <a:r>
              <a:rPr lang="cs-CZ" sz="2800" dirty="0">
                <a:solidFill>
                  <a:prstClr val="black"/>
                </a:solidFill>
              </a:rPr>
              <a:t>.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</a:t>
            </a:r>
            <a:r>
              <a:rPr lang="en-US" sz="2800" dirty="0">
                <a:solidFill>
                  <a:srgbClr val="00B050"/>
                </a:solidFill>
              </a:rPr>
              <a:t>(d</a:t>
            </a:r>
            <a:r>
              <a:rPr lang="cs-CZ" sz="2800" dirty="0">
                <a:solidFill>
                  <a:srgbClr val="00B050"/>
                </a:solidFill>
              </a:rPr>
              <a:t>oba děje je určena časovým výrazem pro přítomnost</a:t>
            </a:r>
            <a:r>
              <a:rPr lang="en-US" sz="2800" dirty="0">
                <a:solidFill>
                  <a:srgbClr val="00B050"/>
                </a:solidFill>
              </a:rPr>
              <a:t>)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   </a:t>
            </a:r>
            <a:r>
              <a:rPr lang="cs-CZ" sz="2800" i="1" dirty="0" smtClean="0">
                <a:solidFill>
                  <a:schemeClr val="tx1"/>
                </a:solidFill>
              </a:rPr>
              <a:t>Viděl jsem Jane tento týden.</a:t>
            </a:r>
            <a:endParaRPr lang="en-US" sz="2800" i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rgbClr val="00B050"/>
                </a:solidFill>
              </a:rPr>
              <a:t> </a:t>
            </a:r>
          </a:p>
          <a:p>
            <a:pPr marL="0" lvl="0" indent="0"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I </a:t>
            </a:r>
            <a:r>
              <a:rPr lang="cs-CZ" sz="2800" dirty="0">
                <a:solidFill>
                  <a:srgbClr val="FF0000"/>
                </a:solidFill>
              </a:rPr>
              <a:t>saw</a:t>
            </a:r>
            <a:r>
              <a:rPr lang="cs-CZ" sz="2800" dirty="0">
                <a:solidFill>
                  <a:prstClr val="black"/>
                </a:solidFill>
              </a:rPr>
              <a:t> Jane </a:t>
            </a:r>
            <a:r>
              <a:rPr lang="cs-CZ" sz="2800" dirty="0">
                <a:solidFill>
                  <a:srgbClr val="FF0000"/>
                </a:solidFill>
              </a:rPr>
              <a:t>a week ago</a:t>
            </a:r>
            <a:r>
              <a:rPr lang="cs-CZ" sz="2800" dirty="0">
                <a:solidFill>
                  <a:prstClr val="black"/>
                </a:solidFill>
              </a:rPr>
              <a:t>. </a:t>
            </a:r>
          </a:p>
          <a:p>
            <a:pPr marL="0" lvl="0" indent="0">
              <a:buNone/>
            </a:pPr>
            <a:r>
              <a:rPr lang="cs-CZ" sz="2800" dirty="0">
                <a:solidFill>
                  <a:srgbClr val="00B050"/>
                </a:solidFill>
              </a:rPr>
              <a:t>     </a:t>
            </a:r>
            <a:r>
              <a:rPr lang="en-US" sz="2800" dirty="0">
                <a:solidFill>
                  <a:srgbClr val="00B050"/>
                </a:solidFill>
              </a:rPr>
              <a:t>(d</a:t>
            </a:r>
            <a:r>
              <a:rPr lang="cs-CZ" sz="2800" dirty="0">
                <a:solidFill>
                  <a:srgbClr val="00B050"/>
                </a:solidFill>
              </a:rPr>
              <a:t>oba děje je určena časovým výrazem pro minulost </a:t>
            </a:r>
            <a:r>
              <a:rPr lang="en-US" sz="2800" dirty="0">
                <a:solidFill>
                  <a:srgbClr val="00B050"/>
                </a:solidFill>
              </a:rPr>
              <a:t>)</a:t>
            </a:r>
            <a:endParaRPr lang="cs-CZ" sz="28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1"/>
                </a:solidFill>
              </a:rPr>
              <a:t>     </a:t>
            </a:r>
            <a:r>
              <a:rPr lang="en-US" sz="2800" i="1" dirty="0" smtClean="0">
                <a:solidFill>
                  <a:schemeClr val="tx1"/>
                </a:solidFill>
              </a:rPr>
              <a:t>Vi</a:t>
            </a:r>
            <a:r>
              <a:rPr lang="cs-CZ" sz="2800" i="1" dirty="0" smtClean="0">
                <a:solidFill>
                  <a:schemeClr val="tx1"/>
                </a:solidFill>
              </a:rPr>
              <a:t>děl jsem Jane před týdnem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  </a:t>
            </a: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     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353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Použití předpřítomného a minulého času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lvl="0"/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Jack </a:t>
            </a:r>
            <a:r>
              <a:rPr lang="cs-CZ" sz="2800" dirty="0">
                <a:solidFill>
                  <a:srgbClr val="FF0000"/>
                </a:solidFill>
              </a:rPr>
              <a:t>has just finished </a:t>
            </a:r>
            <a:r>
              <a:rPr lang="cs-CZ" sz="2800" dirty="0">
                <a:solidFill>
                  <a:prstClr val="black"/>
                </a:solidFill>
              </a:rPr>
              <a:t>his homework.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</a:t>
            </a:r>
            <a:r>
              <a:rPr lang="en-US" sz="2800" dirty="0">
                <a:solidFill>
                  <a:srgbClr val="00B050"/>
                </a:solidFill>
              </a:rPr>
              <a:t>(d</a:t>
            </a:r>
            <a:r>
              <a:rPr lang="cs-CZ" sz="2800" dirty="0">
                <a:solidFill>
                  <a:srgbClr val="00B050"/>
                </a:solidFill>
              </a:rPr>
              <a:t>oba děje je určena výrazem </a:t>
            </a:r>
            <a:r>
              <a:rPr lang="cs-CZ" sz="2800" i="1" dirty="0">
                <a:solidFill>
                  <a:srgbClr val="00B050"/>
                </a:solidFill>
              </a:rPr>
              <a:t>just</a:t>
            </a:r>
            <a:r>
              <a:rPr lang="en-US" sz="2800" dirty="0">
                <a:solidFill>
                  <a:srgbClr val="00B050"/>
                </a:solidFill>
              </a:rPr>
              <a:t>)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1"/>
                </a:solidFill>
              </a:rPr>
              <a:t>      Jack právě dokončil domácí úkol.</a:t>
            </a:r>
            <a:endParaRPr lang="en-US" sz="2800" i="1" dirty="0" smtClean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Jack </a:t>
            </a:r>
            <a:r>
              <a:rPr lang="cs-CZ" sz="2800" dirty="0">
                <a:solidFill>
                  <a:srgbClr val="FF0000"/>
                </a:solidFill>
              </a:rPr>
              <a:t>finished</a:t>
            </a:r>
            <a:r>
              <a:rPr lang="cs-CZ" sz="2800" dirty="0">
                <a:solidFill>
                  <a:prstClr val="black"/>
                </a:solidFill>
              </a:rPr>
              <a:t> his homework </a:t>
            </a:r>
            <a:r>
              <a:rPr lang="cs-CZ" sz="2800" dirty="0">
                <a:solidFill>
                  <a:srgbClr val="FF0000"/>
                </a:solidFill>
              </a:rPr>
              <a:t>a minute ago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2800" dirty="0">
                <a:solidFill>
                  <a:srgbClr val="00B050"/>
                </a:solidFill>
              </a:rPr>
              <a:t>     </a:t>
            </a:r>
            <a:r>
              <a:rPr lang="en-US" sz="2800" dirty="0">
                <a:solidFill>
                  <a:srgbClr val="00B050"/>
                </a:solidFill>
              </a:rPr>
              <a:t>(d</a:t>
            </a:r>
            <a:r>
              <a:rPr lang="cs-CZ" sz="2800" dirty="0">
                <a:solidFill>
                  <a:srgbClr val="00B050"/>
                </a:solidFill>
              </a:rPr>
              <a:t>oba děje je určena časovým výrazem pro minulost </a:t>
            </a:r>
            <a:r>
              <a:rPr lang="en-US" sz="2800" dirty="0">
                <a:solidFill>
                  <a:srgbClr val="00B050"/>
                </a:solidFill>
              </a:rPr>
              <a:t>)</a:t>
            </a:r>
            <a:endParaRPr lang="cs-CZ" sz="28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1"/>
                </a:solidFill>
              </a:rPr>
              <a:t>      Jack dokončil domácí úkol před minutou.</a:t>
            </a: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     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8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Použití předpřítomného a minulého času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lvl="0"/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We </a:t>
            </a:r>
            <a:r>
              <a:rPr lang="cs-CZ" sz="2800" dirty="0">
                <a:solidFill>
                  <a:srgbClr val="FF0000"/>
                </a:solidFill>
              </a:rPr>
              <a:t>have lived </a:t>
            </a:r>
            <a:r>
              <a:rPr lang="cs-CZ" sz="2800" dirty="0">
                <a:solidFill>
                  <a:prstClr val="black"/>
                </a:solidFill>
              </a:rPr>
              <a:t>in Prague </a:t>
            </a:r>
            <a:r>
              <a:rPr lang="cs-CZ" sz="2800" dirty="0">
                <a:solidFill>
                  <a:srgbClr val="FF0000"/>
                </a:solidFill>
              </a:rPr>
              <a:t>since </a:t>
            </a:r>
            <a:r>
              <a:rPr lang="cs-CZ" sz="2800" dirty="0" smtClean="0">
                <a:solidFill>
                  <a:srgbClr val="FF0000"/>
                </a:solidFill>
              </a:rPr>
              <a:t>1992</a:t>
            </a:r>
            <a:r>
              <a:rPr lang="en-US" sz="2800" dirty="0" smtClean="0">
                <a:solidFill>
                  <a:prstClr val="black"/>
                </a:solidFill>
              </a:rPr>
              <a:t>.</a:t>
            </a:r>
            <a:r>
              <a:rPr lang="cs-CZ" sz="2800" dirty="0" smtClean="0">
                <a:solidFill>
                  <a:prstClr val="black"/>
                </a:solidFill>
              </a:rPr>
              <a:t>   </a:t>
            </a:r>
            <a:r>
              <a:rPr lang="en-US" sz="2800" dirty="0" smtClean="0">
                <a:solidFill>
                  <a:srgbClr val="00B050"/>
                </a:solidFill>
              </a:rPr>
              <a:t>(</a:t>
            </a:r>
            <a:r>
              <a:rPr lang="cs-CZ" sz="2800" dirty="0">
                <a:solidFill>
                  <a:srgbClr val="00B050"/>
                </a:solidFill>
              </a:rPr>
              <a:t>ještě tam bydlíme</a:t>
            </a:r>
            <a:r>
              <a:rPr lang="en-US" sz="2800" dirty="0">
                <a:solidFill>
                  <a:srgbClr val="00B050"/>
                </a:solidFill>
              </a:rPr>
              <a:t>)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1"/>
                </a:solidFill>
              </a:rPr>
              <a:t>     Bydlíme v </a:t>
            </a:r>
            <a:r>
              <a:rPr lang="cs-CZ" sz="2800" i="1" dirty="0">
                <a:solidFill>
                  <a:schemeClr val="tx1"/>
                </a:solidFill>
              </a:rPr>
              <a:t>P</a:t>
            </a:r>
            <a:r>
              <a:rPr lang="cs-CZ" sz="2800" i="1" dirty="0" smtClean="0">
                <a:solidFill>
                  <a:schemeClr val="tx1"/>
                </a:solidFill>
              </a:rPr>
              <a:t>raze od roku 1992.</a:t>
            </a:r>
            <a:endParaRPr lang="en-US" sz="2800" i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  </a:t>
            </a:r>
          </a:p>
          <a:p>
            <a:pPr marL="0" indent="0">
              <a:buNone/>
            </a:pPr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We </a:t>
            </a:r>
            <a:r>
              <a:rPr lang="cs-CZ" sz="2800" dirty="0" smtClean="0">
                <a:solidFill>
                  <a:srgbClr val="FF0000"/>
                </a:solidFill>
              </a:rPr>
              <a:t>lived</a:t>
            </a:r>
            <a:r>
              <a:rPr lang="cs-CZ" sz="2800" dirty="0" smtClean="0">
                <a:solidFill>
                  <a:schemeClr val="tx1"/>
                </a:solidFill>
              </a:rPr>
              <a:t> in Prague </a:t>
            </a:r>
            <a:r>
              <a:rPr lang="cs-CZ" sz="2800" dirty="0" smtClean="0">
                <a:solidFill>
                  <a:srgbClr val="FF0000"/>
                </a:solidFill>
              </a:rPr>
              <a:t>in 1992</a:t>
            </a:r>
            <a:r>
              <a:rPr lang="cs-CZ" sz="2800" dirty="0" smtClean="0">
                <a:solidFill>
                  <a:schemeClr val="tx1"/>
                </a:solidFill>
              </a:rPr>
              <a:t>.   </a:t>
            </a:r>
            <a:r>
              <a:rPr lang="en-US" sz="2800" dirty="0" smtClean="0">
                <a:solidFill>
                  <a:srgbClr val="00B050"/>
                </a:solidFill>
              </a:rPr>
              <a:t>(u</a:t>
            </a:r>
            <a:r>
              <a:rPr lang="cs-CZ" sz="2800" dirty="0" smtClean="0">
                <a:solidFill>
                  <a:srgbClr val="00B050"/>
                </a:solidFill>
              </a:rPr>
              <a:t>ž </a:t>
            </a:r>
            <a:r>
              <a:rPr lang="cs-CZ" sz="2800" dirty="0">
                <a:solidFill>
                  <a:srgbClr val="00B050"/>
                </a:solidFill>
              </a:rPr>
              <a:t>tam </a:t>
            </a:r>
            <a:r>
              <a:rPr lang="cs-CZ" sz="2800" dirty="0" smtClean="0">
                <a:solidFill>
                  <a:srgbClr val="00B050"/>
                </a:solidFill>
              </a:rPr>
              <a:t>nebydlíme</a:t>
            </a:r>
            <a:r>
              <a:rPr lang="en-US" sz="2800" dirty="0">
                <a:solidFill>
                  <a:srgbClr val="00B050"/>
                </a:solidFill>
              </a:rPr>
              <a:t>)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  <a:endParaRPr lang="cs-CZ" sz="28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i="1" dirty="0">
                <a:solidFill>
                  <a:schemeClr val="tx1"/>
                </a:solidFill>
              </a:rPr>
              <a:t> </a:t>
            </a:r>
            <a:r>
              <a:rPr lang="cs-CZ" sz="2800" i="1" dirty="0" smtClean="0">
                <a:solidFill>
                  <a:schemeClr val="tx1"/>
                </a:solidFill>
              </a:rPr>
              <a:t>    Bydleli jsme v Praze v roce 1992.</a:t>
            </a:r>
            <a:endParaRPr lang="cs-CZ" sz="2800" i="1" dirty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cs-CZ" sz="2800" i="1" dirty="0" smtClean="0">
                <a:solidFill>
                  <a:schemeClr val="tx1"/>
                </a:solidFill>
              </a:rPr>
              <a:t>     </a:t>
            </a: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     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25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Použití předpřítomného a minulého času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lvl="0"/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My brother </a:t>
            </a:r>
            <a:r>
              <a:rPr lang="cs-CZ" sz="2800" dirty="0" smtClean="0">
                <a:solidFill>
                  <a:prstClr val="black"/>
                </a:solidFill>
              </a:rPr>
              <a:t>is a writer. He </a:t>
            </a:r>
            <a:r>
              <a:rPr lang="cs-CZ" sz="2800" dirty="0" smtClean="0">
                <a:solidFill>
                  <a:srgbClr val="FF0000"/>
                </a:solidFill>
              </a:rPr>
              <a:t>has written </a:t>
            </a:r>
            <a:r>
              <a:rPr lang="cs-CZ" sz="2800" dirty="0" smtClean="0">
                <a:solidFill>
                  <a:prstClr val="black"/>
                </a:solidFill>
              </a:rPr>
              <a:t>a lot of novels.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</a:t>
            </a:r>
            <a:r>
              <a:rPr lang="en-US" sz="2800" dirty="0" smtClean="0">
                <a:solidFill>
                  <a:srgbClr val="00B050"/>
                </a:solidFill>
              </a:rPr>
              <a:t>(</a:t>
            </a:r>
            <a:r>
              <a:rPr lang="cs-CZ" sz="2800" dirty="0">
                <a:solidFill>
                  <a:srgbClr val="00B050"/>
                </a:solidFill>
              </a:rPr>
              <a:t>ještě </a:t>
            </a:r>
            <a:r>
              <a:rPr lang="cs-CZ" sz="2800" dirty="0" smtClean="0">
                <a:solidFill>
                  <a:srgbClr val="00B050"/>
                </a:solidFill>
              </a:rPr>
              <a:t>žije</a:t>
            </a:r>
            <a:r>
              <a:rPr lang="en-US" sz="2800" dirty="0" smtClean="0">
                <a:solidFill>
                  <a:srgbClr val="00B050"/>
                </a:solidFill>
              </a:rPr>
              <a:t>)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endParaRPr lang="cs-CZ" sz="28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1"/>
                </a:solidFill>
              </a:rPr>
              <a:t>     Můj bratr je spisovatel. Napsal hodně románů.</a:t>
            </a:r>
            <a:endParaRPr lang="en-US" sz="2800" i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  </a:t>
            </a:r>
          </a:p>
          <a:p>
            <a:pPr marL="0" indent="0">
              <a:buNone/>
            </a:pPr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William Shakespeare </a:t>
            </a:r>
            <a:r>
              <a:rPr lang="cs-CZ" sz="2800" dirty="0" smtClean="0">
                <a:solidFill>
                  <a:srgbClr val="FF0000"/>
                </a:solidFill>
              </a:rPr>
              <a:t>wrote</a:t>
            </a:r>
            <a:r>
              <a:rPr lang="cs-CZ" sz="2800" dirty="0" smtClean="0">
                <a:solidFill>
                  <a:schemeClr val="tx1"/>
                </a:solidFill>
              </a:rPr>
              <a:t> a lot of plays.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  </a:t>
            </a:r>
            <a:r>
              <a:rPr lang="en-US" sz="2800" dirty="0" smtClean="0">
                <a:solidFill>
                  <a:srgbClr val="00B050"/>
                </a:solidFill>
              </a:rPr>
              <a:t>(u</a:t>
            </a:r>
            <a:r>
              <a:rPr lang="cs-CZ" sz="2800" dirty="0" smtClean="0">
                <a:solidFill>
                  <a:srgbClr val="00B050"/>
                </a:solidFill>
              </a:rPr>
              <a:t>ž nežije</a:t>
            </a:r>
            <a:r>
              <a:rPr lang="en-US" sz="2800" dirty="0" smtClean="0">
                <a:solidFill>
                  <a:srgbClr val="00B050"/>
                </a:solidFill>
              </a:rPr>
              <a:t>)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tx1"/>
                </a:solidFill>
              </a:rPr>
              <a:t> </a:t>
            </a:r>
            <a:r>
              <a:rPr lang="cs-CZ" sz="2800" i="1" dirty="0" smtClean="0">
                <a:solidFill>
                  <a:schemeClr val="tx1"/>
                </a:solidFill>
              </a:rPr>
              <a:t>    William Shakespeare napsal hodně her.     </a:t>
            </a: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     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635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Vyberte správný tvar slovesa.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endParaRPr lang="en-US" sz="2800" dirty="0" smtClean="0">
              <a:solidFill>
                <a:prstClr val="black"/>
              </a:solidFill>
            </a:endParaRPr>
          </a:p>
          <a:p>
            <a:pPr lvl="0"/>
            <a:r>
              <a:rPr lang="en-US" sz="2800" dirty="0" smtClean="0">
                <a:solidFill>
                  <a:prstClr val="black"/>
                </a:solidFill>
              </a:rPr>
              <a:t>My mum </a:t>
            </a:r>
            <a:r>
              <a:rPr lang="en-US" sz="2800" i="1" dirty="0" smtClean="0">
                <a:solidFill>
                  <a:srgbClr val="0070C0"/>
                </a:solidFill>
              </a:rPr>
              <a:t>has cleaned /cleaned </a:t>
            </a:r>
            <a:r>
              <a:rPr lang="en-US" sz="2800" dirty="0" smtClean="0">
                <a:solidFill>
                  <a:prstClr val="black"/>
                </a:solidFill>
              </a:rPr>
              <a:t>the windows. </a:t>
            </a:r>
          </a:p>
          <a:p>
            <a:pPr lvl="0"/>
            <a:endParaRPr lang="en-US" sz="2800" dirty="0" smtClean="0">
              <a:solidFill>
                <a:prstClr val="black"/>
              </a:solidFill>
            </a:endParaRPr>
          </a:p>
          <a:p>
            <a:pPr lvl="0"/>
            <a:r>
              <a:rPr lang="en-US" sz="2800" dirty="0" smtClean="0">
                <a:solidFill>
                  <a:prstClr val="black"/>
                </a:solidFill>
              </a:rPr>
              <a:t>Our grandmother </a:t>
            </a:r>
            <a:r>
              <a:rPr lang="en-US" sz="2800" i="1" dirty="0" smtClean="0">
                <a:solidFill>
                  <a:srgbClr val="0070C0"/>
                </a:solidFill>
              </a:rPr>
              <a:t>has died /died </a:t>
            </a:r>
            <a:r>
              <a:rPr lang="en-US" sz="2800" dirty="0" smtClean="0">
                <a:solidFill>
                  <a:prstClr val="black"/>
                </a:solidFill>
              </a:rPr>
              <a:t>in 2006.</a:t>
            </a:r>
          </a:p>
          <a:p>
            <a:pPr lvl="0"/>
            <a:endParaRPr lang="en-US" sz="2800" dirty="0" smtClean="0">
              <a:solidFill>
                <a:prstClr val="black"/>
              </a:solidFill>
            </a:endParaRPr>
          </a:p>
          <a:p>
            <a:pPr lvl="0"/>
            <a:r>
              <a:rPr lang="en-US" sz="2800" dirty="0" smtClean="0">
                <a:solidFill>
                  <a:prstClr val="black"/>
                </a:solidFill>
              </a:rPr>
              <a:t>I </a:t>
            </a:r>
            <a:r>
              <a:rPr lang="en-US" sz="2800" i="1" dirty="0" smtClean="0">
                <a:solidFill>
                  <a:srgbClr val="0070C0"/>
                </a:solidFill>
              </a:rPr>
              <a:t>haven’t watched /didn’t watch </a:t>
            </a:r>
            <a:r>
              <a:rPr lang="en-US" sz="2800" dirty="0" smtClean="0">
                <a:solidFill>
                  <a:prstClr val="black"/>
                </a:solidFill>
              </a:rPr>
              <a:t>TV yesterday.</a:t>
            </a:r>
          </a:p>
          <a:p>
            <a:pPr lvl="0"/>
            <a:endParaRPr lang="en-US" sz="2800" dirty="0">
              <a:solidFill>
                <a:prstClr val="black"/>
              </a:solidFill>
            </a:endParaRPr>
          </a:p>
          <a:p>
            <a:pPr lvl="0"/>
            <a:r>
              <a:rPr lang="en-US" sz="2800" dirty="0" smtClean="0">
                <a:solidFill>
                  <a:prstClr val="black"/>
                </a:solidFill>
              </a:rPr>
              <a:t>We </a:t>
            </a:r>
            <a:r>
              <a:rPr lang="en-US" sz="2800" i="1" dirty="0" smtClean="0">
                <a:solidFill>
                  <a:srgbClr val="0070C0"/>
                </a:solidFill>
              </a:rPr>
              <a:t>have done /did </a:t>
            </a:r>
            <a:r>
              <a:rPr lang="en-US" sz="2800" dirty="0" smtClean="0">
                <a:solidFill>
                  <a:prstClr val="black"/>
                </a:solidFill>
              </a:rPr>
              <a:t>a lot work this week.</a:t>
            </a:r>
          </a:p>
          <a:p>
            <a:pPr lvl="0"/>
            <a:endParaRPr lang="en-US" sz="2800" dirty="0" smtClean="0">
              <a:solidFill>
                <a:prstClr val="black"/>
              </a:solidFill>
            </a:endParaRPr>
          </a:p>
          <a:p>
            <a:pPr lvl="0"/>
            <a:endParaRPr lang="en-US" sz="2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800" dirty="0">
              <a:solidFill>
                <a:srgbClr val="00B05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211960" y="2420888"/>
            <a:ext cx="108012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474159" y="3429000"/>
            <a:ext cx="1277861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25887" y="4426915"/>
            <a:ext cx="244827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03848" y="5445224"/>
            <a:ext cx="43204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665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 smtClean="0"/>
              <a:t>P</a:t>
            </a:r>
            <a:r>
              <a:rPr lang="cs-CZ" sz="3200" b="1" dirty="0" smtClean="0"/>
              <a:t>řeložte následující věty.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Včera jsem ztratil</a:t>
            </a:r>
            <a:r>
              <a:rPr lang="en-US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učebnici.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</a:t>
            </a:r>
            <a:r>
              <a:rPr lang="cs-CZ" sz="2800" dirty="0" smtClean="0">
                <a:solidFill>
                  <a:srgbClr val="FF0000"/>
                </a:solidFill>
              </a:rPr>
              <a:t>I lost m</a:t>
            </a:r>
            <a:r>
              <a:rPr lang="en-US" sz="2800" dirty="0" smtClean="0">
                <a:solidFill>
                  <a:srgbClr val="FF0000"/>
                </a:solidFill>
              </a:rPr>
              <a:t>y textbook yesterday.</a:t>
            </a:r>
          </a:p>
          <a:p>
            <a:pPr lvl="0"/>
            <a:endParaRPr lang="en-US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Vlak právě přijel.</a:t>
            </a:r>
            <a:endParaRPr lang="en-US" sz="2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en-US" sz="2800" dirty="0">
                <a:solidFill>
                  <a:prstClr val="black"/>
                </a:solidFill>
              </a:rPr>
              <a:t> </a:t>
            </a:r>
            <a:r>
              <a:rPr lang="en-US" sz="2800" dirty="0" smtClean="0">
                <a:solidFill>
                  <a:prstClr val="black"/>
                </a:solidFill>
              </a:rPr>
              <a:t>    </a:t>
            </a:r>
            <a:r>
              <a:rPr lang="en-US" sz="2800" dirty="0" smtClean="0">
                <a:solidFill>
                  <a:srgbClr val="FF0000"/>
                </a:solidFill>
              </a:rPr>
              <a:t>The train has just arrived.</a:t>
            </a:r>
          </a:p>
          <a:p>
            <a:pPr lvl="0"/>
            <a:endParaRPr lang="en-US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Vymalovali jsme náš pokoj.</a:t>
            </a:r>
            <a:endParaRPr lang="en-US" sz="2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en-US" sz="2800" dirty="0" smtClean="0">
                <a:solidFill>
                  <a:prstClr val="black"/>
                </a:solidFill>
              </a:rPr>
              <a:t>     </a:t>
            </a:r>
            <a:r>
              <a:rPr lang="en-US" sz="2800" dirty="0" smtClean="0">
                <a:solidFill>
                  <a:srgbClr val="FF0000"/>
                </a:solidFill>
              </a:rPr>
              <a:t>We have painted our room.</a:t>
            </a:r>
            <a:endParaRPr lang="cs-CZ" sz="2800" dirty="0" smtClean="0">
              <a:solidFill>
                <a:srgbClr val="FF0000"/>
              </a:solidFill>
            </a:endParaRPr>
          </a:p>
          <a:p>
            <a:pPr lvl="0"/>
            <a:endParaRPr lang="en-US" sz="2800" dirty="0" smtClean="0">
              <a:solidFill>
                <a:prstClr val="black"/>
              </a:solidFill>
            </a:endParaRPr>
          </a:p>
          <a:p>
            <a:pPr lvl="0"/>
            <a:endParaRPr lang="en-US" sz="2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93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383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Microsoft Word Document</vt:lpstr>
      <vt:lpstr>Prezentace aplikace PowerPoint</vt:lpstr>
      <vt:lpstr>Present Perfect and Past Simple</vt:lpstr>
      <vt:lpstr>Použití předpřítomného a minulého času </vt:lpstr>
      <vt:lpstr>Použití předpřítomného a minulého času </vt:lpstr>
      <vt:lpstr>Použití předpřítomného a minulého času </vt:lpstr>
      <vt:lpstr>Použití předpřítomného a minulého času </vt:lpstr>
      <vt:lpstr>Použití předpřítomného a minulého času </vt:lpstr>
      <vt:lpstr>Vyberte správný tvar slovesa.</vt:lpstr>
      <vt:lpstr>Přeložte následující věty.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 and Past Simple</dc:title>
  <dc:creator>Hana Urbanová</dc:creator>
  <cp:lastModifiedBy>Hana Urbanová</cp:lastModifiedBy>
  <cp:revision>11</cp:revision>
  <dcterms:created xsi:type="dcterms:W3CDTF">2013-04-29T20:39:40Z</dcterms:created>
  <dcterms:modified xsi:type="dcterms:W3CDTF">2013-10-30T10:44:38Z</dcterms:modified>
</cp:coreProperties>
</file>