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DF0FC-83DF-4F7C-BABE-83E0483E4F5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6FF35-529A-4884-971E-7D5FB914C2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1332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DF0FC-83DF-4F7C-BABE-83E0483E4F5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6FF35-529A-4884-971E-7D5FB914C2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028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DF0FC-83DF-4F7C-BABE-83E0483E4F5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6FF35-529A-4884-971E-7D5FB914C2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48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DF0FC-83DF-4F7C-BABE-83E0483E4F5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6FF35-529A-4884-971E-7D5FB914C2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06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DF0FC-83DF-4F7C-BABE-83E0483E4F5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6FF35-529A-4884-971E-7D5FB914C2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076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DF0FC-83DF-4F7C-BABE-83E0483E4F5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6FF35-529A-4884-971E-7D5FB914C2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873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DF0FC-83DF-4F7C-BABE-83E0483E4F5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6FF35-529A-4884-971E-7D5FB914C2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96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DF0FC-83DF-4F7C-BABE-83E0483E4F5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6FF35-529A-4884-971E-7D5FB914C2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909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DF0FC-83DF-4F7C-BABE-83E0483E4F5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6FF35-529A-4884-971E-7D5FB914C2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526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DF0FC-83DF-4F7C-BABE-83E0483E4F5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6FF35-529A-4884-971E-7D5FB914C2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027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DF0FC-83DF-4F7C-BABE-83E0483E4F5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D6FF35-529A-4884-971E-7D5FB914C2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483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DF0FC-83DF-4F7C-BABE-83E0483E4F51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D6FF35-529A-4884-971E-7D5FB914C2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150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4615261"/>
              </p:ext>
            </p:extLst>
          </p:nvPr>
        </p:nvGraphicFramePr>
        <p:xfrm>
          <a:off x="2564039" y="404663"/>
          <a:ext cx="4168201" cy="6280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64039" y="404663"/>
                        <a:ext cx="4168201" cy="62805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5824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W</a:t>
            </a:r>
            <a:r>
              <a:rPr lang="en-US" dirty="0" smtClean="0"/>
              <a:t>ish Clauses /p</a:t>
            </a:r>
            <a:r>
              <a:rPr lang="cs-CZ" dirty="0" smtClean="0"/>
              <a:t>řací věty/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451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Přací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vyjadřují </a:t>
            </a:r>
            <a:r>
              <a:rPr lang="cs-CZ" sz="2800" dirty="0" smtClean="0">
                <a:solidFill>
                  <a:srgbClr val="FF0000"/>
                </a:solidFill>
              </a:rPr>
              <a:t>imaginární situace</a:t>
            </a:r>
          </a:p>
          <a:p>
            <a:r>
              <a:rPr lang="cs-CZ" sz="2800" dirty="0" smtClean="0"/>
              <a:t>mluvčí si představuje tyto situace a přeje si, aby se uskutečnily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pro vyjádření přání používáme vazby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en-US" sz="2800" dirty="0" smtClean="0">
                <a:solidFill>
                  <a:srgbClr val="FF0000"/>
                </a:solidFill>
              </a:rPr>
              <a:t>I wish </a:t>
            </a:r>
            <a:r>
              <a:rPr lang="en-US" sz="2800" dirty="0" smtClean="0"/>
              <a:t>a</a:t>
            </a:r>
            <a:r>
              <a:rPr lang="en-US" sz="2800" dirty="0" smtClean="0">
                <a:solidFill>
                  <a:srgbClr val="FF0000"/>
                </a:solidFill>
              </a:rPr>
              <a:t> If only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56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/>
              <a:t>P</a:t>
            </a:r>
            <a:r>
              <a:rPr lang="cs-CZ" dirty="0" smtClean="0"/>
              <a:t>řání v přítomnosti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mluvíme o situacích, které bychom rádi změnili</a:t>
            </a:r>
          </a:p>
          <a:p>
            <a:endParaRPr lang="cs-CZ" sz="3000" dirty="0" smtClean="0"/>
          </a:p>
          <a:p>
            <a:r>
              <a:rPr lang="cs-CZ" sz="3000" dirty="0" smtClean="0"/>
              <a:t>ve větě používáme </a:t>
            </a:r>
            <a:r>
              <a:rPr lang="cs-CZ" sz="3000" dirty="0" smtClean="0">
                <a:solidFill>
                  <a:srgbClr val="FF0000"/>
                </a:solidFill>
              </a:rPr>
              <a:t>minulý čas</a:t>
            </a:r>
          </a:p>
          <a:p>
            <a:pPr marL="0" indent="0">
              <a:buNone/>
            </a:pPr>
            <a:r>
              <a:rPr lang="en-US" sz="3000" dirty="0" smtClean="0"/>
              <a:t>   </a:t>
            </a:r>
          </a:p>
          <a:p>
            <a:pPr marL="0" indent="0">
              <a:buNone/>
            </a:pPr>
            <a:r>
              <a:rPr lang="en-US" sz="3000" dirty="0"/>
              <a:t> </a:t>
            </a:r>
            <a:r>
              <a:rPr lang="en-US" sz="3000" dirty="0" smtClean="0"/>
              <a:t>I’m not tall.    </a:t>
            </a:r>
            <a:r>
              <a:rPr lang="en-US" sz="3000" dirty="0" smtClean="0">
                <a:solidFill>
                  <a:srgbClr val="FF0000"/>
                </a:solidFill>
              </a:rPr>
              <a:t>I wish I was/were </a:t>
            </a:r>
            <a:r>
              <a:rPr lang="en-US" sz="3000" dirty="0" smtClean="0"/>
              <a:t>tall.</a:t>
            </a:r>
          </a:p>
          <a:p>
            <a:pPr marL="0" indent="0">
              <a:buNone/>
            </a:pPr>
            <a:r>
              <a:rPr lang="en-US" sz="3000" dirty="0"/>
              <a:t> </a:t>
            </a:r>
            <a:r>
              <a:rPr lang="en-US" sz="3000" dirty="0" smtClean="0"/>
              <a:t>I haven’t got a dog.     </a:t>
            </a:r>
            <a:r>
              <a:rPr lang="en-US" sz="3000" dirty="0" smtClean="0">
                <a:solidFill>
                  <a:srgbClr val="FF0000"/>
                </a:solidFill>
              </a:rPr>
              <a:t>I wish I had </a:t>
            </a:r>
            <a:r>
              <a:rPr lang="en-US" sz="3000" dirty="0" smtClean="0"/>
              <a:t>a dog.</a:t>
            </a:r>
          </a:p>
          <a:p>
            <a:pPr marL="0" indent="0">
              <a:buNone/>
            </a:pPr>
            <a:r>
              <a:rPr lang="en-US" sz="3000" dirty="0"/>
              <a:t> </a:t>
            </a:r>
            <a:r>
              <a:rPr lang="en-US" sz="3000" dirty="0" smtClean="0"/>
              <a:t>I can’t play the guitar.   </a:t>
            </a:r>
            <a:r>
              <a:rPr lang="en-US" sz="3000" dirty="0" smtClean="0">
                <a:solidFill>
                  <a:srgbClr val="FF0000"/>
                </a:solidFill>
              </a:rPr>
              <a:t>I wish I could</a:t>
            </a:r>
            <a:r>
              <a:rPr lang="en-US" sz="3000" dirty="0" smtClean="0"/>
              <a:t> play the guitar.</a:t>
            </a:r>
            <a:endParaRPr lang="cs-CZ" sz="3000" dirty="0" smtClean="0"/>
          </a:p>
          <a:p>
            <a:pPr marL="0" indent="0">
              <a:buNone/>
            </a:pPr>
            <a:endParaRPr lang="en-US" sz="3000" dirty="0" smtClean="0"/>
          </a:p>
          <a:p>
            <a:pPr marL="0" indent="0">
              <a:buNone/>
            </a:pPr>
            <a:r>
              <a:rPr lang="en-US" sz="3000" dirty="0" smtClean="0"/>
              <a:t> </a:t>
            </a:r>
            <a:r>
              <a:rPr lang="cs-CZ" sz="3000" dirty="0" smtClean="0"/>
              <a:t>/místo </a:t>
            </a:r>
            <a:r>
              <a:rPr lang="cs-CZ" sz="3000" dirty="0" smtClean="0">
                <a:solidFill>
                  <a:srgbClr val="FF0000"/>
                </a:solidFill>
              </a:rPr>
              <a:t>I wish </a:t>
            </a:r>
            <a:r>
              <a:rPr lang="cs-CZ" sz="3000" dirty="0" smtClean="0"/>
              <a:t>můžeme použít i </a:t>
            </a:r>
            <a:r>
              <a:rPr lang="cs-CZ" sz="3000" dirty="0" smtClean="0">
                <a:solidFill>
                  <a:srgbClr val="FF0000"/>
                </a:solidFill>
              </a:rPr>
              <a:t>If only</a:t>
            </a:r>
            <a:r>
              <a:rPr lang="cs-CZ" sz="3000" dirty="0" smtClean="0"/>
              <a:t>/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707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Přání v minulosti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cs-CZ" sz="2800" dirty="0" smtClean="0"/>
              <a:t>vyjadřují situace, které se měly odehrát jinak</a:t>
            </a:r>
          </a:p>
          <a:p>
            <a:r>
              <a:rPr lang="cs-CZ" sz="2800" dirty="0" smtClean="0"/>
              <a:t>vyjadřují naši lítost nad tím, jak se situace odehrály</a:t>
            </a:r>
            <a:endParaRPr lang="en-US" sz="2800" dirty="0" smtClean="0"/>
          </a:p>
          <a:p>
            <a:r>
              <a:rPr lang="cs-CZ" sz="2800" dirty="0" smtClean="0"/>
              <a:t>ve větě používáme </a:t>
            </a:r>
            <a:r>
              <a:rPr lang="cs-CZ" sz="2800" dirty="0" smtClean="0">
                <a:solidFill>
                  <a:srgbClr val="FF0000"/>
                </a:solidFill>
              </a:rPr>
              <a:t>předminulý čas</a:t>
            </a:r>
            <a:endParaRPr lang="en-US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I </a:t>
            </a:r>
            <a:r>
              <a:rPr lang="en-US" sz="2800" dirty="0" smtClean="0"/>
              <a:t>was rude at school. 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en-US" sz="2800" dirty="0" smtClean="0">
                <a:solidFill>
                  <a:srgbClr val="FF0000"/>
                </a:solidFill>
              </a:rPr>
              <a:t> wish I hadn’t been </a:t>
            </a:r>
            <a:r>
              <a:rPr lang="en-US" sz="2800" dirty="0" smtClean="0"/>
              <a:t>rude at school.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I di</a:t>
            </a:r>
            <a:r>
              <a:rPr lang="en-US" sz="2800" dirty="0" smtClean="0"/>
              <a:t>dn’t study hard.  </a:t>
            </a:r>
            <a:r>
              <a:rPr lang="en-US" sz="2800" dirty="0" smtClean="0">
                <a:solidFill>
                  <a:srgbClr val="FF0000"/>
                </a:solidFill>
              </a:rPr>
              <a:t>I wish I had studied </a:t>
            </a:r>
            <a:r>
              <a:rPr lang="en-US" sz="2800" dirty="0" smtClean="0"/>
              <a:t>hard. </a:t>
            </a:r>
          </a:p>
          <a:p>
            <a:pPr marL="0" lvl="0" indent="0">
              <a:buNone/>
            </a:pPr>
            <a:r>
              <a:rPr lang="en-US" sz="2800" dirty="0" smtClean="0"/>
              <a:t> </a:t>
            </a:r>
            <a:endParaRPr lang="cs-CZ" sz="2800" dirty="0" smtClean="0"/>
          </a:p>
          <a:p>
            <a:pPr marL="0" lvl="0" indent="0">
              <a:buNone/>
            </a:pPr>
            <a:r>
              <a:rPr lang="cs-CZ" sz="2800" dirty="0" smtClean="0">
                <a:solidFill>
                  <a:prstClr val="black"/>
                </a:solidFill>
              </a:rPr>
              <a:t>/</a:t>
            </a:r>
            <a:r>
              <a:rPr lang="cs-CZ" sz="2800" dirty="0">
                <a:solidFill>
                  <a:prstClr val="black"/>
                </a:solidFill>
              </a:rPr>
              <a:t>místo </a:t>
            </a:r>
            <a:r>
              <a:rPr lang="cs-CZ" sz="2800" dirty="0">
                <a:solidFill>
                  <a:srgbClr val="FF0000"/>
                </a:solidFill>
              </a:rPr>
              <a:t>I </a:t>
            </a:r>
            <a:r>
              <a:rPr lang="cs-CZ" sz="2800" dirty="0" err="1">
                <a:solidFill>
                  <a:srgbClr val="FF0000"/>
                </a:solidFill>
              </a:rPr>
              <a:t>wish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prstClr val="black"/>
                </a:solidFill>
              </a:rPr>
              <a:t>můžeme použít i </a:t>
            </a:r>
            <a:r>
              <a:rPr lang="cs-CZ" sz="2800" dirty="0" err="1">
                <a:solidFill>
                  <a:srgbClr val="FF0000"/>
                </a:solidFill>
              </a:rPr>
              <a:t>If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err="1">
                <a:solidFill>
                  <a:srgbClr val="FF0000"/>
                </a:solidFill>
              </a:rPr>
              <a:t>only</a:t>
            </a:r>
            <a:r>
              <a:rPr lang="cs-CZ" sz="2800" dirty="0">
                <a:solidFill>
                  <a:prstClr val="black"/>
                </a:solidFill>
              </a:rPr>
              <a:t>/</a:t>
            </a:r>
          </a:p>
          <a:p>
            <a:pPr marL="0" indent="0">
              <a:buNone/>
            </a:pPr>
            <a:r>
              <a:rPr lang="en-US" sz="2800" dirty="0" smtClean="0"/>
              <a:t>                                           </a:t>
            </a:r>
            <a:endParaRPr lang="en-US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514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Vazba 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I wish……..would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dirty="0" smtClean="0"/>
              <a:t>Tuto vazbu nepoužíváme pro situace, ale pro akce a změny.</a:t>
            </a:r>
          </a:p>
          <a:p>
            <a:pPr marL="0" indent="0">
              <a:buNone/>
            </a:pPr>
            <a:r>
              <a:rPr lang="cs-CZ" sz="3000" b="1" u="sng" dirty="0" smtClean="0"/>
              <a:t>Používáme ji</a:t>
            </a:r>
            <a:r>
              <a:rPr lang="cs-CZ" sz="3000" dirty="0" smtClean="0"/>
              <a:t> </a:t>
            </a:r>
          </a:p>
          <a:p>
            <a:pPr marL="0" indent="0">
              <a:buNone/>
            </a:pPr>
            <a:endParaRPr lang="cs-CZ" sz="2600" dirty="0" smtClean="0"/>
          </a:p>
          <a:p>
            <a:r>
              <a:rPr lang="cs-CZ" sz="2600" dirty="0" smtClean="0"/>
              <a:t>když chceme, aby se něco stalo</a:t>
            </a:r>
          </a:p>
          <a:p>
            <a:r>
              <a:rPr lang="cs-CZ" sz="2600" dirty="0" smtClean="0"/>
              <a:t>když chceme, aby někdo něco udělal</a:t>
            </a:r>
          </a:p>
          <a:p>
            <a:endParaRPr lang="cs-CZ" sz="2600" dirty="0"/>
          </a:p>
          <a:p>
            <a:pPr marL="0" indent="0">
              <a:buNone/>
            </a:pPr>
            <a:r>
              <a:rPr lang="en-US" sz="2600" dirty="0" smtClean="0"/>
              <a:t>Kate isn’t here.  </a:t>
            </a:r>
            <a:r>
              <a:rPr lang="en-US" sz="2600" dirty="0" smtClean="0">
                <a:solidFill>
                  <a:srgbClr val="FF0000"/>
                </a:solidFill>
              </a:rPr>
              <a:t>I wish Kate would come.</a:t>
            </a:r>
          </a:p>
          <a:p>
            <a:pPr marL="0" indent="0">
              <a:buNone/>
            </a:pPr>
            <a:r>
              <a:rPr lang="en-US" sz="2600" dirty="0" smtClean="0"/>
              <a:t>It’s snowing.  </a:t>
            </a:r>
            <a:r>
              <a:rPr lang="en-US" sz="2600" dirty="0" smtClean="0">
                <a:solidFill>
                  <a:srgbClr val="FF0000"/>
                </a:solidFill>
              </a:rPr>
              <a:t>I wish it would stop snowing.</a:t>
            </a:r>
          </a:p>
          <a:p>
            <a:pPr marL="0" indent="0">
              <a:buNone/>
            </a:pPr>
            <a:r>
              <a:rPr lang="en-US" sz="2600" dirty="0" smtClean="0"/>
              <a:t>I haven’t got a car.  </a:t>
            </a:r>
            <a:r>
              <a:rPr lang="en-US" sz="2600" dirty="0" smtClean="0">
                <a:solidFill>
                  <a:srgbClr val="FF0000"/>
                </a:solidFill>
              </a:rPr>
              <a:t>I wish my husband would buy me a car.  </a:t>
            </a:r>
          </a:p>
        </p:txBody>
      </p:sp>
    </p:spTree>
    <p:extLst>
      <p:ext uri="{BB962C8B-B14F-4D97-AF65-F5344CB8AC3E}">
        <p14:creationId xmlns:p14="http://schemas.microsoft.com/office/powerpoint/2010/main" val="1189333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Vytvořte přací věty k těmto situacím.</a:t>
            </a:r>
            <a:r>
              <a:rPr lang="en-US" dirty="0" smtClean="0"/>
              <a:t> 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2800" dirty="0" smtClean="0"/>
              <a:t>I </a:t>
            </a:r>
            <a:r>
              <a:rPr lang="en-US" sz="2800" dirty="0" smtClean="0"/>
              <a:t>don’t live in Prague. </a:t>
            </a:r>
          </a:p>
          <a:p>
            <a:pPr marL="0" indent="0">
              <a:buNone/>
            </a:pPr>
            <a:endParaRPr lang="en-US" sz="2800" dirty="0" smtClean="0"/>
          </a:p>
          <a:p>
            <a:r>
              <a:rPr lang="en-US" sz="2800" dirty="0" smtClean="0"/>
              <a:t>I can’t sing well.</a:t>
            </a:r>
          </a:p>
          <a:p>
            <a:endParaRPr lang="en-US" sz="2800" dirty="0"/>
          </a:p>
          <a:p>
            <a:r>
              <a:rPr lang="cs-CZ" sz="2800" dirty="0" smtClean="0"/>
              <a:t>I</a:t>
            </a:r>
            <a:r>
              <a:rPr lang="en-US" sz="2800" dirty="0" smtClean="0"/>
              <a:t>’m not rich. </a:t>
            </a:r>
          </a:p>
          <a:p>
            <a:endParaRPr lang="en-US" sz="2800" dirty="0"/>
          </a:p>
          <a:p>
            <a:r>
              <a:rPr lang="en-US" sz="2800" dirty="0" smtClean="0"/>
              <a:t>I have got short hair.   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067944" y="1700808"/>
            <a:ext cx="381642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I wish I lived in Prague.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10341" y="2755032"/>
            <a:ext cx="417646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I wish I could sing well.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10341" y="3721046"/>
            <a:ext cx="338437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I wish I were rich.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3968" y="4725144"/>
            <a:ext cx="4442079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rgbClr val="FF0000"/>
                </a:solidFill>
              </a:rPr>
              <a:t>I wish I didn’t have short hair.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89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Spojte věty, které k sobě patří.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US" sz="2600" dirty="0" smtClean="0"/>
              <a:t>Tom isn’t here.                    </a:t>
            </a:r>
            <a:r>
              <a:rPr lang="en-US" sz="2600" dirty="0" smtClean="0">
                <a:solidFill>
                  <a:prstClr val="black"/>
                </a:solidFill>
              </a:rPr>
              <a:t>I </a:t>
            </a:r>
            <a:r>
              <a:rPr lang="en-US" sz="2600" dirty="0">
                <a:solidFill>
                  <a:prstClr val="black"/>
                </a:solidFill>
              </a:rPr>
              <a:t>wish I was happy. </a:t>
            </a: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M</a:t>
            </a:r>
            <a:r>
              <a:rPr lang="en-US" sz="2600" dirty="0" smtClean="0"/>
              <a:t>y father smokes.              I wish </a:t>
            </a:r>
            <a:r>
              <a:rPr lang="en-US" sz="2600" dirty="0"/>
              <a:t>T</a:t>
            </a:r>
            <a:r>
              <a:rPr lang="en-US" sz="2600" dirty="0" smtClean="0"/>
              <a:t>om would come.</a:t>
            </a:r>
          </a:p>
          <a:p>
            <a:pPr marL="0" indent="0">
              <a:buNone/>
            </a:pPr>
            <a:endParaRPr lang="en-US" sz="2600" dirty="0"/>
          </a:p>
          <a:p>
            <a:pPr marL="0" indent="0">
              <a:buNone/>
            </a:pPr>
            <a:r>
              <a:rPr lang="en-US" sz="2600" dirty="0" smtClean="0"/>
              <a:t>I have to be at school.       I wish my father wouldn’t smoke.</a:t>
            </a:r>
          </a:p>
          <a:p>
            <a:pPr marL="0" indent="0">
              <a:buNone/>
            </a:pPr>
            <a:endParaRPr lang="en-US" sz="2600" dirty="0"/>
          </a:p>
          <a:p>
            <a:pPr marL="0" indent="0">
              <a:buNone/>
            </a:pPr>
            <a:r>
              <a:rPr lang="en-US" sz="2600" dirty="0" smtClean="0"/>
              <a:t>I am not happy.                 </a:t>
            </a:r>
            <a:r>
              <a:rPr lang="en-US" sz="2600" dirty="0" smtClean="0">
                <a:solidFill>
                  <a:prstClr val="black"/>
                </a:solidFill>
              </a:rPr>
              <a:t>I </a:t>
            </a:r>
            <a:r>
              <a:rPr lang="en-US" sz="2600" dirty="0">
                <a:solidFill>
                  <a:prstClr val="black"/>
                </a:solidFill>
              </a:rPr>
              <a:t>wish I didn’t have to be at </a:t>
            </a:r>
            <a:r>
              <a:rPr lang="en-US" sz="2600" dirty="0" smtClean="0">
                <a:solidFill>
                  <a:prstClr val="black"/>
                </a:solidFill>
              </a:rPr>
              <a:t>school</a:t>
            </a:r>
            <a:r>
              <a:rPr lang="en-US" sz="2800" dirty="0" smtClean="0">
                <a:solidFill>
                  <a:prstClr val="black"/>
                </a:solidFill>
              </a:rPr>
              <a:t>.</a:t>
            </a:r>
            <a:endParaRPr lang="en-US" sz="2800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27784" y="1844824"/>
            <a:ext cx="1440160" cy="936104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627784" y="1988840"/>
            <a:ext cx="1368152" cy="2736304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987824" y="2780928"/>
            <a:ext cx="1008112" cy="936104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527884" y="3789040"/>
            <a:ext cx="324036" cy="7920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06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355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Wish Clauses /přací věty/</vt:lpstr>
      <vt:lpstr>Přací věty</vt:lpstr>
      <vt:lpstr>Přání v přítomnosti</vt:lpstr>
      <vt:lpstr>Přání v minulosti</vt:lpstr>
      <vt:lpstr>Vazba  I wish……..would</vt:lpstr>
      <vt:lpstr>Vytvořte přací věty k těmto situacím. </vt:lpstr>
      <vt:lpstr>Spojte věty, které k sobě patří.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Wish Clauses /přací věty/</dc:title>
  <dc:creator>Hana Urbanová</dc:creator>
  <cp:lastModifiedBy>Hana Urbanová</cp:lastModifiedBy>
  <cp:revision>16</cp:revision>
  <dcterms:created xsi:type="dcterms:W3CDTF">2013-10-16T11:19:02Z</dcterms:created>
  <dcterms:modified xsi:type="dcterms:W3CDTF">2013-10-30T10:47:27Z</dcterms:modified>
</cp:coreProperties>
</file>