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3" r:id="rId2"/>
    <p:sldId id="256" r:id="rId3"/>
    <p:sldId id="257" r:id="rId4"/>
    <p:sldId id="274" r:id="rId5"/>
    <p:sldId id="258" r:id="rId6"/>
    <p:sldId id="259" r:id="rId7"/>
    <p:sldId id="260" r:id="rId8"/>
    <p:sldId id="262" r:id="rId9"/>
    <p:sldId id="263" r:id="rId10"/>
    <p:sldId id="261" r:id="rId11"/>
    <p:sldId id="275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DEB0AB-B1DA-45F8-AC73-70E3F599503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B03826F-6359-45B4-BB52-1D774BD423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DEB0AB-B1DA-45F8-AC73-70E3F599503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03826F-6359-45B4-BB52-1D774BD423D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DEB0AB-B1DA-45F8-AC73-70E3F599503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B03826F-6359-45B4-BB52-1D774BD423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B0AB-B1DA-45F8-AC73-70E3F599503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826F-6359-45B4-BB52-1D774BD423D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B0AB-B1DA-45F8-AC73-70E3F599503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826F-6359-45B4-BB52-1D774BD423D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DEB0AB-B1DA-45F8-AC73-70E3F599503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03826F-6359-45B4-BB52-1D774BD423D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B0AB-B1DA-45F8-AC73-70E3F599503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826F-6359-45B4-BB52-1D774BD423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DEB0AB-B1DA-45F8-AC73-70E3F599503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03826F-6359-45B4-BB52-1D774BD423D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DEB0AB-B1DA-45F8-AC73-70E3F599503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03826F-6359-45B4-BB52-1D774BD423D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B0AB-B1DA-45F8-AC73-70E3F599503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826F-6359-45B4-BB52-1D774BD423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B0AB-B1DA-45F8-AC73-70E3F599503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3826F-6359-45B4-BB52-1D774BD423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BDEB0AB-B1DA-45F8-AC73-70E3F599503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B03826F-6359-45B4-BB52-1D774BD423D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img.vo.msecnd.net/en-us/images/MH900299649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017096" cy="1498178"/>
          </a:xfrm>
        </p:spPr>
        <p:txBody>
          <a:bodyPr>
            <a:normAutofit/>
          </a:bodyPr>
          <a:lstStyle/>
          <a:p>
            <a:r>
              <a:rPr lang="cs-CZ" sz="1600" b="1" cap="small" dirty="0">
                <a:solidFill>
                  <a:schemeClr val="tx2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chemeClr val="tx2"/>
                </a:solidFill>
                <a:latin typeface="Century Schoolbook"/>
              </a:rPr>
            </a:br>
            <a:r>
              <a:rPr lang="cs-CZ" sz="1600" b="1" cap="small" dirty="0">
                <a:solidFill>
                  <a:schemeClr val="tx2"/>
                </a:solidFill>
                <a:latin typeface="Century Schoolbook"/>
              </a:rPr>
              <a:t>a Střední odborná škola gastronomie a služeb, Most, příspěvková organizace</a:t>
            </a:r>
            <a:r>
              <a:rPr lang="cs-CZ" sz="3200" dirty="0">
                <a:solidFill>
                  <a:schemeClr val="tx2"/>
                </a:solidFill>
                <a:latin typeface="Calibri"/>
              </a:rPr>
              <a:t/>
            </a:r>
            <a:br>
              <a:rPr lang="cs-CZ" sz="3200" dirty="0">
                <a:solidFill>
                  <a:schemeClr val="tx2"/>
                </a:solidFill>
                <a:latin typeface="Calibri"/>
              </a:rPr>
            </a:b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82551"/>
            <a:ext cx="7467600" cy="5191401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dirty="0">
              <a:solidFill>
                <a:prstClr val="black"/>
              </a:solidFill>
              <a:latin typeface="Trebuchet MS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933450" cy="877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7038315"/>
              </p:ext>
            </p:extLst>
          </p:nvPr>
        </p:nvGraphicFramePr>
        <p:xfrm>
          <a:off x="611560" y="1916832"/>
          <a:ext cx="7489825" cy="3652563"/>
        </p:xfrm>
        <a:graphic>
          <a:graphicData uri="http://schemas.openxmlformats.org/drawingml/2006/table">
            <a:tbl>
              <a:tblPr/>
              <a:tblGrid>
                <a:gridCol w="2023970"/>
                <a:gridCol w="5465855"/>
              </a:tblGrid>
              <a:tr h="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45" marR="91445" marT="45734" marB="4573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45" marR="91445" marT="45734" marB="4573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5952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45" marR="91445" marT="45734" marB="4573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_INOVACE_OV3</a:t>
                      </a:r>
                    </a:p>
                  </a:txBody>
                  <a:tcPr marL="91445" marR="91445" marT="45734" marB="4573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20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45" marR="91445" marT="45734" marB="4573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45" marR="91445" marT="45734" marB="4573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20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45" marR="91445" marT="45734" marB="4573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45" marR="91445" marT="45734" marB="4573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20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45" marR="91445" marT="45734" marB="4573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 O ZBOŽÍ 1</a:t>
                      </a:r>
                    </a:p>
                  </a:txBody>
                  <a:tcPr marL="91445" marR="91445" marT="45734" marB="4573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20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45" marR="91445" marT="45734" marB="4573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MASNÉ VÝROBKY – 1. díl</a:t>
                      </a:r>
                    </a:p>
                  </a:txBody>
                  <a:tcPr marL="91445" marR="91445" marT="45734" marB="4573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20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45" marR="91445" marT="45734" marB="4573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45" marR="91445" marT="45734" marB="4573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20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45" marR="91445" marT="45734" marB="4573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45" marR="91445" marT="45734" marB="4573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20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45" marR="91445" marT="45734" marB="4573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ZÁŘÍ  2012</a:t>
                      </a:r>
                    </a:p>
                  </a:txBody>
                  <a:tcPr marL="91445" marR="91445" marT="45734" marB="4573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632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45" marR="91445" marT="45734" marB="4573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se surovinami, zpracování a  s druhy  masných výrobků  v prodeji,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2.ročníku obor prodavač.</a:t>
                      </a:r>
                    </a:p>
                  </a:txBody>
                  <a:tcPr marL="91445" marR="91445" marT="45734" marB="4573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661248"/>
            <a:ext cx="4536504" cy="1156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351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764704"/>
            <a:ext cx="7200800" cy="4805056"/>
          </a:xfrm>
        </p:spPr>
        <p:txBody>
          <a:bodyPr>
            <a:noAutofit/>
          </a:bodyPr>
          <a:lstStyle/>
          <a:p>
            <a:pPr algn="l"/>
            <a:r>
              <a:rPr lang="cs-CZ" sz="8000" b="1" cap="all" dirty="0">
                <a:ln w="5000" cmpd="sng">
                  <a:solidFill>
                    <a:srgbClr val="FDA023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Franklin Gothic Book"/>
                <a:ea typeface="+mj-ea"/>
                <a:cs typeface="+mj-cs"/>
              </a:rPr>
              <a:t>MASNÉ </a:t>
            </a:r>
            <a:r>
              <a:rPr lang="cs-CZ" sz="8000" b="1" cap="all" dirty="0" smtClean="0">
                <a:ln w="5000" cmpd="sng">
                  <a:solidFill>
                    <a:srgbClr val="FDA023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Franklin Gothic Book"/>
                <a:ea typeface="+mj-ea"/>
                <a:cs typeface="+mj-cs"/>
              </a:rPr>
              <a:t>VÝROBKY    </a:t>
            </a:r>
            <a:r>
              <a:rPr lang="cs-CZ" sz="3600" b="1" cap="all" dirty="0" smtClean="0">
                <a:ln w="5000" cmpd="sng">
                  <a:solidFill>
                    <a:srgbClr val="FDA023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Franklin Gothic Book"/>
                <a:ea typeface="+mj-ea"/>
                <a:cs typeface="+mj-cs"/>
              </a:rPr>
              <a:t>1. DÍL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365104"/>
            <a:ext cx="3095625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0667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100" i="1" dirty="0">
                <a:ln w="6350">
                  <a:noFill/>
                </a:ln>
                <a:solidFill>
                  <a:srgbClr val="C00000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SUROVINY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547688" lvl="0" indent="-411163" fontAlgn="base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Maso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– hovězí, vepřové, telecí, koňské a drůbeží.</a:t>
            </a:r>
          </a:p>
          <a:p>
            <a:pPr marL="547688" lvl="0" indent="-411163" fontAlgn="base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Voda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47688" lvl="0" indent="-411163" fontAlgn="base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Sůl nebo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rychlosůl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kuchyňská sůl, dusičnany a dusitany-zachovává červenou barvu uzeniny), solicí směs (dusitanová nakládací sůl)</a:t>
            </a:r>
          </a:p>
          <a:p>
            <a:pPr marL="547688" lvl="0" indent="-411163" fontAlgn="base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Koření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– paprika, kmín, pepř, koriandr..</a:t>
            </a:r>
          </a:p>
          <a:p>
            <a:pPr marL="547688" lvl="0" indent="-411163" fontAlgn="base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Chuťové přísady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 přísady určující druh salámu – sýr, pistácie, žampióny, paprikové vločky, olivy,..</a:t>
            </a:r>
          </a:p>
          <a:p>
            <a:pPr marL="547688" lvl="0" indent="-411163" fontAlgn="base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Další přísady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- mléčná,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sójová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bílkoviny, vejce, cukr, želatina, olej, škrob, glutamát(ochucovadlo), kyselina askorbová(uchování barviva)</a:t>
            </a:r>
          </a:p>
          <a:p>
            <a:pPr marL="547688" lvl="0" indent="-411163" fontAlgn="base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endParaRPr lang="cs-CZ" sz="2800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  <a:p>
            <a:pPr marL="547688" lvl="0" indent="-411163" fontAlgn="base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endParaRPr lang="cs-CZ" sz="2800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323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C00000"/>
                </a:solidFill>
              </a:rPr>
              <a:t>TECHNOLOGICKÉ OPERACE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579296" cy="4525963"/>
          </a:xfrm>
        </p:spPr>
        <p:txBody>
          <a:bodyPr/>
          <a:lstStyle/>
          <a:p>
            <a:pPr marL="550926" indent="-514350">
              <a:buFont typeface="+mj-lt"/>
              <a:buAutoNum type="arabicPeriod"/>
            </a:pPr>
            <a:r>
              <a:rPr lang="cs-CZ" dirty="0" smtClean="0"/>
              <a:t>SOLENÍ MASA</a:t>
            </a:r>
          </a:p>
          <a:p>
            <a:pPr marL="550926" indent="-514350">
              <a:buFont typeface="+mj-lt"/>
              <a:buAutoNum type="arabicPeriod"/>
            </a:pPr>
            <a:endParaRPr lang="cs-CZ" sz="1200" dirty="0" smtClean="0"/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MĚLNĚNÍ, MÍCHÁNÍ SUROVIN, PŘÍSAD A POMOCNÝCH LÁTEK (tzv. DÍLO)</a:t>
            </a:r>
          </a:p>
          <a:p>
            <a:pPr marL="550926" indent="-514350">
              <a:buFont typeface="+mj-lt"/>
              <a:buAutoNum type="arabicPeriod"/>
            </a:pPr>
            <a:endParaRPr lang="cs-CZ" sz="1200" dirty="0" smtClean="0"/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NARÁŽENÍ DÍLA DO OBALŮ NEBO DO FOREM</a:t>
            </a:r>
          </a:p>
          <a:p>
            <a:pPr marL="550926" indent="-514350">
              <a:buFont typeface="+mj-lt"/>
              <a:buAutoNum type="arabicPeriod"/>
            </a:pPr>
            <a:endParaRPr lang="cs-CZ" sz="1200" dirty="0" smtClean="0"/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TEPELNÉ OPRACOVÁNÍ (vaření, uzení, pečení)</a:t>
            </a:r>
          </a:p>
          <a:p>
            <a:pPr marL="550926" indent="-514350">
              <a:buFont typeface="+mj-lt"/>
              <a:buAutoNum type="arabicPeriod"/>
            </a:pPr>
            <a:endParaRPr lang="cs-CZ" sz="1200" dirty="0" smtClean="0"/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SUŠENÍ, ZRÁNÍ (trvanlivé masné výrobky)</a:t>
            </a:r>
          </a:p>
          <a:p>
            <a:pPr marL="550926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230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700" i="1" dirty="0">
                <a:ln w="6350">
                  <a:noFill/>
                </a:ln>
                <a:solidFill>
                  <a:srgbClr val="C00000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MASNÝCH VÝROBKŮ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650875" lvl="0" indent="-514350" fontAlgn="base">
              <a:spcAft>
                <a:spcPct val="0"/>
              </a:spcAft>
              <a:buClr>
                <a:srgbClr val="F9F9F9"/>
              </a:buClr>
              <a:buSzPct val="65000"/>
              <a:buFont typeface="Lucida Sans" pitchFamily="34" charset="0"/>
              <a:buAutoNum type="arabicPeriod"/>
            </a:pPr>
            <a:r>
              <a:rPr lang="cs-CZ" sz="2800" dirty="0">
                <a:solidFill>
                  <a:prstClr val="black"/>
                </a:solidFill>
                <a:latin typeface="Book Antiqua"/>
              </a:rPr>
              <a:t>DROBNÉ  MASNÉ  VÝROBKY</a:t>
            </a:r>
          </a:p>
          <a:p>
            <a:pPr marL="650875" lvl="0" indent="-514350" fontAlgn="base">
              <a:spcAft>
                <a:spcPct val="0"/>
              </a:spcAft>
              <a:buClr>
                <a:srgbClr val="F9F9F9"/>
              </a:buClr>
              <a:buSzPct val="65000"/>
              <a:buFont typeface="Lucida Sans" pitchFamily="34" charset="0"/>
              <a:buAutoNum type="arabicPeriod"/>
            </a:pPr>
            <a:r>
              <a:rPr lang="cs-CZ" sz="2800" dirty="0">
                <a:solidFill>
                  <a:prstClr val="black"/>
                </a:solidFill>
                <a:latin typeface="Book Antiqua"/>
              </a:rPr>
              <a:t>MĚKKÉ  SALÁMY</a:t>
            </a:r>
          </a:p>
          <a:p>
            <a:pPr marL="650875" lvl="0" indent="-514350" fontAlgn="base">
              <a:spcAft>
                <a:spcPct val="0"/>
              </a:spcAft>
              <a:buClr>
                <a:srgbClr val="F9F9F9"/>
              </a:buClr>
              <a:buSzPct val="65000"/>
              <a:buFont typeface="Lucida Sans" pitchFamily="34" charset="0"/>
              <a:buAutoNum type="arabicPeriod"/>
            </a:pPr>
            <a:r>
              <a:rPr lang="cs-CZ" sz="2800" dirty="0">
                <a:solidFill>
                  <a:prstClr val="black"/>
                </a:solidFill>
                <a:latin typeface="Book Antiqua"/>
              </a:rPr>
              <a:t>TRVANLIVÉ  MASNÉ  VÝROBKY</a:t>
            </a:r>
          </a:p>
          <a:p>
            <a:pPr marL="650875" lvl="0" indent="-514350" fontAlgn="base">
              <a:spcAft>
                <a:spcPct val="0"/>
              </a:spcAft>
              <a:buClr>
                <a:srgbClr val="F9F9F9"/>
              </a:buClr>
              <a:buSzPct val="65000"/>
              <a:buFont typeface="Lucida Sans" pitchFamily="34" charset="0"/>
              <a:buAutoNum type="arabicPeriod"/>
            </a:pPr>
            <a:r>
              <a:rPr lang="cs-CZ" sz="2800" dirty="0">
                <a:solidFill>
                  <a:prstClr val="black"/>
                </a:solidFill>
                <a:latin typeface="Book Antiqua"/>
              </a:rPr>
              <a:t>SPECIÁLNÍ  MASNÉ  VÝROBKY</a:t>
            </a:r>
          </a:p>
          <a:p>
            <a:pPr marL="650875" lvl="0" indent="-514350" fontAlgn="base">
              <a:spcAft>
                <a:spcPct val="0"/>
              </a:spcAft>
              <a:buClr>
                <a:srgbClr val="F9F9F9"/>
              </a:buClr>
              <a:buSzPct val="65000"/>
              <a:buFont typeface="Lucida Sans" pitchFamily="34" charset="0"/>
              <a:buAutoNum type="arabicPeriod"/>
            </a:pPr>
            <a:r>
              <a:rPr lang="cs-CZ" sz="2800" dirty="0">
                <a:solidFill>
                  <a:prstClr val="black"/>
                </a:solidFill>
                <a:latin typeface="Book Antiqua"/>
              </a:rPr>
              <a:t>VAŘENÉ  MASNÉ  VÝROBKY</a:t>
            </a:r>
          </a:p>
          <a:p>
            <a:pPr marL="650875" lvl="0" indent="-514350" fontAlgn="base">
              <a:spcAft>
                <a:spcPct val="0"/>
              </a:spcAft>
              <a:buClr>
                <a:srgbClr val="F9F9F9"/>
              </a:buClr>
              <a:buSzPct val="65000"/>
              <a:buFont typeface="Lucida Sans" pitchFamily="34" charset="0"/>
              <a:buAutoNum type="arabicPeriod"/>
            </a:pPr>
            <a:r>
              <a:rPr lang="cs-CZ" sz="2800" dirty="0">
                <a:solidFill>
                  <a:prstClr val="black"/>
                </a:solidFill>
                <a:latin typeface="Book Antiqua"/>
              </a:rPr>
              <a:t>PEČENÉ  MASNÉ  VÝROBKY</a:t>
            </a:r>
          </a:p>
          <a:p>
            <a:pPr marL="650875" lvl="0" indent="-514350" fontAlgn="base">
              <a:spcAft>
                <a:spcPct val="0"/>
              </a:spcAft>
              <a:buClr>
                <a:srgbClr val="F9F9F9"/>
              </a:buClr>
              <a:buSzPct val="65000"/>
              <a:buFont typeface="Lucida Sans" pitchFamily="34" charset="0"/>
              <a:buAutoNum type="arabicPeriod"/>
            </a:pPr>
            <a:r>
              <a:rPr lang="cs-CZ" sz="2800" dirty="0">
                <a:solidFill>
                  <a:prstClr val="black"/>
                </a:solidFill>
                <a:latin typeface="Book Antiqua"/>
              </a:rPr>
              <a:t>UZENÁ  MASA</a:t>
            </a:r>
          </a:p>
          <a:p>
            <a:pPr marL="650875" lvl="0" indent="-514350" fontAlgn="base">
              <a:spcAft>
                <a:spcPct val="0"/>
              </a:spcAft>
              <a:buClr>
                <a:srgbClr val="F9F9F9"/>
              </a:buClr>
              <a:buSzPct val="65000"/>
              <a:buFont typeface="Lucida Sans" pitchFamily="34" charset="0"/>
              <a:buAutoNum type="arabicPeriod"/>
            </a:pPr>
            <a:r>
              <a:rPr lang="cs-CZ" sz="2800" dirty="0">
                <a:solidFill>
                  <a:prstClr val="black"/>
                </a:solidFill>
                <a:latin typeface="Book Antiqua"/>
              </a:rPr>
              <a:t>OSTANÍ  MASNÉ  VÝROBKY</a:t>
            </a:r>
          </a:p>
          <a:p>
            <a:pPr marL="650875" lvl="0" indent="-514350" fontAlgn="base">
              <a:spcAft>
                <a:spcPct val="0"/>
              </a:spcAft>
              <a:buClr>
                <a:srgbClr val="F9F9F9"/>
              </a:buClr>
              <a:buSzPct val="65000"/>
              <a:buFont typeface="Lucida Sans" pitchFamily="34" charset="0"/>
              <a:buAutoNum type="arabicPeriod"/>
            </a:pPr>
            <a:r>
              <a:rPr lang="cs-CZ" sz="2800" dirty="0">
                <a:solidFill>
                  <a:prstClr val="black"/>
                </a:solidFill>
                <a:latin typeface="Book Antiqua"/>
              </a:rPr>
              <a:t>VÝROBKY  Z  KOŇSKÉHO  MASA</a:t>
            </a:r>
          </a:p>
          <a:p>
            <a:pPr marL="650875" lvl="0" indent="-514350" fontAlgn="base">
              <a:spcAft>
                <a:spcPct val="0"/>
              </a:spcAft>
              <a:buClr>
                <a:srgbClr val="F9F9F9"/>
              </a:buClr>
              <a:buSzPct val="65000"/>
              <a:buFont typeface="Lucida Sans" pitchFamily="34" charset="0"/>
              <a:buAutoNum type="arabicPeriod"/>
            </a:pPr>
            <a:r>
              <a:rPr lang="cs-CZ" sz="2800" dirty="0">
                <a:solidFill>
                  <a:prstClr val="black"/>
                </a:solidFill>
                <a:latin typeface="Book Antiqua"/>
              </a:rPr>
              <a:t>VÝROBKY  Z  DRŮBEŽÍHO  MASA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025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4400" b="1" i="1" dirty="0">
                <a:ln w="6350">
                  <a:noFill/>
                </a:ln>
                <a:solidFill>
                  <a:srgbClr val="C00000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DROBNÉ  MASNÉ  VÝROBKY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85000" lnSpcReduction="20000"/>
          </a:bodyPr>
          <a:lstStyle/>
          <a:p>
            <a:pPr marL="547688" lvl="0" indent="-411163" fontAlgn="base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>
                <a:latin typeface="Book Antiqua"/>
              </a:rPr>
              <a:t>jsou výrobky z mělněného masa, vyráběných v drobných kusech</a:t>
            </a:r>
          </a:p>
          <a:p>
            <a:pPr marL="547688" lvl="0" indent="-411163" fontAlgn="base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>
                <a:latin typeface="Book Antiqua"/>
              </a:rPr>
              <a:t>tyto výrobky se konzumují i s obalem</a:t>
            </a:r>
          </a:p>
          <a:p>
            <a:pPr marL="547688" lvl="0" indent="-411163" fontAlgn="base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>
                <a:latin typeface="Book Antiqua"/>
              </a:rPr>
              <a:t>výjimku tvoří střeva celofánová</a:t>
            </a:r>
          </a:p>
          <a:p>
            <a:pPr marL="547688" lvl="0" indent="-411163" fontAlgn="base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b="1" i="1" u="sng" dirty="0">
                <a:latin typeface="Book Antiqua"/>
              </a:rPr>
              <a:t>DRUHY V PRODEJI:</a:t>
            </a:r>
          </a:p>
          <a:p>
            <a:pPr marL="593725" indent="-457200" fontAlgn="base">
              <a:spcAft>
                <a:spcPct val="0"/>
              </a:spcAft>
              <a:buClr>
                <a:srgbClr val="F9F9F9"/>
              </a:buClr>
              <a:buSzPct val="65000"/>
              <a:buFont typeface="Wingdings" pitchFamily="2" charset="2"/>
              <a:buChar char="Ø"/>
            </a:pPr>
            <a:r>
              <a:rPr lang="cs-CZ" sz="2800" b="1" i="1" dirty="0" smtClean="0">
                <a:latin typeface="Book Antiqua"/>
              </a:rPr>
              <a:t>               párky </a:t>
            </a:r>
            <a:r>
              <a:rPr lang="cs-CZ" sz="2800" b="1" i="1" dirty="0">
                <a:latin typeface="Book Antiqua"/>
              </a:rPr>
              <a:t>– </a:t>
            </a:r>
          </a:p>
          <a:p>
            <a:pPr marL="593725" indent="-457200" fontAlgn="base">
              <a:spcAft>
                <a:spcPct val="0"/>
              </a:spcAft>
              <a:buClr>
                <a:srgbClr val="F9F9F9"/>
              </a:buClr>
              <a:buSzPct val="65000"/>
              <a:buFont typeface="Wingdings" pitchFamily="2" charset="2"/>
              <a:buChar char="Ø"/>
            </a:pPr>
            <a:r>
              <a:rPr lang="cs-CZ" sz="2800" b="1" i="1" dirty="0" smtClean="0">
                <a:latin typeface="Book Antiqua"/>
              </a:rPr>
              <a:t>                      </a:t>
            </a:r>
            <a:r>
              <a:rPr lang="cs-CZ" sz="2800" b="1" i="1" dirty="0" err="1" smtClean="0">
                <a:latin typeface="Book Antiqua"/>
              </a:rPr>
              <a:t>polopárky</a:t>
            </a:r>
            <a:r>
              <a:rPr lang="cs-CZ" sz="2800" b="1" i="1" dirty="0" smtClean="0">
                <a:latin typeface="Book Antiqua"/>
              </a:rPr>
              <a:t> </a:t>
            </a:r>
            <a:r>
              <a:rPr lang="cs-CZ" sz="2800" b="1" i="1" dirty="0">
                <a:latin typeface="Book Antiqua"/>
              </a:rPr>
              <a:t>-</a:t>
            </a:r>
          </a:p>
          <a:p>
            <a:pPr marL="593725" lvl="0" indent="-457200" fontAlgn="base">
              <a:spcAft>
                <a:spcPct val="0"/>
              </a:spcAft>
              <a:buClr>
                <a:srgbClr val="F9F9F9"/>
              </a:buClr>
              <a:buSzPct val="65000"/>
              <a:buFont typeface="Wingdings" pitchFamily="2" charset="2"/>
              <a:buChar char="Ø"/>
            </a:pPr>
            <a:r>
              <a:rPr lang="cs-CZ" sz="2800" b="1" i="1" dirty="0" smtClean="0">
                <a:latin typeface="Book Antiqua"/>
              </a:rPr>
              <a:t>                                   klobásy </a:t>
            </a:r>
            <a:r>
              <a:rPr lang="cs-CZ" sz="2800" b="1" i="1" dirty="0">
                <a:latin typeface="Book Antiqua"/>
              </a:rPr>
              <a:t>–</a:t>
            </a:r>
          </a:p>
          <a:p>
            <a:pPr marL="593725" lvl="0" indent="-457200" fontAlgn="base">
              <a:spcAft>
                <a:spcPct val="0"/>
              </a:spcAft>
              <a:buClr>
                <a:srgbClr val="F9F9F9"/>
              </a:buClr>
              <a:buSzPct val="65000"/>
              <a:buFont typeface="Wingdings" pitchFamily="2" charset="2"/>
              <a:buChar char="Ø"/>
            </a:pPr>
            <a:r>
              <a:rPr lang="cs-CZ" sz="2800" b="1" i="1" dirty="0" smtClean="0">
                <a:latin typeface="Book Antiqua"/>
              </a:rPr>
              <a:t>                                              špekáčky- </a:t>
            </a:r>
            <a:endParaRPr lang="cs-CZ" sz="2800" b="1" i="1" dirty="0">
              <a:latin typeface="Book Antiqua"/>
            </a:endParaRPr>
          </a:p>
          <a:p>
            <a:pPr marL="593725" lvl="0" indent="-457200" fontAlgn="base">
              <a:spcAft>
                <a:spcPct val="0"/>
              </a:spcAft>
              <a:buClr>
                <a:srgbClr val="F9F9F9"/>
              </a:buClr>
              <a:buSzPct val="65000"/>
              <a:buFont typeface="Wingdings" pitchFamily="2" charset="2"/>
              <a:buChar char="Ø"/>
            </a:pPr>
            <a:r>
              <a:rPr lang="cs-CZ" sz="2800" b="1" i="1" dirty="0" smtClean="0">
                <a:latin typeface="Book Antiqua"/>
              </a:rPr>
              <a:t>                                                           uzenky </a:t>
            </a: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</a:pPr>
            <a:endParaRPr lang="cs-CZ" sz="2800" b="1" i="1" dirty="0" smtClean="0">
              <a:solidFill>
                <a:prstClr val="white"/>
              </a:solidFill>
              <a:latin typeface="Book Antiqua"/>
            </a:endParaRP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</a:pPr>
            <a:r>
              <a:rPr lang="cs-CZ" sz="2800" b="1" i="1" dirty="0" smtClean="0">
                <a:solidFill>
                  <a:srgbClr val="C00000"/>
                </a:solidFill>
                <a:latin typeface="Book Antiqua"/>
              </a:rPr>
              <a:t>VYJMENUJTE DALŠÍ DRUHY V PRODEJI.</a:t>
            </a:r>
            <a:endParaRPr lang="cs-CZ" sz="2800" b="1" i="1" dirty="0">
              <a:solidFill>
                <a:prstClr val="black"/>
              </a:solidFill>
              <a:latin typeface="Book Antiqua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025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sz="4100" i="1" dirty="0">
                <a:ln w="6350">
                  <a:noFill/>
                </a:ln>
                <a:solidFill>
                  <a:srgbClr val="C00000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MĚKKÉ  SALÁMY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997152"/>
          </a:xfrm>
        </p:spPr>
        <p:txBody>
          <a:bodyPr>
            <a:normAutofit/>
          </a:bodyPr>
          <a:lstStyle/>
          <a:p>
            <a:pPr marL="136525" lvl="0" indent="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u="sng" dirty="0">
                <a:latin typeface="Book Antiqua"/>
              </a:rPr>
              <a:t>Rozdělení a druhy v prodeji:</a:t>
            </a:r>
          </a:p>
          <a:p>
            <a:pPr marL="650875" lvl="0" indent="-51435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+mj-lt"/>
              <a:buAutoNum type="arabicPeriod"/>
              <a:defRPr/>
            </a:pPr>
            <a:r>
              <a:rPr lang="cs-CZ" sz="2800" i="1" u="sng" dirty="0">
                <a:latin typeface="Book Antiqua"/>
              </a:rPr>
              <a:t>Tyčové</a:t>
            </a:r>
            <a:r>
              <a:rPr lang="cs-CZ" sz="2800" i="1" dirty="0">
                <a:latin typeface="Book Antiqua"/>
              </a:rPr>
              <a:t> salámy – šunkový salám</a:t>
            </a:r>
          </a:p>
          <a:p>
            <a:pPr marL="136525" lvl="0" indent="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>
                <a:latin typeface="Book Antiqua"/>
              </a:rPr>
              <a:t>                               - gothajský salám</a:t>
            </a:r>
          </a:p>
          <a:p>
            <a:pPr marL="136525" lvl="0" indent="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>
                <a:latin typeface="Book Antiqua"/>
              </a:rPr>
              <a:t>                               - hodonínský salám</a:t>
            </a:r>
          </a:p>
          <a:p>
            <a:pPr marL="136525" lvl="0" indent="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>
                <a:latin typeface="Book Antiqua"/>
              </a:rPr>
              <a:t>                               - junior</a:t>
            </a:r>
          </a:p>
          <a:p>
            <a:pPr marL="136525" lvl="0" indent="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>
                <a:latin typeface="Book Antiqua"/>
              </a:rPr>
              <a:t>                               - polský salám…..</a:t>
            </a:r>
          </a:p>
          <a:p>
            <a:pPr marL="650875" lvl="0" indent="-51435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+mj-lt"/>
              <a:buAutoNum type="arabicPeriod" startAt="2"/>
              <a:defRPr/>
            </a:pPr>
            <a:r>
              <a:rPr lang="cs-CZ" sz="2800" i="1" u="sng" dirty="0">
                <a:latin typeface="Book Antiqua"/>
              </a:rPr>
              <a:t>Točené</a:t>
            </a:r>
            <a:r>
              <a:rPr lang="cs-CZ" sz="2800" i="1" dirty="0">
                <a:latin typeface="Book Antiqua"/>
              </a:rPr>
              <a:t> salámy – kabanos slovenský</a:t>
            </a:r>
          </a:p>
          <a:p>
            <a:pPr marL="136525" lvl="0" indent="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>
                <a:latin typeface="Book Antiqua"/>
              </a:rPr>
              <a:t>                               - kabanos </a:t>
            </a:r>
            <a:r>
              <a:rPr lang="cs-CZ" sz="2800" i="1" dirty="0" err="1">
                <a:latin typeface="Book Antiqua"/>
              </a:rPr>
              <a:t>čabajkový</a:t>
            </a:r>
            <a:endParaRPr lang="cs-CZ" sz="2800" i="1" dirty="0">
              <a:latin typeface="Book Antiqua"/>
            </a:endParaRPr>
          </a:p>
          <a:p>
            <a:pPr marL="136525" lvl="0" indent="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>
                <a:latin typeface="Book Antiqua"/>
              </a:rPr>
              <a:t>                               - cigáro</a:t>
            </a:r>
            <a:r>
              <a:rPr lang="cs-CZ" sz="2800" i="1" dirty="0" smtClean="0">
                <a:latin typeface="Book Antiqua"/>
              </a:rPr>
              <a:t>….</a:t>
            </a: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</a:pPr>
            <a:r>
              <a:rPr lang="cs-CZ" sz="2400" b="1" i="1" dirty="0">
                <a:solidFill>
                  <a:srgbClr val="C00000"/>
                </a:solidFill>
                <a:latin typeface="Book Antiqua"/>
              </a:rPr>
              <a:t>VYJMENUJTE DALŠÍ DRUHY V </a:t>
            </a:r>
            <a:r>
              <a:rPr lang="cs-CZ" sz="2400" b="1" i="1" dirty="0" smtClean="0">
                <a:solidFill>
                  <a:srgbClr val="C00000"/>
                </a:solidFill>
                <a:latin typeface="Book Antiqua"/>
              </a:rPr>
              <a:t>PRODEJI.</a:t>
            </a:r>
            <a:endParaRPr lang="cs-CZ" sz="2400" b="1" i="1" dirty="0">
              <a:solidFill>
                <a:prstClr val="black"/>
              </a:solidFill>
              <a:latin typeface="Book Antiqua"/>
            </a:endParaRPr>
          </a:p>
          <a:p>
            <a:pPr marL="136525" lvl="0" indent="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endParaRPr lang="cs-CZ" sz="2800" i="1" dirty="0">
              <a:solidFill>
                <a:prstClr val="white"/>
              </a:solidFill>
              <a:latin typeface="Book Antiqua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4463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sz="4100" b="1" i="1" dirty="0">
                <a:ln w="6350">
                  <a:noFill/>
                </a:ln>
                <a:solidFill>
                  <a:srgbClr val="C00000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Trvanlivé  salámy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84576"/>
          </a:xfrm>
        </p:spPr>
        <p:txBody>
          <a:bodyPr>
            <a:normAutofit fontScale="92500" lnSpcReduction="10000"/>
          </a:bodyPr>
          <a:lstStyle/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u="sng" dirty="0" smtClean="0">
                <a:latin typeface="Book Antiqua"/>
              </a:rPr>
              <a:t>Rozdělení a druhy v prodeji:</a:t>
            </a:r>
          </a:p>
          <a:p>
            <a:pPr marL="650875" lvl="0" indent="-514350" fontAlgn="base">
              <a:spcAft>
                <a:spcPct val="0"/>
              </a:spcAft>
              <a:buClr>
                <a:srgbClr val="F9F9F9"/>
              </a:buClr>
              <a:buSzPct val="65000"/>
              <a:buFont typeface="+mj-lt"/>
              <a:buAutoNum type="arabicPeriod"/>
              <a:defRPr/>
            </a:pPr>
            <a:r>
              <a:rPr lang="cs-CZ" sz="2800" i="1" dirty="0" smtClean="0">
                <a:latin typeface="Book Antiqua"/>
              </a:rPr>
              <a:t>Tepelně </a:t>
            </a:r>
            <a:r>
              <a:rPr lang="cs-CZ" sz="2800" i="1" u="sng" dirty="0" smtClean="0">
                <a:latin typeface="Book Antiqua"/>
              </a:rPr>
              <a:t>opracovan</a:t>
            </a:r>
            <a:r>
              <a:rPr lang="cs-CZ" sz="2800" i="1" dirty="0" smtClean="0">
                <a:latin typeface="Book Antiqua"/>
              </a:rPr>
              <a:t>é – Turistický salám</a:t>
            </a: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 smtClean="0">
                <a:latin typeface="Book Antiqua"/>
              </a:rPr>
              <a:t>                                       - Vysočina</a:t>
            </a: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 smtClean="0">
                <a:latin typeface="Book Antiqua"/>
              </a:rPr>
              <a:t>                                       - Selský salám</a:t>
            </a: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 smtClean="0">
                <a:latin typeface="Book Antiqua"/>
              </a:rPr>
              <a:t>                                       - Javořické klobásy….</a:t>
            </a:r>
          </a:p>
          <a:p>
            <a:pPr marL="650875" lvl="0" indent="-514350" fontAlgn="base">
              <a:spcAft>
                <a:spcPct val="0"/>
              </a:spcAft>
              <a:buClr>
                <a:srgbClr val="F9F9F9"/>
              </a:buClr>
              <a:buSzPct val="65000"/>
              <a:buFont typeface="+mj-lt"/>
              <a:buAutoNum type="arabicPeriod" startAt="2"/>
              <a:defRPr/>
            </a:pPr>
            <a:r>
              <a:rPr lang="cs-CZ" sz="2800" i="1" dirty="0" smtClean="0">
                <a:latin typeface="Book Antiqua"/>
              </a:rPr>
              <a:t>Tepelně </a:t>
            </a:r>
            <a:r>
              <a:rPr lang="cs-CZ" sz="2800" i="1" u="sng" dirty="0" smtClean="0">
                <a:latin typeface="Book Antiqua"/>
              </a:rPr>
              <a:t>neopracované</a:t>
            </a:r>
            <a:r>
              <a:rPr lang="cs-CZ" sz="2800" i="1" dirty="0" smtClean="0">
                <a:latin typeface="Book Antiqua"/>
              </a:rPr>
              <a:t> – Lovecký salám</a:t>
            </a: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 smtClean="0">
                <a:latin typeface="Book Antiqua"/>
              </a:rPr>
              <a:t>                (fermentované)  - Herkules</a:t>
            </a: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 smtClean="0">
                <a:latin typeface="Book Antiqua"/>
              </a:rPr>
              <a:t>                                          - Poličan</a:t>
            </a: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 smtClean="0">
                <a:latin typeface="Book Antiqua"/>
              </a:rPr>
              <a:t>                                          - Uherský salám</a:t>
            </a: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 smtClean="0">
                <a:latin typeface="Book Antiqua"/>
              </a:rPr>
              <a:t>                                          - </a:t>
            </a:r>
            <a:r>
              <a:rPr lang="cs-CZ" sz="2800" i="1" dirty="0" err="1" smtClean="0">
                <a:latin typeface="Book Antiqua"/>
              </a:rPr>
              <a:t>Gombasecká</a:t>
            </a:r>
            <a:r>
              <a:rPr lang="cs-CZ" sz="2800" i="1" dirty="0" smtClean="0">
                <a:latin typeface="Book Antiqua"/>
              </a:rPr>
              <a:t> klobása</a:t>
            </a: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800" i="1" dirty="0" smtClean="0">
                <a:latin typeface="Book Antiqua"/>
              </a:rPr>
              <a:t>                                          - Čabajka</a:t>
            </a: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</a:pPr>
            <a:r>
              <a:rPr lang="cs-CZ" sz="2400" b="1" i="1" dirty="0">
                <a:solidFill>
                  <a:srgbClr val="C00000"/>
                </a:solidFill>
                <a:latin typeface="Book Antiqua"/>
              </a:rPr>
              <a:t>VYJMENUJTE DALŠÍ DRUHY V </a:t>
            </a:r>
            <a:r>
              <a:rPr lang="cs-CZ" sz="2400" b="1" i="1" dirty="0" smtClean="0">
                <a:solidFill>
                  <a:srgbClr val="C00000"/>
                </a:solidFill>
                <a:latin typeface="Book Antiqua"/>
              </a:rPr>
              <a:t>PRODEJI.</a:t>
            </a:r>
            <a:endParaRPr lang="cs-CZ" sz="2400" b="1" i="1" dirty="0">
              <a:solidFill>
                <a:prstClr val="black"/>
              </a:solidFill>
              <a:latin typeface="Book Antiqua"/>
            </a:endParaRP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endParaRPr lang="cs-CZ" sz="2800" i="1" dirty="0" smtClean="0">
              <a:solidFill>
                <a:prstClr val="white"/>
              </a:solidFill>
              <a:latin typeface="Book Antiqua"/>
            </a:endParaRP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endParaRPr lang="cs-CZ" sz="2800" i="1" dirty="0" smtClean="0">
              <a:solidFill>
                <a:prstClr val="white"/>
              </a:solidFill>
              <a:latin typeface="Book Antiqua"/>
            </a:endParaRP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endParaRPr lang="cs-CZ" sz="2800" i="1" dirty="0" smtClean="0">
              <a:solidFill>
                <a:prstClr val="white"/>
              </a:solidFill>
              <a:latin typeface="Book Antiqua"/>
            </a:endParaRP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endParaRPr lang="cs-CZ" sz="2800" i="1" dirty="0" smtClean="0">
              <a:solidFill>
                <a:prstClr val="white"/>
              </a:solidFill>
              <a:latin typeface="Book Antiqua"/>
            </a:endParaRP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endParaRPr lang="cs-CZ" sz="2800" i="1" dirty="0" smtClean="0">
              <a:solidFill>
                <a:prstClr val="white"/>
              </a:solidFill>
              <a:latin typeface="Book Antiqua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1584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 startAt="4"/>
            </a:pPr>
            <a:r>
              <a:rPr lang="cs-CZ" sz="4400" i="1" dirty="0">
                <a:ln w="6350">
                  <a:noFill/>
                </a:ln>
                <a:solidFill>
                  <a:srgbClr val="C00000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Speciální masné výrobky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36525" lvl="0" indent="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400" dirty="0">
                <a:latin typeface="Book Antiqua"/>
              </a:rPr>
              <a:t>Vyznačují se kvalitní, drahou surovinou a náročnou technologií</a:t>
            </a:r>
          </a:p>
          <a:p>
            <a:pPr marL="136525" lvl="0" indent="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400" b="1" u="sng" dirty="0">
                <a:latin typeface="Book Antiqua"/>
              </a:rPr>
              <a:t>Druhy v prodeji: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r>
              <a:rPr lang="cs-CZ" sz="2400" b="1" dirty="0">
                <a:latin typeface="Book Antiqua"/>
              </a:rPr>
              <a:t>Cikánská pečeně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r>
              <a:rPr lang="cs-CZ" sz="2400" b="1" dirty="0">
                <a:latin typeface="Book Antiqua"/>
              </a:rPr>
              <a:t>Debrecínská pečeně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r>
              <a:rPr lang="cs-CZ" sz="2400" b="1" dirty="0">
                <a:latin typeface="Book Antiqua"/>
              </a:rPr>
              <a:t>Moravské uzené maso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r>
              <a:rPr lang="cs-CZ" sz="2400" b="1" dirty="0">
                <a:latin typeface="Book Antiqua"/>
              </a:rPr>
              <a:t>Anglická slanina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r>
              <a:rPr lang="cs-CZ" sz="2400" b="1" dirty="0">
                <a:latin typeface="Book Antiqua"/>
              </a:rPr>
              <a:t>Bůčkový závin světlý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r>
              <a:rPr lang="cs-CZ" sz="2400" b="1" dirty="0">
                <a:latin typeface="Book Antiqua"/>
              </a:rPr>
              <a:t>Kladenská roláda</a:t>
            </a:r>
            <a:r>
              <a:rPr lang="cs-CZ" sz="2400" b="1" dirty="0" smtClean="0">
                <a:latin typeface="Book Antiqua"/>
              </a:rPr>
              <a:t>……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endParaRPr lang="cs-CZ" sz="1200" b="1" dirty="0">
              <a:latin typeface="Book Antiqua"/>
            </a:endParaRPr>
          </a:p>
          <a:p>
            <a:pPr marL="136525" lvl="0" indent="0" fontAlgn="base">
              <a:spcAft>
                <a:spcPct val="0"/>
              </a:spcAft>
              <a:buClr>
                <a:srgbClr val="F9F9F9"/>
              </a:buClr>
              <a:buSzPct val="65000"/>
              <a:buNone/>
            </a:pPr>
            <a:r>
              <a:rPr lang="cs-CZ" sz="2200" b="1" i="1" dirty="0">
                <a:solidFill>
                  <a:srgbClr val="C00000"/>
                </a:solidFill>
                <a:latin typeface="Book Antiqua"/>
              </a:rPr>
              <a:t>VYJMENUJTE DALŠÍ DRUHY V </a:t>
            </a:r>
            <a:r>
              <a:rPr lang="cs-CZ" sz="2200" b="1" i="1" dirty="0" smtClean="0">
                <a:solidFill>
                  <a:srgbClr val="C00000"/>
                </a:solidFill>
                <a:latin typeface="Book Antiqua"/>
              </a:rPr>
              <a:t>PRODEJI.</a:t>
            </a:r>
            <a:endParaRPr lang="cs-CZ" sz="2200" b="1" i="1" dirty="0">
              <a:solidFill>
                <a:prstClr val="black"/>
              </a:solidFill>
              <a:latin typeface="Book Antiqua"/>
            </a:endParaRPr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98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5"/>
            </a:pPr>
            <a:r>
              <a:rPr lang="cs-CZ" sz="4100" b="1" i="1" dirty="0">
                <a:ln w="6350">
                  <a:noFill/>
                </a:ln>
                <a:solidFill>
                  <a:srgbClr val="C00000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</a:rPr>
              <a:t>Vařené masné výrobky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36525" lvl="0" indent="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400" dirty="0">
                <a:latin typeface="Book Antiqua"/>
              </a:rPr>
              <a:t>Vyrábí se z předem tepelně opracované (vařené) suroviny a po zhotovení se ještě jednou vaří.</a:t>
            </a:r>
          </a:p>
          <a:p>
            <a:pPr marL="136525" lvl="0" indent="0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None/>
              <a:defRPr/>
            </a:pPr>
            <a:r>
              <a:rPr lang="cs-CZ" sz="2400" b="1" u="sng" dirty="0">
                <a:latin typeface="Book Antiqua"/>
              </a:rPr>
              <a:t>Druhy v prodeji: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r>
              <a:rPr lang="cs-CZ" sz="2400" b="1" dirty="0">
                <a:latin typeface="Book Antiqua"/>
              </a:rPr>
              <a:t>Jaternice 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r>
              <a:rPr lang="cs-CZ" sz="2400" b="1" dirty="0">
                <a:latin typeface="Book Antiqua"/>
              </a:rPr>
              <a:t>Jelítka – kroupová, žemlová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r>
              <a:rPr lang="cs-CZ" sz="2400" b="1" dirty="0">
                <a:latin typeface="Book Antiqua"/>
              </a:rPr>
              <a:t>Tlačenka – světlá, tmavá, slezská, domácí, šunková..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r>
              <a:rPr lang="cs-CZ" sz="2400" b="1" dirty="0">
                <a:latin typeface="Book Antiqua"/>
              </a:rPr>
              <a:t>Játrový sýr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r>
              <a:rPr lang="cs-CZ" sz="2400" b="1" dirty="0">
                <a:latin typeface="Book Antiqua"/>
              </a:rPr>
              <a:t>Játrový  salám 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r>
              <a:rPr lang="cs-CZ" sz="2400" b="1" dirty="0">
                <a:latin typeface="Book Antiqua"/>
              </a:rPr>
              <a:t>Metský salám</a:t>
            </a:r>
          </a:p>
          <a:p>
            <a:pPr marL="547688" lvl="0" indent="-411163" eaLnBrk="0" fontAlgn="base" hangingPunct="0"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/>
            </a:pPr>
            <a:r>
              <a:rPr lang="cs-CZ" sz="2400" b="1" dirty="0">
                <a:latin typeface="Book Antiqua"/>
              </a:rPr>
              <a:t>Čajový salám, čajovka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4194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solidFill>
                  <a:srgbClr val="C00000"/>
                </a:solidFill>
                <a:latin typeface="Lucida Sans" pitchFamily="34" charset="0"/>
              </a:rPr>
              <a:t>OPAKOVÁNÍ</a:t>
            </a:r>
            <a:endParaRPr lang="cs-CZ" sz="4400" i="1" dirty="0">
              <a:solidFill>
                <a:srgbClr val="C00000"/>
              </a:solidFill>
              <a:latin typeface="Lucida San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50926" indent="-514350">
              <a:buFont typeface="+mj-lt"/>
              <a:buAutoNum type="arabicPeriod"/>
            </a:pPr>
            <a:r>
              <a:rPr lang="cs-CZ" dirty="0" smtClean="0"/>
              <a:t>KTERÉ SUROVINY SE POUŽÍVAJÍ PRO VÝROBU MASNÝCH VÝROBKŮ.</a:t>
            </a:r>
          </a:p>
          <a:p>
            <a:pPr marL="550926" indent="-514350">
              <a:buFont typeface="+mj-lt"/>
              <a:buAutoNum type="arabicPeriod"/>
            </a:pPr>
            <a:endParaRPr lang="cs-CZ" sz="1200" dirty="0" smtClean="0"/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JAKÝ JE TECHNOLOGICKÝ POSTUP VÝROBY MASNÝCH VÝROBKŮ.</a:t>
            </a:r>
          </a:p>
          <a:p>
            <a:pPr marL="550926" indent="-514350">
              <a:buFont typeface="+mj-lt"/>
              <a:buAutoNum type="arabicPeriod"/>
            </a:pPr>
            <a:endParaRPr lang="cs-CZ" sz="1200" dirty="0" smtClean="0"/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JAK ROZDĚLUJEME MASNÉ VÝROBKY.</a:t>
            </a:r>
          </a:p>
          <a:p>
            <a:pPr marL="550926" indent="-514350">
              <a:buFont typeface="+mj-lt"/>
              <a:buAutoNum type="arabicPeriod"/>
            </a:pPr>
            <a:endParaRPr lang="cs-CZ" sz="1200" dirty="0" smtClean="0"/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JAKÝ JE ROZDÍL MEZI MĚKKÝM SALÁMEM A TRVANLIVÝM SALÁMEM.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91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solidFill>
                  <a:srgbClr val="C00000"/>
                </a:solidFill>
                <a:latin typeface="Lucida Sans" pitchFamily="34" charset="0"/>
              </a:rPr>
              <a:t>ZDROJE</a:t>
            </a:r>
            <a:endParaRPr lang="cs-CZ" sz="4400" i="1" dirty="0">
              <a:solidFill>
                <a:srgbClr val="C00000"/>
              </a:solidFill>
              <a:latin typeface="Lucida San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  <a:defRPr/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ZBOŽÍZNALSTVÍ potravinářského zboží pro 2. ročník středních odborných učilišť  a integrovaných středních škol učebního oboru prodavač – prodavačka, zaměření pro potravinářské zboží a pro smíšené zboží, 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vydalo  nakladatelství a vydavatelství IQ 147, 1996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officeimg.vo.msecnd.net/en-us/images/MH900299649.jpg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022608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95</TotalTime>
  <Words>564</Words>
  <Application>Microsoft Office PowerPoint</Application>
  <PresentationFormat>Předvádění na obrazovce (4:3)</PresentationFormat>
  <Paragraphs>127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Střední průmyslová škola a Střední odborná škola gastronomie a služeb, Most, příspěvková organizace </vt:lpstr>
      <vt:lpstr>Prezentace aplikace PowerPoint</vt:lpstr>
      <vt:lpstr>SUROVINY</vt:lpstr>
      <vt:lpstr>TECHNOLOGICKÉ OPERACE</vt:lpstr>
      <vt:lpstr>ROZDĚLENÍ MASNÝCH VÝROBKŮ</vt:lpstr>
      <vt:lpstr>DROBNÉ  MASNÉ  VÝROBKY</vt:lpstr>
      <vt:lpstr>MĚKKÉ  SALÁMY</vt:lpstr>
      <vt:lpstr>Trvanlivé  salámy</vt:lpstr>
      <vt:lpstr>Speciální masné výrobky</vt:lpstr>
      <vt:lpstr>Vařené masné výrobky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(UZENINA)</dc:title>
  <dc:creator>Pepe</dc:creator>
  <cp:lastModifiedBy>Pepe</cp:lastModifiedBy>
  <cp:revision>14</cp:revision>
  <dcterms:created xsi:type="dcterms:W3CDTF">2013-10-27T20:49:55Z</dcterms:created>
  <dcterms:modified xsi:type="dcterms:W3CDTF">2013-10-30T11:24:12Z</dcterms:modified>
</cp:coreProperties>
</file>