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1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32D98028-8C2F-4514-98E9-9E35972DBD6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D95322B-B0A8-4CEC-9416-7C53D46A2C6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2D98028-8C2F-4514-98E9-9E35972DBD6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D95322B-B0A8-4CEC-9416-7C53D46A2C6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2D98028-8C2F-4514-98E9-9E35972DBD6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D95322B-B0A8-4CEC-9416-7C53D46A2C6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98028-8C2F-4514-98E9-9E35972DBD6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5322B-B0A8-4CEC-9416-7C53D46A2C6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98028-8C2F-4514-98E9-9E35972DBD6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5322B-B0A8-4CEC-9416-7C53D46A2C6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2D98028-8C2F-4514-98E9-9E35972DBD6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D95322B-B0A8-4CEC-9416-7C53D46A2C6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98028-8C2F-4514-98E9-9E35972DBD6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5322B-B0A8-4CEC-9416-7C53D46A2C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2D98028-8C2F-4514-98E9-9E35972DBD6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D95322B-B0A8-4CEC-9416-7C53D46A2C67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2D98028-8C2F-4514-98E9-9E35972DBD6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D95322B-B0A8-4CEC-9416-7C53D46A2C67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98028-8C2F-4514-98E9-9E35972DBD6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5322B-B0A8-4CEC-9416-7C53D46A2C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98028-8C2F-4514-98E9-9E35972DBD6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5322B-B0A8-4CEC-9416-7C53D46A2C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2D98028-8C2F-4514-98E9-9E35972DBD6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D95322B-B0A8-4CEC-9416-7C53D46A2C6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img.vo.msecnd.net/en-us/images/MH900413024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07704" y="389446"/>
            <a:ext cx="6161112" cy="1455378"/>
          </a:xfrm>
        </p:spPr>
        <p:txBody>
          <a:bodyPr>
            <a:normAutofit/>
          </a:bodyPr>
          <a:lstStyle/>
          <a:p>
            <a:r>
              <a:rPr lang="cs-CZ" sz="1600" b="1" cap="small" dirty="0">
                <a:solidFill>
                  <a:schemeClr val="tx1"/>
                </a:solidFill>
                <a:latin typeface="Century Schoolbook"/>
              </a:rPr>
              <a:t>Střední průmyslová škola</a:t>
            </a:r>
            <a:br>
              <a:rPr lang="cs-CZ" sz="1600" b="1" cap="small" dirty="0">
                <a:solidFill>
                  <a:schemeClr val="tx1"/>
                </a:solidFill>
                <a:latin typeface="Century Schoolbook"/>
              </a:rPr>
            </a:br>
            <a:r>
              <a:rPr lang="cs-CZ" sz="1600" b="1" cap="small" dirty="0">
                <a:solidFill>
                  <a:schemeClr val="tx1"/>
                </a:solidFill>
                <a:latin typeface="Century Schoolbook"/>
              </a:rPr>
              <a:t>a Střední odborná škola gastronomie a služeb, Most, příspěvková organizace</a:t>
            </a:r>
            <a:r>
              <a:rPr lang="cs-CZ" sz="3200" dirty="0">
                <a:solidFill>
                  <a:schemeClr val="tx1"/>
                </a:solidFill>
                <a:latin typeface="Calibri"/>
              </a:rPr>
              <a:t/>
            </a:r>
            <a:br>
              <a:rPr lang="cs-CZ" sz="3200" dirty="0">
                <a:solidFill>
                  <a:schemeClr val="tx1"/>
                </a:solidFill>
                <a:latin typeface="Calibri"/>
              </a:rPr>
            </a:b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426567"/>
            <a:ext cx="7467600" cy="5047385"/>
          </a:xfrm>
        </p:spPr>
        <p:txBody>
          <a:bodyPr/>
          <a:lstStyle/>
          <a:p>
            <a:pPr marL="0" lvl="0" indent="0" algn="ctr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r>
              <a:rPr lang="cs-CZ" dirty="0">
                <a:solidFill>
                  <a:prstClr val="black"/>
                </a:solidFill>
                <a:latin typeface="Calibri"/>
              </a:rPr>
              <a:t>DIGITÁLNÍ UČEBNÍ MATERIÁL</a:t>
            </a:r>
            <a:endParaRPr lang="cs-CZ" dirty="0">
              <a:solidFill>
                <a:prstClr val="black"/>
              </a:solidFill>
              <a:latin typeface="Trebuchet MS"/>
            </a:endParaRP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933450" cy="877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Group 7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07857999"/>
              </p:ext>
            </p:extLst>
          </p:nvPr>
        </p:nvGraphicFramePr>
        <p:xfrm>
          <a:off x="611188" y="1916831"/>
          <a:ext cx="7489825" cy="3744419"/>
        </p:xfrm>
        <a:graphic>
          <a:graphicData uri="http://schemas.openxmlformats.org/drawingml/2006/table">
            <a:tbl>
              <a:tblPr/>
              <a:tblGrid>
                <a:gridCol w="2023970"/>
                <a:gridCol w="5465855"/>
              </a:tblGrid>
              <a:tr h="331039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45" marR="91445" marT="45734" marB="45734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45" marR="91445" marT="45734" marB="45734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6265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45" marR="91445" marT="45734" marB="45734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VY_12</a:t>
                      </a:r>
                      <a:r>
                        <a:rPr lang="cs-CZ" sz="1200" baseline="0" dirty="0" smtClean="0"/>
                        <a:t> </a:t>
                      </a:r>
                      <a:r>
                        <a:rPr lang="cs-CZ" sz="1200" smtClean="0"/>
                        <a:t>_INOVACE_OV4</a:t>
                      </a:r>
                      <a:endParaRPr lang="cs-CZ" sz="1200" dirty="0" smtClean="0"/>
                    </a:p>
                  </a:txBody>
                  <a:tcPr marL="91445" marR="91445" marT="45734" marB="45734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7939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45" marR="91445" marT="45734" marB="45734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45" marR="91445" marT="45734" marB="45734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7939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45" marR="91445" marT="45734" marB="45734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ODBORNÝ VÝCVIK</a:t>
                      </a:r>
                    </a:p>
                  </a:txBody>
                  <a:tcPr marL="91445" marR="91445" marT="45734" marB="45734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7939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Tematická oblast</a:t>
                      </a:r>
                    </a:p>
                  </a:txBody>
                  <a:tcPr marL="91445" marR="91445" marT="45734" marB="45734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NAUKA  O ZBOŽÍ 1</a:t>
                      </a:r>
                    </a:p>
                  </a:txBody>
                  <a:tcPr marL="91445" marR="91445" marT="45734" marB="45734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7939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45" marR="91445" marT="45734" marB="45734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MASNÉ VÝROBKY  -  2. díl</a:t>
                      </a:r>
                    </a:p>
                  </a:txBody>
                  <a:tcPr marL="91445" marR="91445" marT="45734" marB="45734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7939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45" marR="91445" marT="45734" marB="45734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2.</a:t>
                      </a:r>
                    </a:p>
                  </a:txBody>
                  <a:tcPr marL="91445" marR="91445" marT="45734" marB="45734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7939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45" marR="91445" marT="45734" marB="45734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Jaroslava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Kapalínová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45" marR="91445" marT="45734" marB="45734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7939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45" marR="91445" marT="45734" marB="45734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ZÁŘÍ  2012</a:t>
                      </a:r>
                    </a:p>
                  </a:txBody>
                  <a:tcPr marL="91445" marR="91445" marT="45734" marB="45734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1542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45" marR="91445" marT="45734" marB="45734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Žáci se seznámí s druhy  masných výrobků  v prodeji, jejich vadami a skladováním.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Materiál je určen pro žáky 2.ročníku obor prodavač.</a:t>
                      </a:r>
                    </a:p>
                  </a:txBody>
                  <a:tcPr marL="91445" marR="91445" marT="45734" marB="45734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805264"/>
            <a:ext cx="4143474" cy="9812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9890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548680"/>
            <a:ext cx="6480048" cy="3612380"/>
          </a:xfrm>
        </p:spPr>
        <p:txBody>
          <a:bodyPr>
            <a:normAutofit/>
          </a:bodyPr>
          <a:lstStyle/>
          <a:p>
            <a:pPr lvl="0" algn="l">
              <a:buClr>
                <a:srgbClr val="FDA023"/>
              </a:buClr>
            </a:pPr>
            <a:r>
              <a:rPr lang="cs-CZ" sz="8000" b="1" cap="all" dirty="0">
                <a:ln w="5000" cmpd="sng">
                  <a:solidFill>
                    <a:srgbClr val="FDA023">
                      <a:tint val="80000"/>
                      <a:shade val="99000"/>
                      <a:satMod val="500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Franklin Gothic Book"/>
              </a:rPr>
              <a:t>MASNÉ VÝROBKY    </a:t>
            </a:r>
            <a:r>
              <a:rPr lang="cs-CZ" sz="3600" b="1" cap="all" dirty="0" smtClean="0">
                <a:ln w="5000" cmpd="sng">
                  <a:solidFill>
                    <a:srgbClr val="FDA023">
                      <a:tint val="80000"/>
                      <a:shade val="99000"/>
                      <a:satMod val="500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Franklin Gothic Book"/>
              </a:rPr>
              <a:t>2. </a:t>
            </a:r>
            <a:r>
              <a:rPr lang="cs-CZ" sz="3600" b="1" cap="all" dirty="0">
                <a:ln w="5000" cmpd="sng">
                  <a:solidFill>
                    <a:srgbClr val="FDA023">
                      <a:tint val="80000"/>
                      <a:shade val="99000"/>
                      <a:satMod val="500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Franklin Gothic Book"/>
              </a:rPr>
              <a:t>DÍL</a:t>
            </a:r>
            <a:endParaRPr lang="cs-CZ" sz="3600" dirty="0">
              <a:solidFill>
                <a:srgbClr val="C00000"/>
              </a:solidFill>
            </a:endParaRP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501008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3729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6"/>
            </a:pPr>
            <a:r>
              <a:rPr lang="cs-CZ" sz="4100" i="1" dirty="0">
                <a:ln w="6350">
                  <a:noFill/>
                </a:ln>
                <a:solidFill>
                  <a:srgbClr val="C000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Lucida Sans"/>
              </a:rPr>
              <a:t>Pečené masné výrobky</a:t>
            </a:r>
            <a:endParaRPr lang="cs-CZ" i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r>
              <a:rPr lang="cs-CZ" sz="2800" dirty="0">
                <a:latin typeface="Book Antiqua"/>
              </a:rPr>
              <a:t>Výrobky jsou tepelně opracované, v poslední fázi se zvýší teplota, aby povrch získal charakteristický </a:t>
            </a:r>
            <a:r>
              <a:rPr lang="cs-CZ" sz="2800" dirty="0" smtClean="0">
                <a:latin typeface="Book Antiqua"/>
              </a:rPr>
              <a:t>vzhled.</a:t>
            </a:r>
            <a:endParaRPr lang="cs-CZ" sz="2800" dirty="0">
              <a:latin typeface="Book Antiqua"/>
            </a:endParaRPr>
          </a:p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endParaRPr lang="cs-CZ" sz="2800" dirty="0">
              <a:latin typeface="Book Antiqua"/>
            </a:endParaRPr>
          </a:p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r>
              <a:rPr lang="cs-CZ" sz="2800" u="sng" dirty="0">
                <a:latin typeface="Book Antiqua"/>
              </a:rPr>
              <a:t>Druhy v prodeji: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 2" pitchFamily="18" charset="2"/>
              <a:buChar char=""/>
              <a:defRPr/>
            </a:pPr>
            <a:r>
              <a:rPr lang="cs-CZ" sz="2800" dirty="0">
                <a:latin typeface="Book Antiqua"/>
              </a:rPr>
              <a:t>Sekaná - domácí, lahůdková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 2" pitchFamily="18" charset="2"/>
              <a:buChar char=""/>
              <a:defRPr/>
            </a:pPr>
            <a:r>
              <a:rPr lang="cs-CZ" sz="2800" dirty="0">
                <a:latin typeface="Book Antiqua"/>
              </a:rPr>
              <a:t>Prejt - světlý, tmavý</a:t>
            </a:r>
          </a:p>
          <a:p>
            <a:pPr lvl="0">
              <a:buClr>
                <a:srgbClr val="FDA023"/>
              </a:buClr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5111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22114"/>
          </a:xfrm>
        </p:spPr>
        <p:txBody>
          <a:bodyPr/>
          <a:lstStyle/>
          <a:p>
            <a:pPr marL="742950" indent="-742950">
              <a:buFont typeface="+mj-lt"/>
              <a:buAutoNum type="arabicPeriod" startAt="7"/>
            </a:pPr>
            <a:r>
              <a:rPr lang="cs-CZ" sz="4100" i="1" dirty="0">
                <a:ln w="6350">
                  <a:noFill/>
                </a:ln>
                <a:solidFill>
                  <a:srgbClr val="C000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Lucida Sans"/>
              </a:rPr>
              <a:t>Uzená  masa</a:t>
            </a:r>
            <a:endParaRPr lang="cs-CZ" i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997152"/>
          </a:xfrm>
        </p:spPr>
        <p:txBody>
          <a:bodyPr>
            <a:normAutofit fontScale="92500" lnSpcReduction="20000"/>
          </a:bodyPr>
          <a:lstStyle/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r>
              <a:rPr lang="cs-CZ" sz="2600" dirty="0">
                <a:latin typeface="Book Antiqua"/>
              </a:rPr>
              <a:t>Jsou výrobky připravované uzením, případně uzením a vařením.</a:t>
            </a:r>
          </a:p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r>
              <a:rPr lang="cs-CZ" sz="3000" b="1" u="sng" dirty="0">
                <a:latin typeface="Book Antiqua"/>
              </a:rPr>
              <a:t>Druhy v prodeji:</a:t>
            </a:r>
          </a:p>
          <a:p>
            <a:pPr marL="650875" lvl="0" indent="-51435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+mj-lt"/>
              <a:buAutoNum type="arabicPeriod"/>
              <a:defRPr/>
            </a:pPr>
            <a:r>
              <a:rPr lang="cs-CZ" sz="2600" b="1" i="1" u="sng" dirty="0">
                <a:latin typeface="Book Antiqua"/>
              </a:rPr>
              <a:t>Syrová uzená masa </a:t>
            </a:r>
            <a:r>
              <a:rPr lang="cs-CZ" sz="2600" dirty="0">
                <a:latin typeface="Book Antiqua"/>
              </a:rPr>
              <a:t>– uzená šunka s kostí</a:t>
            </a:r>
          </a:p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r>
              <a:rPr lang="cs-CZ" sz="2600" dirty="0">
                <a:latin typeface="Book Antiqua"/>
              </a:rPr>
              <a:t>                                          </a:t>
            </a:r>
            <a:r>
              <a:rPr lang="cs-CZ" sz="2600" dirty="0" smtClean="0">
                <a:latin typeface="Book Antiqua"/>
              </a:rPr>
              <a:t> - </a:t>
            </a:r>
            <a:r>
              <a:rPr lang="cs-CZ" sz="2600" dirty="0">
                <a:latin typeface="Book Antiqua"/>
              </a:rPr>
              <a:t>uzená šunka bez kosti</a:t>
            </a:r>
          </a:p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r>
              <a:rPr lang="cs-CZ" sz="2600" dirty="0">
                <a:latin typeface="Book Antiqua"/>
              </a:rPr>
              <a:t>                                          </a:t>
            </a:r>
            <a:r>
              <a:rPr lang="cs-CZ" sz="2600" dirty="0" smtClean="0">
                <a:latin typeface="Book Antiqua"/>
              </a:rPr>
              <a:t> - </a:t>
            </a:r>
            <a:r>
              <a:rPr lang="cs-CZ" sz="2600" dirty="0">
                <a:latin typeface="Book Antiqua"/>
              </a:rPr>
              <a:t>uzená krkovička</a:t>
            </a:r>
          </a:p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r>
              <a:rPr lang="cs-CZ" sz="2600" dirty="0">
                <a:latin typeface="Book Antiqua"/>
              </a:rPr>
              <a:t>                                          </a:t>
            </a:r>
            <a:r>
              <a:rPr lang="cs-CZ" sz="2600" dirty="0" smtClean="0">
                <a:latin typeface="Book Antiqua"/>
              </a:rPr>
              <a:t> - </a:t>
            </a:r>
            <a:r>
              <a:rPr lang="cs-CZ" sz="2600" dirty="0">
                <a:latin typeface="Book Antiqua"/>
              </a:rPr>
              <a:t>uzená pečeně</a:t>
            </a:r>
          </a:p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r>
              <a:rPr lang="cs-CZ" sz="2600" dirty="0">
                <a:latin typeface="Book Antiqua"/>
              </a:rPr>
              <a:t>                                          </a:t>
            </a:r>
            <a:r>
              <a:rPr lang="cs-CZ" sz="2600" dirty="0" smtClean="0">
                <a:latin typeface="Book Antiqua"/>
              </a:rPr>
              <a:t> - </a:t>
            </a:r>
            <a:r>
              <a:rPr lang="cs-CZ" sz="2600" dirty="0">
                <a:latin typeface="Book Antiqua"/>
              </a:rPr>
              <a:t>uzené plecko s kostí</a:t>
            </a:r>
          </a:p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r>
              <a:rPr lang="cs-CZ" sz="2600" dirty="0">
                <a:latin typeface="Book Antiqua"/>
              </a:rPr>
              <a:t>                                          </a:t>
            </a:r>
            <a:r>
              <a:rPr lang="cs-CZ" sz="2600" dirty="0" smtClean="0">
                <a:latin typeface="Book Antiqua"/>
              </a:rPr>
              <a:t> - </a:t>
            </a:r>
            <a:r>
              <a:rPr lang="cs-CZ" sz="2600" dirty="0">
                <a:latin typeface="Book Antiqua"/>
              </a:rPr>
              <a:t>uzené rolované plecko</a:t>
            </a:r>
          </a:p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r>
              <a:rPr lang="cs-CZ" sz="2600" dirty="0">
                <a:latin typeface="Book Antiqua"/>
              </a:rPr>
              <a:t>                                          </a:t>
            </a:r>
            <a:r>
              <a:rPr lang="cs-CZ" sz="2600" dirty="0" smtClean="0">
                <a:latin typeface="Book Antiqua"/>
              </a:rPr>
              <a:t> - </a:t>
            </a:r>
            <a:r>
              <a:rPr lang="cs-CZ" sz="2600" dirty="0">
                <a:latin typeface="Book Antiqua"/>
              </a:rPr>
              <a:t>uzený bůček</a:t>
            </a:r>
          </a:p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r>
              <a:rPr lang="cs-CZ" sz="2600" dirty="0">
                <a:latin typeface="Book Antiqua"/>
              </a:rPr>
              <a:t>                                          </a:t>
            </a:r>
            <a:r>
              <a:rPr lang="cs-CZ" sz="2600" dirty="0" smtClean="0">
                <a:latin typeface="Book Antiqua"/>
              </a:rPr>
              <a:t> - </a:t>
            </a:r>
            <a:r>
              <a:rPr lang="cs-CZ" sz="2600" dirty="0">
                <a:latin typeface="Book Antiqua"/>
              </a:rPr>
              <a:t>uzené koleno</a:t>
            </a:r>
          </a:p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r>
              <a:rPr lang="cs-CZ" sz="2600" dirty="0">
                <a:latin typeface="Book Antiqua"/>
              </a:rPr>
              <a:t>                                          </a:t>
            </a:r>
            <a:r>
              <a:rPr lang="cs-CZ" sz="2600" dirty="0" smtClean="0">
                <a:latin typeface="Book Antiqua"/>
              </a:rPr>
              <a:t> - </a:t>
            </a:r>
            <a:r>
              <a:rPr lang="cs-CZ" sz="2600" dirty="0">
                <a:latin typeface="Book Antiqua"/>
              </a:rPr>
              <a:t>uzená vepřová hlava</a:t>
            </a:r>
          </a:p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r>
              <a:rPr lang="cs-CZ" sz="2600" dirty="0">
                <a:latin typeface="Book Antiqua"/>
              </a:rPr>
              <a:t>                                          </a:t>
            </a:r>
            <a:r>
              <a:rPr lang="cs-CZ" sz="2600" dirty="0" smtClean="0">
                <a:latin typeface="Book Antiqua"/>
              </a:rPr>
              <a:t> - </a:t>
            </a:r>
            <a:r>
              <a:rPr lang="cs-CZ" sz="2600" dirty="0">
                <a:latin typeface="Book Antiqua"/>
              </a:rPr>
              <a:t>uzená žebírka</a:t>
            </a:r>
          </a:p>
          <a:p>
            <a:pPr lvl="0">
              <a:buClr>
                <a:srgbClr val="FDA023"/>
              </a:buClr>
            </a:pPr>
            <a:endParaRPr lang="cs-CZ" sz="2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7596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100" i="1" dirty="0">
                <a:ln w="6350">
                  <a:noFill/>
                </a:ln>
                <a:solidFill>
                  <a:srgbClr val="C000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Lucida Sans"/>
              </a:rPr>
              <a:t>Uzená  masa</a:t>
            </a:r>
            <a:endParaRPr lang="cs-CZ" i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0" y="2060848"/>
            <a:ext cx="9144000" cy="4065315"/>
          </a:xfrm>
        </p:spPr>
        <p:txBody>
          <a:bodyPr/>
          <a:lstStyle/>
          <a:p>
            <a:pPr marL="650875" lvl="0" indent="-51435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+mj-lt"/>
              <a:buAutoNum type="arabicPeriod" startAt="2"/>
              <a:defRPr/>
            </a:pPr>
            <a:endParaRPr lang="cs-CZ" sz="2800" b="1" i="1" u="sng" dirty="0" smtClean="0">
              <a:latin typeface="Book Antiqua"/>
            </a:endParaRPr>
          </a:p>
          <a:p>
            <a:pPr marL="650875" lvl="0" indent="-51435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+mj-lt"/>
              <a:buAutoNum type="arabicPeriod" startAt="2"/>
              <a:defRPr/>
            </a:pPr>
            <a:r>
              <a:rPr lang="cs-CZ" sz="2800" b="1" i="1" u="sng" dirty="0" smtClean="0">
                <a:latin typeface="Book Antiqua"/>
              </a:rPr>
              <a:t>Vařená </a:t>
            </a:r>
            <a:r>
              <a:rPr lang="cs-CZ" sz="2800" b="1" i="1" u="sng" dirty="0">
                <a:latin typeface="Book Antiqua"/>
              </a:rPr>
              <a:t>uzená masa </a:t>
            </a:r>
            <a:r>
              <a:rPr lang="cs-CZ" sz="2800" dirty="0">
                <a:latin typeface="Book Antiqua"/>
              </a:rPr>
              <a:t>– vařený uzený bůček</a:t>
            </a:r>
          </a:p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r>
              <a:rPr lang="cs-CZ" sz="2800" dirty="0">
                <a:latin typeface="Book Antiqua"/>
              </a:rPr>
              <a:t>                                          - vařené uzené ramínko</a:t>
            </a:r>
          </a:p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r>
              <a:rPr lang="cs-CZ" sz="2800" dirty="0">
                <a:latin typeface="Book Antiqua"/>
              </a:rPr>
              <a:t>                                          - vařený uzený hovězí jazyk</a:t>
            </a:r>
          </a:p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r>
              <a:rPr lang="cs-CZ" sz="2800" dirty="0">
                <a:latin typeface="Book Antiqua"/>
              </a:rPr>
              <a:t>                                          - vařená uzená pečeně</a:t>
            </a:r>
          </a:p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r>
              <a:rPr lang="cs-CZ" sz="2800" dirty="0">
                <a:latin typeface="Book Antiqua"/>
              </a:rPr>
              <a:t>                                          - dušená šunka</a:t>
            </a:r>
          </a:p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r>
              <a:rPr lang="cs-CZ" sz="2800" dirty="0">
                <a:latin typeface="Book Antiqua"/>
              </a:rPr>
              <a:t>                                         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2672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100" i="1" dirty="0">
                <a:ln w="6350">
                  <a:noFill/>
                </a:ln>
                <a:solidFill>
                  <a:srgbClr val="C000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Lucida Sans"/>
              </a:rPr>
              <a:t>ŠUNKA    -   DRUHY</a:t>
            </a:r>
            <a:endParaRPr lang="cs-CZ" i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0" y="1772816"/>
            <a:ext cx="8892480" cy="4680520"/>
          </a:xfrm>
        </p:spPr>
        <p:txBody>
          <a:bodyPr>
            <a:normAutofit/>
          </a:bodyPr>
          <a:lstStyle/>
          <a:p>
            <a:pPr marL="650875" lvl="0" indent="-51435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+mj-lt"/>
              <a:buAutoNum type="arabicPeriod"/>
              <a:defRPr/>
            </a:pPr>
            <a:r>
              <a:rPr lang="cs-CZ" sz="2800" b="1" i="1" u="sng" dirty="0">
                <a:latin typeface="Book Antiqua"/>
              </a:rPr>
              <a:t>ŠUNKA S KOSTÍ –</a:t>
            </a:r>
            <a:r>
              <a:rPr lang="cs-CZ" sz="2800" dirty="0">
                <a:latin typeface="Book Antiqua"/>
              </a:rPr>
              <a:t> Italská šunka – PROSCIUTTO</a:t>
            </a:r>
          </a:p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r>
              <a:rPr lang="cs-CZ" sz="2800" dirty="0">
                <a:latin typeface="Book Antiqua"/>
              </a:rPr>
              <a:t>                                      -  Holštýnská domácí </a:t>
            </a:r>
            <a:r>
              <a:rPr lang="cs-CZ" sz="2800" dirty="0" smtClean="0">
                <a:latin typeface="Book Antiqua"/>
              </a:rPr>
              <a:t>šunka</a:t>
            </a:r>
          </a:p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endParaRPr lang="cs-CZ" sz="1400" dirty="0">
              <a:latin typeface="Book Antiqua"/>
            </a:endParaRPr>
          </a:p>
          <a:p>
            <a:pPr marL="650875" lvl="0" indent="-51435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+mj-lt"/>
              <a:buAutoNum type="arabicPeriod" startAt="2"/>
              <a:defRPr/>
            </a:pPr>
            <a:r>
              <a:rPr lang="cs-CZ" sz="2800" b="1" i="1" u="sng" dirty="0">
                <a:latin typeface="Book Antiqua"/>
              </a:rPr>
              <a:t>ŠUNKA BEZ KOSTI –</a:t>
            </a:r>
            <a:r>
              <a:rPr lang="cs-CZ" sz="2800" dirty="0">
                <a:latin typeface="Book Antiqua"/>
              </a:rPr>
              <a:t> Pražská šunka</a:t>
            </a:r>
          </a:p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r>
              <a:rPr lang="cs-CZ" sz="2800" dirty="0">
                <a:latin typeface="Book Antiqua"/>
              </a:rPr>
              <a:t>                                         </a:t>
            </a:r>
            <a:r>
              <a:rPr lang="cs-CZ" sz="2800" dirty="0">
                <a:cs typeface="Arial"/>
              </a:rPr>
              <a:t>↔</a:t>
            </a:r>
            <a:r>
              <a:rPr lang="cs-CZ" sz="2800" dirty="0">
                <a:latin typeface="Book Antiqua"/>
              </a:rPr>
              <a:t>  Schwarzwaldská šunka</a:t>
            </a:r>
          </a:p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r>
              <a:rPr lang="cs-CZ" sz="2800" dirty="0">
                <a:latin typeface="Book Antiqua"/>
              </a:rPr>
              <a:t>                                           -  Vestfálská šunka</a:t>
            </a:r>
          </a:p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r>
              <a:rPr lang="cs-CZ" sz="2800" dirty="0">
                <a:latin typeface="Book Antiqua"/>
              </a:rPr>
              <a:t>                                           -  Šunka s kořením</a:t>
            </a:r>
          </a:p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r>
              <a:rPr lang="cs-CZ" sz="2800" dirty="0">
                <a:latin typeface="Book Antiqua"/>
              </a:rPr>
              <a:t>                                           -  Vinařská šunka</a:t>
            </a:r>
          </a:p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r>
              <a:rPr lang="cs-CZ" sz="2800" dirty="0">
                <a:latin typeface="Book Antiqua"/>
              </a:rPr>
              <a:t>                                           -  Lesnická šunka…</a:t>
            </a:r>
          </a:p>
        </p:txBody>
      </p:sp>
    </p:spTree>
    <p:extLst>
      <p:ext uri="{BB962C8B-B14F-4D97-AF65-F5344CB8AC3E}">
        <p14:creationId xmlns:p14="http://schemas.microsoft.com/office/powerpoint/2010/main" val="2338063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100" i="1" dirty="0">
                <a:ln w="6350">
                  <a:noFill/>
                </a:ln>
                <a:solidFill>
                  <a:srgbClr val="C000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Lucida Sans"/>
              </a:rPr>
              <a:t>ŠUNKA    -   DRUHY</a:t>
            </a:r>
            <a:endParaRPr lang="cs-CZ" i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650875" lvl="0" indent="-51435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+mj-lt"/>
              <a:buAutoNum type="arabicPeriod" startAt="3"/>
              <a:defRPr/>
            </a:pPr>
            <a:r>
              <a:rPr lang="cs-CZ" sz="2800" b="1" i="1" u="sng" dirty="0">
                <a:latin typeface="Book Antiqua"/>
              </a:rPr>
              <a:t>LISOVANÁ NEBO VAŘENÁ ŠUNKA</a:t>
            </a:r>
          </a:p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r>
              <a:rPr lang="cs-CZ" sz="2800" dirty="0">
                <a:latin typeface="Book Antiqua"/>
              </a:rPr>
              <a:t>      - Toastová šunka</a:t>
            </a:r>
          </a:p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r>
              <a:rPr lang="cs-CZ" sz="2800" dirty="0">
                <a:latin typeface="Book Antiqua"/>
              </a:rPr>
              <a:t>      - Toastový blok</a:t>
            </a:r>
          </a:p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endParaRPr lang="cs-CZ" sz="2800" dirty="0">
              <a:latin typeface="Book Antiqua"/>
            </a:endParaRPr>
          </a:p>
          <a:p>
            <a:pPr marL="650875" lvl="0" indent="-51435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+mj-lt"/>
              <a:buAutoNum type="arabicPeriod" startAt="4"/>
              <a:defRPr/>
            </a:pPr>
            <a:r>
              <a:rPr lang="cs-CZ" sz="2800" b="1" i="1" u="sng" dirty="0">
                <a:latin typeface="Book Antiqua"/>
              </a:rPr>
              <a:t>LOSOSOVÁ ŠUNKA</a:t>
            </a:r>
          </a:p>
          <a:p>
            <a:pPr marL="650875" lvl="0" indent="-51435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+mj-lt"/>
              <a:buAutoNum type="arabicPeriod" startAt="4"/>
              <a:defRPr/>
            </a:pPr>
            <a:endParaRPr lang="cs-CZ" sz="2800" b="1" i="1" u="sng" dirty="0">
              <a:latin typeface="Book Antiqua"/>
            </a:endParaRPr>
          </a:p>
          <a:p>
            <a:pPr marL="650875" lvl="0" indent="-51435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+mj-lt"/>
              <a:buAutoNum type="arabicPeriod" startAt="4"/>
              <a:defRPr/>
            </a:pPr>
            <a:r>
              <a:rPr lang="cs-CZ" sz="2800" b="1" i="1" u="sng" dirty="0">
                <a:latin typeface="Book Antiqua"/>
              </a:rPr>
              <a:t>HOVĚZÍ  ŠUNKA</a:t>
            </a:r>
          </a:p>
          <a:p>
            <a:pPr lvl="0">
              <a:buClr>
                <a:srgbClr val="FDA023"/>
              </a:buClr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1230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100" i="1" dirty="0">
                <a:ln w="6350">
                  <a:noFill/>
                </a:ln>
                <a:solidFill>
                  <a:srgbClr val="C000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Lucida Sans"/>
              </a:rPr>
              <a:t>SLANINA</a:t>
            </a:r>
            <a:endParaRPr lang="cs-CZ" i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 2" pitchFamily="18" charset="2"/>
              <a:buChar char=""/>
            </a:pPr>
            <a:r>
              <a:rPr lang="cs-CZ" sz="2800" b="1" dirty="0">
                <a:latin typeface="Book Antiqua"/>
              </a:rPr>
              <a:t>Šunková slanina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 2" pitchFamily="18" charset="2"/>
              <a:buChar char=""/>
            </a:pPr>
            <a:r>
              <a:rPr lang="cs-CZ" sz="2800" b="1" dirty="0">
                <a:latin typeface="Book Antiqua"/>
              </a:rPr>
              <a:t>Kotleta se slaninou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 2" pitchFamily="18" charset="2"/>
              <a:buChar char=""/>
            </a:pPr>
            <a:r>
              <a:rPr lang="cs-CZ" sz="2800" b="1" dirty="0">
                <a:latin typeface="Book Antiqua"/>
              </a:rPr>
              <a:t>Bůček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 2" pitchFamily="18" charset="2"/>
              <a:buChar char=""/>
            </a:pPr>
            <a:r>
              <a:rPr lang="cs-CZ" sz="2800" b="1" dirty="0">
                <a:latin typeface="Book Antiqua"/>
              </a:rPr>
              <a:t>Hřbetní slanina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 2" pitchFamily="18" charset="2"/>
              <a:buChar char=""/>
            </a:pPr>
            <a:r>
              <a:rPr lang="cs-CZ" sz="2800" b="1" dirty="0">
                <a:latin typeface="Book Antiqua"/>
              </a:rPr>
              <a:t>Salátová slanina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 2" pitchFamily="18" charset="2"/>
              <a:buChar char=""/>
            </a:pPr>
            <a:r>
              <a:rPr lang="cs-CZ" sz="2800" b="1" dirty="0">
                <a:latin typeface="Book Antiqua"/>
              </a:rPr>
              <a:t>Papriková slanina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 2" pitchFamily="18" charset="2"/>
              <a:buChar char=""/>
            </a:pPr>
            <a:r>
              <a:rPr lang="cs-CZ" sz="2800" b="1" dirty="0">
                <a:latin typeface="Book Antiqua"/>
              </a:rPr>
              <a:t>Špikovací slanina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 2" pitchFamily="18" charset="2"/>
              <a:buChar char=""/>
            </a:pPr>
            <a:r>
              <a:rPr lang="cs-CZ" sz="2800" b="1" dirty="0">
                <a:latin typeface="Book Antiqua"/>
              </a:rPr>
              <a:t>Anglická slanina</a:t>
            </a:r>
          </a:p>
          <a:p>
            <a:pPr lvl="0">
              <a:buClr>
                <a:srgbClr val="FDA023"/>
              </a:buClr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0817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8"/>
            </a:pPr>
            <a:r>
              <a:rPr lang="cs-CZ" sz="4100" i="1" dirty="0">
                <a:ln w="6350">
                  <a:noFill/>
                </a:ln>
                <a:solidFill>
                  <a:srgbClr val="C000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Lucida Sans"/>
              </a:rPr>
              <a:t>Ostatní masné výrobky</a:t>
            </a:r>
            <a:endParaRPr lang="cs-CZ" i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r>
              <a:rPr lang="cs-CZ" sz="2800" b="1" i="1" u="sng" dirty="0">
                <a:latin typeface="Book Antiqua"/>
              </a:rPr>
              <a:t>Patří sem:     </a:t>
            </a:r>
          </a:p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endParaRPr lang="cs-CZ" sz="2800" b="1" u="sng" dirty="0">
              <a:latin typeface="Book Antiqua"/>
            </a:endParaRP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Tx/>
              <a:buChar char="-"/>
              <a:defRPr/>
            </a:pPr>
            <a:r>
              <a:rPr lang="cs-CZ" sz="2800" i="1" dirty="0">
                <a:latin typeface="Book Antiqua"/>
              </a:rPr>
              <a:t>Huspenina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Tx/>
              <a:buChar char="-"/>
              <a:defRPr/>
            </a:pPr>
            <a:r>
              <a:rPr lang="cs-CZ" sz="2800" i="1" dirty="0">
                <a:latin typeface="Book Antiqua"/>
              </a:rPr>
              <a:t>Klobásy – vinné, bílé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Tx/>
              <a:buChar char="-"/>
              <a:defRPr/>
            </a:pPr>
            <a:endParaRPr lang="cs-CZ" sz="2800" b="1" dirty="0">
              <a:latin typeface="Book Antiqua"/>
            </a:endParaRPr>
          </a:p>
          <a:p>
            <a:pPr lvl="0">
              <a:buClr>
                <a:srgbClr val="FDA023"/>
              </a:buClr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0260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742950" indent="-742950">
              <a:buFont typeface="+mj-lt"/>
              <a:buAutoNum type="arabicPeriod" startAt="9"/>
            </a:pPr>
            <a:r>
              <a:rPr lang="cs-CZ" sz="4100" i="1" dirty="0">
                <a:ln w="6350">
                  <a:noFill/>
                </a:ln>
                <a:solidFill>
                  <a:srgbClr val="C000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Lucida Sans"/>
              </a:rPr>
              <a:t>Výrobky z drůbežího masa</a:t>
            </a:r>
            <a:endParaRPr lang="cs-CZ" i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136525" lvl="0" indent="0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  <a:defRPr/>
            </a:pPr>
            <a:r>
              <a:rPr lang="cs-CZ" sz="2800" b="1" i="1" u="sng" dirty="0">
                <a:latin typeface="Book Antiqua"/>
              </a:rPr>
              <a:t>Druhy v prodeji z kuřecího a krůtího masa: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Tx/>
              <a:buChar char="-"/>
              <a:defRPr/>
            </a:pPr>
            <a:r>
              <a:rPr lang="cs-CZ" sz="2800" i="1" dirty="0">
                <a:latin typeface="Book Antiqua"/>
              </a:rPr>
              <a:t>párky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Tx/>
              <a:buChar char="-"/>
              <a:defRPr/>
            </a:pPr>
            <a:r>
              <a:rPr lang="cs-CZ" sz="2800" i="1" dirty="0">
                <a:latin typeface="Book Antiqua"/>
              </a:rPr>
              <a:t>kabanos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Tx/>
              <a:buChar char="-"/>
              <a:defRPr/>
            </a:pPr>
            <a:r>
              <a:rPr lang="cs-CZ" sz="2800" i="1" dirty="0">
                <a:latin typeface="Book Antiqua"/>
              </a:rPr>
              <a:t>měkké salámy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Tx/>
              <a:buChar char="-"/>
              <a:defRPr/>
            </a:pPr>
            <a:r>
              <a:rPr lang="cs-CZ" sz="2800" i="1" dirty="0">
                <a:latin typeface="Book Antiqua"/>
              </a:rPr>
              <a:t>tlačenka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Tx/>
              <a:buChar char="-"/>
              <a:defRPr/>
            </a:pPr>
            <a:r>
              <a:rPr lang="cs-CZ" sz="2800" i="1" dirty="0">
                <a:latin typeface="Book Antiqua"/>
              </a:rPr>
              <a:t>šunka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Tx/>
              <a:buChar char="-"/>
              <a:defRPr/>
            </a:pPr>
            <a:r>
              <a:rPr lang="cs-CZ" sz="2800" i="1" dirty="0">
                <a:latin typeface="Book Antiqua"/>
              </a:rPr>
              <a:t>roláda…</a:t>
            </a:r>
          </a:p>
          <a:p>
            <a:pPr lvl="0">
              <a:buClr>
                <a:srgbClr val="FDA023"/>
              </a:buClr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0348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i="1" dirty="0" smtClean="0">
                <a:solidFill>
                  <a:srgbClr val="C00000"/>
                </a:solidFill>
                <a:latin typeface="Lucida Sans" pitchFamily="34" charset="0"/>
              </a:rPr>
              <a:t>JAKOST MASNÝCH VÝROBKŮ</a:t>
            </a:r>
            <a:endParaRPr lang="cs-CZ" sz="3600" i="1" dirty="0">
              <a:solidFill>
                <a:srgbClr val="C00000"/>
              </a:solidFill>
              <a:latin typeface="Lucida Sans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36576" indent="0">
              <a:buNone/>
            </a:pPr>
            <a:r>
              <a:rPr lang="cs-CZ" sz="2800" b="1" i="1" u="sng" dirty="0" smtClean="0">
                <a:latin typeface="Book Antiqua" pitchFamily="18" charset="0"/>
              </a:rPr>
              <a:t>Hodnotíme smyslově </a:t>
            </a:r>
            <a:r>
              <a:rPr lang="cs-CZ" dirty="0" smtClean="0">
                <a:latin typeface="Book Antiqua" pitchFamily="18" charset="0"/>
              </a:rPr>
              <a:t>:</a:t>
            </a:r>
          </a:p>
          <a:p>
            <a:pPr marL="36576" indent="0">
              <a:buNone/>
            </a:pPr>
            <a:endParaRPr lang="cs-CZ" dirty="0" smtClean="0">
              <a:latin typeface="Book Antiqua" pitchFamily="18" charset="0"/>
            </a:endParaRPr>
          </a:p>
          <a:p>
            <a:r>
              <a:rPr lang="cs-CZ" dirty="0" smtClean="0">
                <a:latin typeface="Book Antiqua" pitchFamily="18" charset="0"/>
              </a:rPr>
              <a:t>celkový vzhled na povrchu a v </a:t>
            </a:r>
            <a:r>
              <a:rPr lang="cs-CZ" dirty="0" err="1" smtClean="0">
                <a:latin typeface="Book Antiqua" pitchFamily="18" charset="0"/>
              </a:rPr>
              <a:t>nákroji</a:t>
            </a:r>
            <a:endParaRPr lang="cs-CZ" dirty="0" smtClean="0">
              <a:latin typeface="Book Antiqua" pitchFamily="18" charset="0"/>
            </a:endParaRPr>
          </a:p>
          <a:p>
            <a:endParaRPr lang="cs-CZ" sz="1200" dirty="0">
              <a:latin typeface="Book Antiqua" pitchFamily="18" charset="0"/>
            </a:endParaRPr>
          </a:p>
          <a:p>
            <a:r>
              <a:rPr lang="cs-CZ" dirty="0">
                <a:latin typeface="Book Antiqua" pitchFamily="18" charset="0"/>
              </a:rPr>
              <a:t>k</a:t>
            </a:r>
            <a:r>
              <a:rPr lang="cs-CZ" dirty="0" smtClean="0">
                <a:latin typeface="Book Antiqua" pitchFamily="18" charset="0"/>
              </a:rPr>
              <a:t>onzistenci</a:t>
            </a:r>
          </a:p>
          <a:p>
            <a:endParaRPr lang="cs-CZ" sz="1200" dirty="0" smtClean="0">
              <a:latin typeface="Book Antiqua" pitchFamily="18" charset="0"/>
            </a:endParaRPr>
          </a:p>
          <a:p>
            <a:r>
              <a:rPr lang="cs-CZ" dirty="0" smtClean="0">
                <a:latin typeface="Book Antiqua" pitchFamily="18" charset="0"/>
              </a:rPr>
              <a:t>strukturu </a:t>
            </a:r>
          </a:p>
          <a:p>
            <a:endParaRPr lang="cs-CZ" sz="1200" dirty="0" smtClean="0">
              <a:latin typeface="Book Antiqua" pitchFamily="18" charset="0"/>
            </a:endParaRPr>
          </a:p>
          <a:p>
            <a:r>
              <a:rPr lang="cs-CZ" dirty="0" smtClean="0">
                <a:latin typeface="Book Antiqua" pitchFamily="18" charset="0"/>
              </a:rPr>
              <a:t>chuť a vůni</a:t>
            </a:r>
          </a:p>
          <a:p>
            <a:pPr marL="36576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8742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143000"/>
          </a:xfrm>
        </p:spPr>
        <p:txBody>
          <a:bodyPr>
            <a:normAutofit/>
          </a:bodyPr>
          <a:lstStyle/>
          <a:p>
            <a:pPr algn="ctr"/>
            <a:r>
              <a:rPr lang="cs-CZ" i="1" dirty="0" smtClean="0">
                <a:solidFill>
                  <a:srgbClr val="C00000"/>
                </a:solidFill>
                <a:latin typeface="Lucida Sans" pitchFamily="34" charset="0"/>
              </a:rPr>
              <a:t>VADY  SKLADOVÁNÍ MASNÝCH VÝROBKŮ</a:t>
            </a:r>
            <a:endParaRPr lang="cs-CZ" i="1" dirty="0">
              <a:solidFill>
                <a:srgbClr val="C00000"/>
              </a:solidFill>
              <a:latin typeface="Lucida Sans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435280" cy="4525963"/>
          </a:xfrm>
        </p:spPr>
        <p:txBody>
          <a:bodyPr/>
          <a:lstStyle/>
          <a:p>
            <a:pPr marL="36576" indent="0">
              <a:buNone/>
            </a:pPr>
            <a:r>
              <a:rPr lang="cs-CZ" b="1" i="1" u="sng" dirty="0" smtClean="0"/>
              <a:t>VADY </a:t>
            </a:r>
            <a:r>
              <a:rPr lang="cs-CZ" dirty="0" smtClean="0"/>
              <a:t>– změna barvy, chuti, vůně, konzistence</a:t>
            </a:r>
          </a:p>
          <a:p>
            <a:pPr marL="36576" indent="0">
              <a:buNone/>
            </a:pPr>
            <a:endParaRPr lang="cs-CZ" dirty="0"/>
          </a:p>
          <a:p>
            <a:pPr marL="36576" indent="0">
              <a:buNone/>
            </a:pPr>
            <a:r>
              <a:rPr lang="cs-CZ" b="1" i="1" u="sng" dirty="0" smtClean="0"/>
              <a:t>SKLADOVÁNÍ:</a:t>
            </a:r>
          </a:p>
          <a:p>
            <a:pPr marL="36576" indent="0">
              <a:buNone/>
            </a:pPr>
            <a:r>
              <a:rPr lang="cs-CZ" dirty="0" smtClean="0"/>
              <a:t>v chladných nebo chlazených skladech, suchých vzdušných prostorách s dobrou výměnou vzduchu</a:t>
            </a:r>
          </a:p>
          <a:p>
            <a:pPr marL="36576" indent="0">
              <a:buNone/>
            </a:pPr>
            <a:endParaRPr lang="cs-CZ" sz="1200" dirty="0" smtClean="0"/>
          </a:p>
          <a:p>
            <a:r>
              <a:rPr lang="cs-CZ" sz="2400" dirty="0" smtClean="0"/>
              <a:t>Vařené a vakuově balené výrobky od 1°C do 5°C.</a:t>
            </a:r>
          </a:p>
          <a:p>
            <a:pPr>
              <a:buClr>
                <a:srgbClr val="FDA023"/>
              </a:buClr>
            </a:pPr>
            <a:r>
              <a:rPr lang="cs-CZ" sz="2400" dirty="0" smtClean="0"/>
              <a:t>Drůbeží výrobky od </a:t>
            </a:r>
            <a:r>
              <a:rPr lang="cs-CZ" sz="2400" dirty="0"/>
              <a:t>1°C do </a:t>
            </a:r>
            <a:r>
              <a:rPr lang="cs-CZ" sz="2400" dirty="0" smtClean="0"/>
              <a:t>10°C.</a:t>
            </a:r>
          </a:p>
          <a:p>
            <a:pPr>
              <a:buClr>
                <a:srgbClr val="FDA023"/>
              </a:buClr>
            </a:pPr>
            <a:r>
              <a:rPr lang="cs-CZ" sz="2400" dirty="0" smtClean="0"/>
              <a:t>Ostatní výrobky jatečných zvířat 10°C až 15°C.</a:t>
            </a:r>
          </a:p>
          <a:p>
            <a:pPr marL="36576" lvl="0" indent="0">
              <a:buClr>
                <a:srgbClr val="FDA023"/>
              </a:buClr>
              <a:buNone/>
            </a:pPr>
            <a:endParaRPr lang="cs-CZ" sz="2400" dirty="0"/>
          </a:p>
          <a:p>
            <a:pPr marL="36576" lvl="0" indent="0">
              <a:buClr>
                <a:srgbClr val="FDA023"/>
              </a:buClr>
              <a:buNone/>
            </a:pPr>
            <a:endParaRPr lang="cs-CZ" sz="2400" dirty="0"/>
          </a:p>
          <a:p>
            <a:pPr marL="36576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3865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i="1" dirty="0" smtClean="0">
                <a:solidFill>
                  <a:srgbClr val="C00000"/>
                </a:solidFill>
                <a:latin typeface="Lucida Sans" pitchFamily="34" charset="0"/>
                <a:cs typeface="Lucida Sans Unicode" pitchFamily="34" charset="0"/>
              </a:rPr>
              <a:t>opakování</a:t>
            </a:r>
            <a:endParaRPr lang="cs-CZ" sz="4800" i="1" dirty="0">
              <a:solidFill>
                <a:srgbClr val="C00000"/>
              </a:solidFill>
              <a:latin typeface="Lucida Sans" pitchFamily="34" charset="0"/>
              <a:cs typeface="Lucida Sans Unicode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800" i="1" dirty="0" smtClean="0"/>
              <a:t>Jak rozdělujeme masné výrobky?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i="1" dirty="0" smtClean="0"/>
              <a:t>Které druhy šunky  a slaniny znáte?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i="1" dirty="0" smtClean="0"/>
              <a:t>Jaké jsou nejčastější vady masných výrobků?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i="1" dirty="0" smtClean="0"/>
              <a:t>Jakou tepotu dodržujeme při skladování drůbežích masných výrobků?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i="1" dirty="0" smtClean="0"/>
              <a:t>Na co dáváme pozor při přejímce masných výrobků?</a:t>
            </a:r>
          </a:p>
          <a:p>
            <a:pPr marL="457200" indent="-457200">
              <a:buFont typeface="+mj-lt"/>
              <a:buAutoNum type="arabicPeriod"/>
            </a:pPr>
            <a:endParaRPr lang="cs-CZ" sz="2800" i="1" dirty="0" smtClean="0"/>
          </a:p>
          <a:p>
            <a:pPr marL="457200" indent="-457200">
              <a:buFont typeface="+mj-lt"/>
              <a:buAutoNum type="arabicPeriod"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35845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>
                <a:solidFill>
                  <a:srgbClr val="C00000"/>
                </a:solidFill>
                <a:latin typeface="Lucida Sans" pitchFamily="34" charset="0"/>
              </a:rPr>
              <a:t>ZDROJE</a:t>
            </a:r>
            <a:endParaRPr lang="cs-CZ" i="1" dirty="0">
              <a:solidFill>
                <a:srgbClr val="C00000"/>
              </a:solidFill>
              <a:latin typeface="Lucida Sans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107950" lvl="0" indent="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SzTx/>
              <a:buNone/>
              <a:defRPr/>
            </a:pPr>
            <a:r>
              <a:rPr lang="cs-CZ" sz="1200" dirty="0">
                <a:solidFill>
                  <a:prstClr val="black"/>
                </a:solidFill>
                <a:latin typeface="Georgia"/>
              </a:rPr>
              <a:t>Josef </a:t>
            </a:r>
            <a:r>
              <a:rPr lang="cs-CZ" sz="1200" dirty="0" err="1">
                <a:solidFill>
                  <a:prstClr val="black"/>
                </a:solidFill>
                <a:latin typeface="Georgia"/>
              </a:rPr>
              <a:t>Kavina</a:t>
            </a:r>
            <a:r>
              <a:rPr lang="cs-CZ" sz="1200" dirty="0">
                <a:solidFill>
                  <a:prstClr val="black"/>
                </a:solidFill>
                <a:latin typeface="Georgia"/>
              </a:rPr>
              <a:t>, </a:t>
            </a:r>
            <a:r>
              <a:rPr lang="cs-CZ" sz="1200" i="1" dirty="0">
                <a:solidFill>
                  <a:prstClr val="black"/>
                </a:solidFill>
                <a:latin typeface="Georgia"/>
              </a:rPr>
              <a:t>ZBOŽÍZNALSTVÍ potravinářského zboží pro 2. ročník středních odborných učilišť  a integrovaných středních škol učebního oboru prodavač – prodavačka, zaměření pro potravinářské zboží a pro smíšené zboží, </a:t>
            </a:r>
            <a:r>
              <a:rPr lang="cs-CZ" sz="1200" dirty="0">
                <a:solidFill>
                  <a:prstClr val="black"/>
                </a:solidFill>
                <a:latin typeface="Georgia"/>
              </a:rPr>
              <a:t>vydalo  nakladatelství a vydavatelství IQ 147, 1996</a:t>
            </a:r>
          </a:p>
          <a:p>
            <a:r>
              <a:rPr lang="cs-CZ" sz="1600" dirty="0">
                <a:hlinkClick r:id="rId2"/>
              </a:rPr>
              <a:t>http</a:t>
            </a:r>
            <a:r>
              <a:rPr lang="cs-CZ" sz="1600">
                <a:hlinkClick r:id="rId2"/>
              </a:rPr>
              <a:t>://</a:t>
            </a:r>
            <a:r>
              <a:rPr lang="cs-CZ" sz="1600" smtClean="0">
                <a:hlinkClick r:id="rId2"/>
              </a:rPr>
              <a:t>officeimg.vo.msecnd.net/en-us/images/MH900413024.jpg</a:t>
            </a:r>
            <a:endParaRPr lang="cs-CZ" sz="1600" smtClean="0"/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3211827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54</TotalTime>
  <Words>481</Words>
  <Application>Microsoft Office PowerPoint</Application>
  <PresentationFormat>Předvádění na obrazovce (4:3)</PresentationFormat>
  <Paragraphs>123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Arkýř</vt:lpstr>
      <vt:lpstr>Střední průmyslová škola a Střední odborná škola gastronomie a služeb, Most, příspěvková organizace </vt:lpstr>
      <vt:lpstr>Prezentace aplikace PowerPoint</vt:lpstr>
      <vt:lpstr>Pečené masné výrobky</vt:lpstr>
      <vt:lpstr>Uzená  masa</vt:lpstr>
      <vt:lpstr>Uzená  masa</vt:lpstr>
      <vt:lpstr>ŠUNKA    -   DRUHY</vt:lpstr>
      <vt:lpstr>ŠUNKA    -   DRUHY</vt:lpstr>
      <vt:lpstr>SLANINA</vt:lpstr>
      <vt:lpstr>Ostatní masné výrobky</vt:lpstr>
      <vt:lpstr>Výrobky z drůbežího masa</vt:lpstr>
      <vt:lpstr>JAKOST MASNÝCH VÝROBKŮ</vt:lpstr>
      <vt:lpstr>VADY  SKLADOVÁNÍ MASNÝCH VÝROBKŮ</vt:lpstr>
      <vt:lpstr>opakování</vt:lpstr>
      <vt:lpstr>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Pepe</dc:creator>
  <cp:lastModifiedBy>Pepe</cp:lastModifiedBy>
  <cp:revision>17</cp:revision>
  <dcterms:created xsi:type="dcterms:W3CDTF">2013-10-27T21:23:48Z</dcterms:created>
  <dcterms:modified xsi:type="dcterms:W3CDTF">2013-10-30T11:24:57Z</dcterms:modified>
</cp:coreProperties>
</file>