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4" r:id="rId4"/>
    <p:sldId id="258" r:id="rId5"/>
    <p:sldId id="269" r:id="rId6"/>
    <p:sldId id="260" r:id="rId7"/>
    <p:sldId id="265" r:id="rId8"/>
    <p:sldId id="268" r:id="rId9"/>
    <p:sldId id="266" r:id="rId10"/>
    <p:sldId id="267" r:id="rId11"/>
    <p:sldId id="26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0C4A1D-41E8-4997-B687-4ADB96A7543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BEE5FAD-048D-4E41-B25E-CD3C2ED9C5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sss.cz/files/kpucebnice/images/pv/kopie/drozdi_200.jpg" TargetMode="External"/><Relationship Id="rId2" Type="http://schemas.openxmlformats.org/officeDocument/2006/relationships/hyperlink" Target="http://www.ssss.cz/files/kpucebnice/images/pv/kopie/drozd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28600"/>
            <a:ext cx="6928448" cy="1328192"/>
          </a:xfrm>
        </p:spPr>
        <p:txBody>
          <a:bodyPr>
            <a:normAutofit/>
          </a:bodyPr>
          <a:lstStyle/>
          <a:p>
            <a:pPr algn="l"/>
            <a:r>
              <a:rPr lang="cs-CZ" sz="1600" b="1" cap="small" dirty="0">
                <a:solidFill>
                  <a:schemeClr val="tx1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chemeClr val="tx1"/>
                </a:solidFill>
                <a:latin typeface="Century Schoolbook"/>
              </a:rPr>
            </a:br>
            <a:r>
              <a:rPr lang="cs-CZ" sz="1600" b="1" cap="small" dirty="0">
                <a:solidFill>
                  <a:schemeClr val="tx1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dirty="0">
                <a:solidFill>
                  <a:schemeClr val="tx1"/>
                </a:solidFill>
                <a:latin typeface="Calibri"/>
              </a:rPr>
              <a:t/>
            </a:r>
            <a:br>
              <a:rPr lang="cs-CZ" sz="3200" dirty="0">
                <a:solidFill>
                  <a:schemeClr val="tx1"/>
                </a:solidFill>
                <a:latin typeface="Calibri"/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4885"/>
            <a:ext cx="7467600" cy="5329067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82997389"/>
              </p:ext>
            </p:extLst>
          </p:nvPr>
        </p:nvGraphicFramePr>
        <p:xfrm>
          <a:off x="611560" y="1628799"/>
          <a:ext cx="7992888" cy="4032451"/>
        </p:xfrm>
        <a:graphic>
          <a:graphicData uri="http://schemas.openxmlformats.org/drawingml/2006/table">
            <a:tbl>
              <a:tblPr/>
              <a:tblGrid>
                <a:gridCol w="2023702"/>
                <a:gridCol w="5969186"/>
              </a:tblGrid>
              <a:tr h="35290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69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_INOVACE_OV8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61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61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61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61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KYPŘÍCÍ PROSTŘEDKY - BIOLOGOCKÉ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61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61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61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PROSINEC 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454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orbe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druhy  kypřících prostředků 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biologockých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 prodeji, jejich přejímkou, vadami a skladováním.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2.ročníku obor prodavač.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805264"/>
            <a:ext cx="4608512" cy="981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839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819400"/>
            <a:ext cx="7992888" cy="3129880"/>
          </a:xfrm>
        </p:spPr>
        <p:txBody>
          <a:bodyPr>
            <a:normAutofit/>
          </a:bodyPr>
          <a:lstStyle/>
          <a:p>
            <a:r>
              <a:rPr lang="cs-CZ" sz="8000" b="0" cap="none" spc="0" dirty="0">
                <a:solidFill>
                  <a:srgbClr val="D16349"/>
                </a:solidFill>
                <a:ea typeface="+mj-ea"/>
                <a:cs typeface="+mj-cs"/>
              </a:rPr>
              <a:t>KYPŘÍCÍ  PROSTŘEDKY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6437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002060"/>
                </a:solidFill>
              </a:rPr>
              <a:t>KYPŘÍCÍ  PŘÍPRAVKY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CHARAKTERISTIKA:</a:t>
            </a:r>
          </a:p>
          <a:p>
            <a:pPr marL="0" indent="0">
              <a:buNone/>
            </a:pPr>
            <a:endParaRPr lang="cs-CZ" b="1" i="1" u="sng" dirty="0" smtClean="0"/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Slouží ke kypření těsta.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Kypření zvyšuje stravitelnost výrobků z těsta.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Obsahuje bílkoviny, fosfor, vitamíny skupiny B,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provitamín D a lecitin.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i="1" dirty="0" smtClean="0"/>
              <a:t>Doporučení zákazníkovi – pomazánka, polévka, knedlíčky do polévky….</a:t>
            </a:r>
          </a:p>
          <a:p>
            <a:pPr marL="514350" indent="-514350">
              <a:buFont typeface="+mj-lt"/>
              <a:buAutoNum type="arabicPeriod" startAt="4"/>
            </a:pPr>
            <a:endParaRPr lang="cs-CZ" i="1" dirty="0" smtClean="0"/>
          </a:p>
          <a:p>
            <a:pPr marL="514350" indent="-514350">
              <a:buFont typeface="+mj-lt"/>
              <a:buAutoNum type="arabicPeriod" startAt="4"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097475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002060"/>
                </a:solidFill>
              </a:rPr>
              <a:t>KYPŘÍCÍ  PŘÍPRAVKY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470248"/>
          </a:xfrm>
        </p:spPr>
        <p:txBody>
          <a:bodyPr/>
          <a:lstStyle/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sz="3200" b="1" i="1" u="sng" dirty="0" smtClean="0">
                <a:solidFill>
                  <a:prstClr val="black"/>
                </a:solidFill>
              </a:rPr>
              <a:t>JSOU DVOJÍHO DRUHU:</a:t>
            </a:r>
          </a:p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endParaRPr lang="cs-CZ" sz="2400" b="1" i="1" u="sng" dirty="0">
              <a:solidFill>
                <a:prstClr val="black"/>
              </a:solidFill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16349"/>
              </a:buClr>
              <a:buFont typeface="Georgia" pitchFamily="18" charset="0"/>
              <a:buAutoNum type="arabicPeriod"/>
            </a:pPr>
            <a:r>
              <a:rPr lang="cs-CZ" sz="3200" dirty="0" smtClean="0">
                <a:solidFill>
                  <a:prstClr val="black"/>
                </a:solidFill>
              </a:rPr>
              <a:t>BIOLOGICKÉ </a:t>
            </a:r>
            <a:r>
              <a:rPr lang="cs-CZ" sz="3200" dirty="0">
                <a:solidFill>
                  <a:prstClr val="black"/>
                </a:solidFill>
              </a:rPr>
              <a:t>KYPŘÍCÍ PROSTŘEDKY</a:t>
            </a:r>
          </a:p>
          <a:p>
            <a:pPr marL="514350" lvl="0" indent="-514350" fontAlgn="base">
              <a:spcAft>
                <a:spcPct val="0"/>
              </a:spcAft>
              <a:buClr>
                <a:srgbClr val="D16349"/>
              </a:buClr>
              <a:buFont typeface="Georgia" pitchFamily="18" charset="0"/>
              <a:buAutoNum type="arabicPeriod"/>
            </a:pPr>
            <a:endParaRPr lang="cs-CZ" sz="1600" dirty="0">
              <a:solidFill>
                <a:prstClr val="black"/>
              </a:solidFill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16349"/>
              </a:buClr>
              <a:buFont typeface="Georgia" pitchFamily="18" charset="0"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CHEMICKÉ KYPŘÍCÍ PROSTŘEDKY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535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 fontAlgn="base">
              <a:spcBef>
                <a:spcPts val="600"/>
              </a:spcBef>
              <a:spcAft>
                <a:spcPct val="0"/>
              </a:spcAft>
            </a:pPr>
            <a:r>
              <a:rPr lang="cs-CZ" sz="5400" b="0" cap="none" dirty="0">
                <a:solidFill>
                  <a:srgbClr val="7030A0"/>
                </a:solidFill>
                <a:ea typeface="+mn-ea"/>
                <a:cs typeface="+mn-cs"/>
              </a:rPr>
              <a:t>BIOLOGICKÉ </a:t>
            </a:r>
            <a:br>
              <a:rPr lang="cs-CZ" sz="5400" b="0" cap="none" dirty="0">
                <a:solidFill>
                  <a:srgbClr val="7030A0"/>
                </a:solidFill>
                <a:ea typeface="+mn-ea"/>
                <a:cs typeface="+mn-cs"/>
              </a:rPr>
            </a:b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39552" y="764704"/>
            <a:ext cx="8064896" cy="3096344"/>
          </a:xfrm>
        </p:spPr>
        <p:txBody>
          <a:bodyPr>
            <a:normAutofit/>
          </a:bodyPr>
          <a:lstStyle/>
          <a:p>
            <a:pPr lvl="0" algn="ctr" fontAlgn="base">
              <a:spcAft>
                <a:spcPct val="0"/>
              </a:spcAft>
              <a:buClr>
                <a:srgbClr val="D16349"/>
              </a:buClr>
            </a:pPr>
            <a:r>
              <a:rPr lang="cs-CZ" sz="5400" b="0" cap="none" spc="0" dirty="0" smtClean="0">
                <a:solidFill>
                  <a:srgbClr val="C00000"/>
                </a:solidFill>
              </a:rPr>
              <a:t>KYPŘÍCÍ </a:t>
            </a:r>
            <a:endParaRPr lang="cs-CZ" sz="5400" b="0" cap="none" spc="0" dirty="0" smtClean="0">
              <a:solidFill>
                <a:srgbClr val="C00000"/>
              </a:solidFill>
            </a:endParaRPr>
          </a:p>
          <a:p>
            <a:pPr lvl="0" algn="ctr" fontAlgn="base">
              <a:spcAft>
                <a:spcPct val="0"/>
              </a:spcAft>
              <a:buClr>
                <a:srgbClr val="D16349"/>
              </a:buClr>
            </a:pPr>
            <a:r>
              <a:rPr lang="cs-CZ" sz="5400" b="0" cap="none" spc="0" dirty="0" smtClean="0">
                <a:solidFill>
                  <a:srgbClr val="C00000"/>
                </a:solidFill>
              </a:rPr>
              <a:t>PROSTŘEDKY</a:t>
            </a:r>
            <a:endParaRPr lang="cs-CZ" sz="5400" b="0" cap="none" spc="0" dirty="0">
              <a:solidFill>
                <a:srgbClr val="C00000"/>
              </a:solidFill>
            </a:endParaRPr>
          </a:p>
          <a:p>
            <a:pPr algn="r"/>
            <a:endParaRPr lang="cs-CZ" sz="5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01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2561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>
                <a:solidFill>
                  <a:srgbClr val="C00000"/>
                </a:solidFill>
              </a:rPr>
              <a:t>BIOLOGICKÉ KYPŘÍCÍ PROSTŘEDKY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sz="3200" b="1" i="1" u="sng" dirty="0" smtClean="0">
                <a:solidFill>
                  <a:prstClr val="black"/>
                </a:solidFill>
              </a:rPr>
              <a:t>ŘADÍME SEM:</a:t>
            </a:r>
          </a:p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 fontAlgn="base">
              <a:spcAft>
                <a:spcPct val="0"/>
              </a:spcAft>
              <a:buClr>
                <a:srgbClr val="D16349"/>
              </a:buClr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3200" dirty="0" smtClean="0">
                <a:solidFill>
                  <a:prstClr val="black"/>
                </a:solidFill>
              </a:rPr>
              <a:t>DROŽDÍ </a:t>
            </a:r>
            <a:r>
              <a:rPr lang="cs-CZ" sz="3200" dirty="0">
                <a:solidFill>
                  <a:prstClr val="black"/>
                </a:solidFill>
              </a:rPr>
              <a:t>ČERSTVÉ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endParaRPr lang="cs-CZ" sz="1600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3200" dirty="0">
                <a:solidFill>
                  <a:prstClr val="black"/>
                </a:solidFill>
              </a:rPr>
              <a:t>DROŽDÍ SUŠENÉ</a:t>
            </a:r>
          </a:p>
        </p:txBody>
      </p:sp>
    </p:spTree>
    <p:extLst>
      <p:ext uri="{BB962C8B-B14F-4D97-AF65-F5344CB8AC3E}">
        <p14:creationId xmlns:p14="http://schemas.microsoft.com/office/powerpoint/2010/main" val="220582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DROŽDÍ  ČERSTVÉ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ZÁKLADNÍ SUROVINA – </a:t>
            </a:r>
            <a:r>
              <a:rPr lang="cs-CZ" b="1" i="1" u="sng" dirty="0" smtClean="0"/>
              <a:t>MELASA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  <a:r>
              <a:rPr lang="cs-CZ" dirty="0" smtClean="0"/>
              <a:t>(</a:t>
            </a:r>
            <a:r>
              <a:rPr lang="cs-CZ" dirty="0" smtClean="0"/>
              <a:t>obsahuje až 20% cukru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b="1" i="1" u="sng" dirty="0" smtClean="0"/>
          </a:p>
          <a:p>
            <a:pPr marL="0" indent="0">
              <a:buNone/>
            </a:pPr>
            <a:r>
              <a:rPr lang="cs-CZ" b="1" i="1" u="sng" dirty="0" smtClean="0"/>
              <a:t>VÝROBA: </a:t>
            </a:r>
            <a:r>
              <a:rPr lang="cs-CZ" dirty="0" smtClean="0"/>
              <a:t> kvašením melasy</a:t>
            </a:r>
          </a:p>
          <a:p>
            <a:pPr marL="0" indent="0">
              <a:buNone/>
            </a:pPr>
            <a:endParaRPr lang="cs-CZ" b="1" i="1" u="sng" dirty="0" smtClean="0"/>
          </a:p>
          <a:p>
            <a:pPr marL="0" indent="0">
              <a:buNone/>
            </a:pPr>
            <a:r>
              <a:rPr lang="cs-CZ" b="1" i="1" u="sng" dirty="0"/>
              <a:t>V</a:t>
            </a:r>
            <a:r>
              <a:rPr lang="cs-CZ" b="1" i="1" u="sng" dirty="0" smtClean="0"/>
              <a:t> prodeji: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Pekařské lisované droždí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spotřebitelsky bal. (42g)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12976"/>
            <a:ext cx="2176463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1798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467600" cy="1143000"/>
          </a:xfrm>
        </p:spPr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DROŽDÍ  ČERSTVÉ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8928992" cy="4873752"/>
          </a:xfrm>
        </p:spPr>
        <p:txBody>
          <a:bodyPr>
            <a:normAutofit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300" b="1" i="1" u="sng" dirty="0">
                <a:solidFill>
                  <a:prstClr val="black"/>
                </a:solidFill>
              </a:rPr>
              <a:t>PŘEJÍMKA - 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i="1" u="sng" dirty="0">
                <a:solidFill>
                  <a:prstClr val="black"/>
                </a:solidFill>
              </a:rPr>
              <a:t>kontrolujeme: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300" dirty="0">
                <a:solidFill>
                  <a:prstClr val="black"/>
                </a:solidFill>
              </a:rPr>
              <a:t>                           – vzhled – </a:t>
            </a:r>
            <a:r>
              <a:rPr lang="cs-CZ" sz="2300" dirty="0" smtClean="0">
                <a:solidFill>
                  <a:prstClr val="black"/>
                </a:solidFill>
              </a:rPr>
              <a:t>neporušenost </a:t>
            </a:r>
            <a:r>
              <a:rPr lang="cs-CZ" sz="2300" dirty="0">
                <a:solidFill>
                  <a:prstClr val="black"/>
                </a:solidFill>
              </a:rPr>
              <a:t>obalu,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300" dirty="0">
                <a:solidFill>
                  <a:prstClr val="black"/>
                </a:solidFill>
              </a:rPr>
              <a:t>                           -  záruční </a:t>
            </a:r>
            <a:r>
              <a:rPr lang="cs-CZ" sz="2300" dirty="0" smtClean="0">
                <a:solidFill>
                  <a:prstClr val="black"/>
                </a:solidFill>
              </a:rPr>
              <a:t>lhůtu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Clr>
                <a:srgbClr val="D16349"/>
              </a:buClr>
              <a:buNone/>
            </a:pPr>
            <a:r>
              <a:rPr lang="cs-CZ" sz="2300" dirty="0">
                <a:solidFill>
                  <a:prstClr val="black"/>
                </a:solidFill>
              </a:rPr>
              <a:t>                        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300" b="1" i="1" u="sng" dirty="0">
                <a:solidFill>
                  <a:prstClr val="black"/>
                </a:solidFill>
              </a:rPr>
              <a:t>VADY:</a:t>
            </a:r>
            <a:r>
              <a:rPr lang="cs-CZ" sz="2300" dirty="0">
                <a:solidFill>
                  <a:prstClr val="black"/>
                </a:solidFill>
              </a:rPr>
              <a:t>  prošlá záruční lhůta, poničený obal, </a:t>
            </a:r>
            <a:r>
              <a:rPr lang="cs-CZ" sz="2300" dirty="0" smtClean="0">
                <a:solidFill>
                  <a:prstClr val="black"/>
                </a:solidFill>
              </a:rPr>
              <a:t>rozmačkané,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Clr>
                <a:srgbClr val="D16349"/>
              </a:buClr>
              <a:buNone/>
            </a:pPr>
            <a:r>
              <a:rPr lang="cs-CZ" sz="2300" dirty="0">
                <a:solidFill>
                  <a:prstClr val="black"/>
                </a:solidFill>
              </a:rPr>
              <a:t>              </a:t>
            </a:r>
            <a:r>
              <a:rPr lang="cs-CZ" sz="2300" dirty="0" smtClean="0">
                <a:solidFill>
                  <a:prstClr val="black"/>
                </a:solidFill>
              </a:rPr>
              <a:t>záměna </a:t>
            </a:r>
            <a:r>
              <a:rPr lang="cs-CZ" sz="2300" dirty="0">
                <a:solidFill>
                  <a:prstClr val="black"/>
                </a:solidFill>
              </a:rPr>
              <a:t>druhu, </a:t>
            </a:r>
            <a:r>
              <a:rPr lang="cs-CZ" sz="2300" dirty="0" smtClean="0">
                <a:solidFill>
                  <a:prstClr val="black"/>
                </a:solidFill>
              </a:rPr>
              <a:t>oschlé, vysušené </a:t>
            </a:r>
            <a:r>
              <a:rPr lang="cs-CZ" sz="2300" dirty="0">
                <a:solidFill>
                  <a:prstClr val="black"/>
                </a:solidFill>
              </a:rPr>
              <a:t>droždí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300" dirty="0">
                <a:solidFill>
                  <a:prstClr val="black"/>
                </a:solidFill>
              </a:rPr>
              <a:t>            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300" b="1" i="1" u="sng" dirty="0">
                <a:solidFill>
                  <a:prstClr val="black"/>
                </a:solidFill>
              </a:rPr>
              <a:t>SKLADOVÁNÍ</a:t>
            </a:r>
            <a:r>
              <a:rPr lang="cs-CZ" sz="2300" dirty="0" smtClean="0">
                <a:solidFill>
                  <a:prstClr val="black"/>
                </a:solidFill>
              </a:rPr>
              <a:t>:    v chladící lednici při teplotě od 1°C do 4°C,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</a:t>
            </a:r>
            <a:r>
              <a:rPr lang="cs-CZ" sz="2300" dirty="0" smtClean="0">
                <a:solidFill>
                  <a:prstClr val="black"/>
                </a:solidFill>
              </a:rPr>
              <a:t>odděleně </a:t>
            </a:r>
            <a:r>
              <a:rPr lang="cs-CZ" sz="2300" dirty="0" smtClean="0">
                <a:solidFill>
                  <a:prstClr val="black"/>
                </a:solidFill>
              </a:rPr>
              <a:t>od aromatického zboží, </a:t>
            </a:r>
            <a:r>
              <a:rPr lang="cs-CZ" sz="2300" dirty="0" smtClean="0">
                <a:solidFill>
                  <a:prstClr val="black"/>
                </a:solidFill>
              </a:rPr>
              <a:t>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</a:t>
            </a:r>
            <a:r>
              <a:rPr lang="cs-CZ" sz="2300" dirty="0" smtClean="0">
                <a:solidFill>
                  <a:prstClr val="black"/>
                </a:solidFill>
              </a:rPr>
              <a:t>provád</a:t>
            </a:r>
            <a:r>
              <a:rPr lang="cs-CZ" sz="2300" dirty="0" smtClean="0">
                <a:solidFill>
                  <a:prstClr val="black"/>
                </a:solidFill>
              </a:rPr>
              <a:t>íme </a:t>
            </a:r>
            <a:r>
              <a:rPr lang="cs-CZ" sz="2300" dirty="0" smtClean="0">
                <a:solidFill>
                  <a:prstClr val="black"/>
                </a:solidFill>
              </a:rPr>
              <a:t>obměnu </a:t>
            </a:r>
            <a:r>
              <a:rPr lang="cs-CZ" sz="2300" dirty="0" smtClean="0">
                <a:solidFill>
                  <a:prstClr val="black"/>
                </a:solidFill>
              </a:rPr>
              <a:t>zásob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78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DROŽDÍ SUŠENÉ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u="sng" dirty="0" smtClean="0"/>
              <a:t>CHARAKTEISTIKA</a:t>
            </a:r>
          </a:p>
          <a:p>
            <a:pPr marL="0" indent="0">
              <a:buNone/>
            </a:pPr>
            <a:endParaRPr lang="cs-CZ" sz="1600" b="1" i="1" u="sng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Jedná se o droždí pekařské lisované v suchém stavu.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Zachovávající si kvasící schopnosti.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Někdy se označuje jako instantní.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Výhoda oproti čerstvému droždí je delší trvanlivosti.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b="1" i="1" u="sng" dirty="0" smtClean="0"/>
              <a:t>V prodeji: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Droždí pekařské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93096"/>
            <a:ext cx="1311275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154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DROŽDÍ SUŠENÉ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503920" cy="4572000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500" b="1" i="1" u="sng" dirty="0">
                <a:solidFill>
                  <a:prstClr val="black"/>
                </a:solidFill>
              </a:rPr>
              <a:t>PŘEJÍMKA - </a:t>
            </a:r>
            <a:r>
              <a:rPr lang="cs-CZ" sz="2500" dirty="0">
                <a:solidFill>
                  <a:prstClr val="black"/>
                </a:solidFill>
              </a:rPr>
              <a:t> </a:t>
            </a:r>
            <a:r>
              <a:rPr lang="cs-CZ" sz="2500" i="1" u="sng" dirty="0">
                <a:solidFill>
                  <a:prstClr val="black"/>
                </a:solidFill>
              </a:rPr>
              <a:t>kontrolujeme: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dirty="0">
                <a:solidFill>
                  <a:prstClr val="black"/>
                </a:solidFill>
              </a:rPr>
              <a:t>                           – vzhled – neporušenost obalu,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dirty="0">
                <a:solidFill>
                  <a:prstClr val="black"/>
                </a:solidFill>
              </a:rPr>
              <a:t>                           -  záruční </a:t>
            </a:r>
            <a:r>
              <a:rPr lang="cs-CZ" sz="2500" dirty="0" smtClean="0">
                <a:solidFill>
                  <a:prstClr val="black"/>
                </a:solidFill>
              </a:rPr>
              <a:t>lhůtu</a:t>
            </a:r>
            <a:endParaRPr lang="cs-CZ" sz="2500" dirty="0">
              <a:solidFill>
                <a:prstClr val="black"/>
              </a:solidFill>
            </a:endParaRP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dirty="0">
                <a:solidFill>
                  <a:prstClr val="black"/>
                </a:solidFill>
              </a:rPr>
              <a:t>                        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b="1" i="1" u="sng" dirty="0">
                <a:solidFill>
                  <a:prstClr val="black"/>
                </a:solidFill>
              </a:rPr>
              <a:t>VADY:</a:t>
            </a:r>
            <a:r>
              <a:rPr lang="cs-CZ" sz="2500" dirty="0">
                <a:solidFill>
                  <a:prstClr val="black"/>
                </a:solidFill>
              </a:rPr>
              <a:t>  prošlá záruční lhůta, poničený obal,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dirty="0">
                <a:solidFill>
                  <a:prstClr val="black"/>
                </a:solidFill>
              </a:rPr>
              <a:t>                 záměna druhu,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dirty="0">
                <a:solidFill>
                  <a:prstClr val="black"/>
                </a:solidFill>
              </a:rPr>
              <a:t>            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b="1" i="1" u="sng" dirty="0">
                <a:solidFill>
                  <a:prstClr val="black"/>
                </a:solidFill>
              </a:rPr>
              <a:t>SKLADOVÁNÍ: </a:t>
            </a:r>
            <a:r>
              <a:rPr lang="cs-CZ" sz="2500" dirty="0">
                <a:solidFill>
                  <a:prstClr val="black"/>
                </a:solidFill>
              </a:rPr>
              <a:t>v čistých, dobře větratelných, 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dirty="0">
                <a:solidFill>
                  <a:prstClr val="black"/>
                </a:solidFill>
              </a:rPr>
              <a:t>                                  suchých a chladných skladech,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dirty="0">
                <a:solidFill>
                  <a:prstClr val="black"/>
                </a:solidFill>
              </a:rPr>
              <a:t>                                  chráníme </a:t>
            </a:r>
            <a:r>
              <a:rPr lang="cs-CZ" sz="2500" dirty="0" smtClean="0">
                <a:solidFill>
                  <a:prstClr val="black"/>
                </a:solidFill>
              </a:rPr>
              <a:t>před sluncem, provádíme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2500" dirty="0">
                <a:solidFill>
                  <a:prstClr val="black"/>
                </a:solidFill>
              </a:rPr>
              <a:t> </a:t>
            </a:r>
            <a:r>
              <a:rPr lang="cs-CZ" sz="2500" dirty="0" smtClean="0">
                <a:solidFill>
                  <a:prstClr val="black"/>
                </a:solidFill>
              </a:rPr>
              <a:t>                                 obměnu zásob</a:t>
            </a:r>
            <a:endParaRPr lang="cs-CZ" sz="25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84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OPAKOVÁNÍ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jaké základní suroviny se vyrábí droždí?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druhy droždí prodáváte?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Jaký má význam droždí ve výživě?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je použití droždí?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jsou nejčastější vady droždí?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co dáváme pozor při přejímce droždí?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0158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200" dirty="0">
                <a:solidFill>
                  <a:prstClr val="black"/>
                </a:solidFill>
              </a:rPr>
              <a:t>Josef </a:t>
            </a:r>
            <a:r>
              <a:rPr lang="cs-CZ" sz="1200" dirty="0" err="1">
                <a:solidFill>
                  <a:prstClr val="black"/>
                </a:solidFill>
              </a:rPr>
              <a:t>Kavina</a:t>
            </a:r>
            <a:r>
              <a:rPr lang="cs-CZ" sz="1200" dirty="0">
                <a:solidFill>
                  <a:prstClr val="black"/>
                </a:solidFill>
              </a:rPr>
              <a:t>, </a:t>
            </a:r>
            <a:r>
              <a:rPr lang="cs-CZ" sz="1200" i="1" dirty="0">
                <a:solidFill>
                  <a:prstClr val="black"/>
                </a:solidFill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</a:rPr>
              <a:t>vydalo  nakladatelství a vydavatelství IQ 147, </a:t>
            </a:r>
            <a:r>
              <a:rPr lang="cs-CZ" sz="1200" dirty="0" smtClean="0">
                <a:solidFill>
                  <a:prstClr val="black"/>
                </a:solidFill>
              </a:rPr>
              <a:t>1996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www.ssss.cz/files/kpucebnice/images/pv/kopie/drozdi.jpg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www.ssss.cz/files/kpucebnice/images/pv/kopie/drozdi_200.jpg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3391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121</TotalTime>
  <Words>419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Střední průmyslová škola a Střední odborná škola gastronomie a služeb, Most, příspěvková organizace </vt:lpstr>
      <vt:lpstr>Prezentace aplikace PowerPoint</vt:lpstr>
      <vt:lpstr>KYPŘÍCÍ  PŘÍPRAVKY</vt:lpstr>
      <vt:lpstr>KYPŘÍCÍ  PŘÍPRAVKY</vt:lpstr>
      <vt:lpstr>BIOLOGICKÉ  </vt:lpstr>
      <vt:lpstr>BIOLOGICKÉ KYPŘÍCÍ PROSTŘEDKY </vt:lpstr>
      <vt:lpstr>DROŽDÍ  ČERSTVÉ</vt:lpstr>
      <vt:lpstr>DROŽDÍ  ČERSTVÉ</vt:lpstr>
      <vt:lpstr>DROŽDÍ SUŠENÉ </vt:lpstr>
      <vt:lpstr>DROŽDÍ SUŠENÉ 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18</cp:revision>
  <dcterms:created xsi:type="dcterms:W3CDTF">2013-10-27T08:42:34Z</dcterms:created>
  <dcterms:modified xsi:type="dcterms:W3CDTF">2013-10-30T11:43:11Z</dcterms:modified>
</cp:coreProperties>
</file>