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8" r:id="rId4"/>
    <p:sldId id="265" r:id="rId5"/>
    <p:sldId id="264" r:id="rId6"/>
    <p:sldId id="259" r:id="rId7"/>
    <p:sldId id="261" r:id="rId8"/>
    <p:sldId id="267" r:id="rId9"/>
    <p:sldId id="266" r:id="rId10"/>
    <p:sldId id="262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1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A0C4A1D-41E8-4997-B687-4ADB96A7543C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BEE5FAD-048D-4E41-B25E-CD3C2ED9C5A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A0C4A1D-41E8-4997-B687-4ADB96A7543C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BEE5FAD-048D-4E41-B25E-CD3C2ED9C5A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A0C4A1D-41E8-4997-B687-4ADB96A7543C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BEE5FAD-048D-4E41-B25E-CD3C2ED9C5A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C4A1D-41E8-4997-B687-4ADB96A7543C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E5FAD-048D-4E41-B25E-CD3C2ED9C5A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C4A1D-41E8-4997-B687-4ADB96A7543C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E5FAD-048D-4E41-B25E-CD3C2ED9C5A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A0C4A1D-41E8-4997-B687-4ADB96A7543C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BEE5FAD-048D-4E41-B25E-CD3C2ED9C5A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C4A1D-41E8-4997-B687-4ADB96A7543C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E5FAD-048D-4E41-B25E-CD3C2ED9C5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A0C4A1D-41E8-4997-B687-4ADB96A7543C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BEE5FAD-048D-4E41-B25E-CD3C2ED9C5A2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A0C4A1D-41E8-4997-B687-4ADB96A7543C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BEE5FAD-048D-4E41-B25E-CD3C2ED9C5A2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C4A1D-41E8-4997-B687-4ADB96A7543C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E5FAD-048D-4E41-B25E-CD3C2ED9C5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C4A1D-41E8-4997-B687-4ADB96A7543C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E5FAD-048D-4E41-B25E-CD3C2ED9C5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A0C4A1D-41E8-4997-B687-4ADB96A7543C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BEE5FAD-048D-4E41-B25E-CD3C2ED9C5A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sss.cz/files/kpucebnice/images/pv/kopie/kypr_pr_pernik.jpg" TargetMode="External"/><Relationship Id="rId2" Type="http://schemas.openxmlformats.org/officeDocument/2006/relationships/hyperlink" Target="http://www.e-cukrovinky.cz/fotky14690/fotos/_vyr_374P1680598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07704" y="228600"/>
            <a:ext cx="6928448" cy="1328192"/>
          </a:xfrm>
        </p:spPr>
        <p:txBody>
          <a:bodyPr>
            <a:normAutofit/>
          </a:bodyPr>
          <a:lstStyle/>
          <a:p>
            <a:pPr algn="l"/>
            <a:r>
              <a:rPr lang="cs-CZ" sz="1600" b="1" cap="small" dirty="0">
                <a:solidFill>
                  <a:schemeClr val="tx1"/>
                </a:solidFill>
                <a:latin typeface="Century Schoolbook"/>
              </a:rPr>
              <a:t>Střední průmyslová škola</a:t>
            </a:r>
            <a:br>
              <a:rPr lang="cs-CZ" sz="1600" b="1" cap="small" dirty="0">
                <a:solidFill>
                  <a:schemeClr val="tx1"/>
                </a:solidFill>
                <a:latin typeface="Century Schoolbook"/>
              </a:rPr>
            </a:br>
            <a:r>
              <a:rPr lang="cs-CZ" sz="1600" b="1" cap="small" dirty="0">
                <a:solidFill>
                  <a:schemeClr val="tx1"/>
                </a:solidFill>
                <a:latin typeface="Century Schoolbook"/>
              </a:rPr>
              <a:t>a Střední odborná škola gastronomie a služeb, Most, příspěvková organizace</a:t>
            </a:r>
            <a:r>
              <a:rPr lang="cs-CZ" sz="3200" dirty="0">
                <a:solidFill>
                  <a:schemeClr val="tx1"/>
                </a:solidFill>
                <a:latin typeface="Calibri"/>
              </a:rPr>
              <a:t/>
            </a:r>
            <a:br>
              <a:rPr lang="cs-CZ" sz="3200" dirty="0">
                <a:solidFill>
                  <a:schemeClr val="tx1"/>
                </a:solidFill>
                <a:latin typeface="Calibri"/>
              </a:rPr>
            </a:b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 algn="ctr">
              <a:spcBef>
                <a:spcPts val="600"/>
              </a:spcBef>
              <a:buClr>
                <a:srgbClr val="B13F9A"/>
              </a:buClr>
              <a:buSzPct val="73000"/>
              <a:buNone/>
            </a:pPr>
            <a:r>
              <a:rPr lang="cs-CZ" sz="2400" dirty="0">
                <a:solidFill>
                  <a:prstClr val="black"/>
                </a:solidFill>
                <a:latin typeface="Calibri"/>
              </a:rPr>
              <a:t>DIGITÁLNÍ UČEBNÍ MATERIÁL</a:t>
            </a:r>
            <a:endParaRPr lang="cs-CZ" sz="2400" dirty="0">
              <a:solidFill>
                <a:prstClr val="black"/>
              </a:solidFill>
              <a:latin typeface="Trebuchet MS"/>
            </a:endParaRP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93345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Group 7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3113749"/>
              </p:ext>
            </p:extLst>
          </p:nvPr>
        </p:nvGraphicFramePr>
        <p:xfrm>
          <a:off x="611560" y="2110163"/>
          <a:ext cx="7992888" cy="3603057"/>
        </p:xfrm>
        <a:graphic>
          <a:graphicData uri="http://schemas.openxmlformats.org/drawingml/2006/table">
            <a:tbl>
              <a:tblPr/>
              <a:tblGrid>
                <a:gridCol w="2023702"/>
                <a:gridCol w="5969186"/>
              </a:tblGrid>
              <a:tr h="282118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450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VY_12</a:t>
                      </a:r>
                      <a:r>
                        <a:rPr lang="cs-CZ" sz="1200" baseline="0" dirty="0" smtClean="0"/>
                        <a:t> </a:t>
                      </a:r>
                      <a:r>
                        <a:rPr lang="cs-CZ" sz="1200" dirty="0" smtClean="0"/>
                        <a:t>_INOVACE_OV9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01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01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ODBORNÝ VÝCVIK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01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Tematická oblast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NAUKA  O ZBOŽÍ 1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01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KYPŘÍCÍ PROSTŘEDKY - CHEMICKÉ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01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2.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01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Jaroslava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Kapalínová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701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PROSINEC 2012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886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orbel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Žáci se seznámí s druhy  kypřících prostředků  chemických v prodeji, jejich přejímkou, vadami a skladováním.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Materiál je určen pro žáky 2.ročníku obor prodavač.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288" y="5733256"/>
            <a:ext cx="3871913" cy="1053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839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692696"/>
            <a:ext cx="7992888" cy="5472608"/>
          </a:xfrm>
        </p:spPr>
        <p:txBody>
          <a:bodyPr>
            <a:normAutofit/>
          </a:bodyPr>
          <a:lstStyle/>
          <a:p>
            <a:pPr algn="r"/>
            <a:r>
              <a:rPr lang="cs-CZ" sz="8000" b="0" cap="none" spc="0" dirty="0">
                <a:solidFill>
                  <a:srgbClr val="C00000"/>
                </a:solidFill>
                <a:ea typeface="+mj-ea"/>
                <a:cs typeface="+mj-cs"/>
              </a:rPr>
              <a:t>KYPŘÍCÍ  PROSTŘEDKY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437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>
                <a:solidFill>
                  <a:srgbClr val="002060"/>
                </a:solidFill>
              </a:rPr>
              <a:t>KYPŘÍCÍ  PŘÍPRAVKY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2348880"/>
            <a:ext cx="8503920" cy="3750168"/>
          </a:xfrm>
        </p:spPr>
        <p:txBody>
          <a:bodyPr/>
          <a:lstStyle/>
          <a:p>
            <a:pPr marL="0" lvl="0" indent="0" fontAlgn="base">
              <a:spcAft>
                <a:spcPct val="0"/>
              </a:spcAft>
              <a:buClr>
                <a:srgbClr val="D16349"/>
              </a:buClr>
              <a:buNone/>
            </a:pPr>
            <a:r>
              <a:rPr lang="cs-CZ" sz="3200" b="1" i="1" u="sng" dirty="0" smtClean="0">
                <a:solidFill>
                  <a:prstClr val="black"/>
                </a:solidFill>
              </a:rPr>
              <a:t>JSOU DVOJÍHO DRUHU:</a:t>
            </a:r>
          </a:p>
          <a:p>
            <a:pPr marL="0" lvl="0" indent="0" fontAlgn="base">
              <a:spcAft>
                <a:spcPct val="0"/>
              </a:spcAft>
              <a:buClr>
                <a:srgbClr val="D16349"/>
              </a:buClr>
              <a:buNone/>
            </a:pPr>
            <a:endParaRPr lang="cs-CZ" sz="2400" b="1" i="1" u="sng" dirty="0">
              <a:solidFill>
                <a:prstClr val="black"/>
              </a:solidFill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Font typeface="Georgia" pitchFamily="18" charset="0"/>
              <a:buAutoNum type="arabicPeriod"/>
            </a:pPr>
            <a:r>
              <a:rPr lang="cs-CZ" sz="3200" dirty="0" smtClean="0">
                <a:solidFill>
                  <a:prstClr val="black"/>
                </a:solidFill>
              </a:rPr>
              <a:t>BIOLOGICKÉ </a:t>
            </a:r>
            <a:r>
              <a:rPr lang="cs-CZ" sz="3200" dirty="0">
                <a:solidFill>
                  <a:prstClr val="black"/>
                </a:solidFill>
              </a:rPr>
              <a:t>KYPŘÍCÍ PROSTŘEDKY</a:t>
            </a: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Font typeface="Georgia" pitchFamily="18" charset="0"/>
              <a:buAutoNum type="arabicPeriod"/>
            </a:pPr>
            <a:endParaRPr lang="cs-CZ" sz="1600" dirty="0">
              <a:solidFill>
                <a:prstClr val="black"/>
              </a:solidFill>
            </a:endParaRPr>
          </a:p>
          <a:p>
            <a:pPr marL="514350" lvl="0" indent="-514350" fontAlgn="base">
              <a:spcAft>
                <a:spcPct val="0"/>
              </a:spcAft>
              <a:buClr>
                <a:srgbClr val="D16349"/>
              </a:buClr>
              <a:buFont typeface="Georgia" pitchFamily="18" charset="0"/>
              <a:buAutoNum type="arabicPeriod"/>
            </a:pPr>
            <a:r>
              <a:rPr lang="cs-CZ" sz="3200" dirty="0">
                <a:solidFill>
                  <a:prstClr val="black"/>
                </a:solidFill>
              </a:rPr>
              <a:t>CHEMICKÉ KYPŘÍCÍ PROSTŘEDKY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5353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2267744" y="1052736"/>
            <a:ext cx="6172200" cy="5178170"/>
          </a:xfrm>
        </p:spPr>
        <p:txBody>
          <a:bodyPr>
            <a:noAutofit/>
          </a:bodyPr>
          <a:lstStyle/>
          <a:p>
            <a:r>
              <a:rPr lang="cs-CZ" sz="6000" b="0" dirty="0" smtClean="0">
                <a:solidFill>
                  <a:srgbClr val="C00000"/>
                </a:solidFill>
              </a:rPr>
              <a:t>KYPŘÍCÍ </a:t>
            </a:r>
            <a:r>
              <a:rPr lang="cs-CZ" sz="6000" b="0" dirty="0" smtClean="0">
                <a:solidFill>
                  <a:srgbClr val="C00000"/>
                </a:solidFill>
              </a:rPr>
              <a:t>PROSTŘEDKY </a:t>
            </a:r>
          </a:p>
          <a:p>
            <a:endParaRPr lang="cs-CZ" sz="6000" b="0" dirty="0">
              <a:solidFill>
                <a:srgbClr val="C00000"/>
              </a:solidFill>
            </a:endParaRPr>
          </a:p>
          <a:p>
            <a:r>
              <a:rPr lang="cs-CZ" sz="6000" b="0" dirty="0" smtClean="0">
                <a:solidFill>
                  <a:srgbClr val="C00000"/>
                </a:solidFill>
              </a:rPr>
              <a:t>-  </a:t>
            </a:r>
            <a:r>
              <a:rPr lang="cs-CZ" sz="6000" b="0" dirty="0" smtClean="0">
                <a:solidFill>
                  <a:srgbClr val="0070C0"/>
                </a:solidFill>
              </a:rPr>
              <a:t>CHEMICKÉ</a:t>
            </a:r>
            <a:r>
              <a:rPr lang="cs-CZ" sz="6000" b="0" dirty="0" smtClean="0">
                <a:solidFill>
                  <a:srgbClr val="C00000"/>
                </a:solidFill>
              </a:rPr>
              <a:t> -</a:t>
            </a:r>
            <a:endParaRPr lang="cs-CZ" sz="6000" b="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817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>
                <a:solidFill>
                  <a:srgbClr val="002060"/>
                </a:solidFill>
              </a:rPr>
              <a:t>KYPŘÍCÍ  </a:t>
            </a:r>
            <a:r>
              <a:rPr lang="cs-CZ" sz="4000" dirty="0" smtClean="0">
                <a:solidFill>
                  <a:srgbClr val="002060"/>
                </a:solidFill>
              </a:rPr>
              <a:t>PŘÍPRAVKY </a:t>
            </a:r>
            <a:r>
              <a:rPr lang="cs-CZ" sz="4000" dirty="0" smtClean="0">
                <a:solidFill>
                  <a:srgbClr val="C00000"/>
                </a:solidFill>
              </a:rPr>
              <a:t>CHEMICKÉ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i="1" u="sng" dirty="0" smtClean="0"/>
              <a:t>CHARAKTERISTIKA:</a:t>
            </a:r>
          </a:p>
          <a:p>
            <a:pPr marL="0" indent="0">
              <a:buNone/>
            </a:pPr>
            <a:endParaRPr lang="cs-CZ" b="1" i="1" u="sng" dirty="0"/>
          </a:p>
          <a:p>
            <a:pPr marL="0" indent="0">
              <a:buNone/>
            </a:pPr>
            <a:r>
              <a:rPr lang="cs-CZ" sz="2800" dirty="0" smtClean="0"/>
              <a:t>Princip těchto přípravků spočívá v reakci mezi jejich kyselou a zásaditou složkou</a:t>
            </a:r>
            <a:r>
              <a:rPr lang="cs-CZ" sz="2800" dirty="0" smtClean="0"/>
              <a:t>.</a:t>
            </a:r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r>
              <a:rPr lang="cs-CZ" sz="2800" dirty="0" smtClean="0"/>
              <a:t>Reakce probíhá pouze za přítomnosti vody</a:t>
            </a:r>
            <a:r>
              <a:rPr lang="cs-CZ" sz="2800" dirty="0" smtClean="0"/>
              <a:t>.</a:t>
            </a:r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r>
              <a:rPr lang="cs-CZ" sz="2800" dirty="0" smtClean="0"/>
              <a:t>Při reakci se uvolňuje plynný oxid uhličitý, který zkypřuje těsto.</a:t>
            </a:r>
          </a:p>
          <a:p>
            <a:pPr marL="0" indent="0">
              <a:buNone/>
            </a:pPr>
            <a:endParaRPr lang="cs-CZ" sz="2800" b="1" i="1" u="sng" dirty="0" smtClean="0"/>
          </a:p>
          <a:p>
            <a:pPr marL="0" indent="0">
              <a:buNone/>
            </a:pPr>
            <a:endParaRPr lang="cs-CZ" i="1" dirty="0" smtClean="0"/>
          </a:p>
          <a:p>
            <a:pPr marL="514350" indent="-514350">
              <a:buFont typeface="+mj-lt"/>
              <a:buAutoNum type="arabicPeriod" startAt="4"/>
            </a:pP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109747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32819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2060"/>
                </a:solidFill>
              </a:rPr>
              <a:t>KYPŘÍCÍ PROSTŘEDKY</a:t>
            </a:r>
            <a:r>
              <a:rPr lang="cs-CZ" sz="3600" dirty="0">
                <a:solidFill>
                  <a:srgbClr val="002060"/>
                </a:solidFill>
              </a:rPr>
              <a:t> CHEMICKÉ</a:t>
            </a:r>
            <a:r>
              <a:rPr lang="cs-CZ" sz="3600" dirty="0">
                <a:solidFill>
                  <a:srgbClr val="7B9899"/>
                </a:solidFill>
              </a:rPr>
              <a:t/>
            </a:r>
            <a:br>
              <a:rPr lang="cs-CZ" sz="3600" dirty="0">
                <a:solidFill>
                  <a:srgbClr val="7B9899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lvl="0" indent="0" fontAlgn="base">
              <a:spcAft>
                <a:spcPct val="0"/>
              </a:spcAft>
              <a:buClr>
                <a:srgbClr val="D16349"/>
              </a:buClr>
              <a:buNone/>
            </a:pPr>
            <a:r>
              <a:rPr lang="cs-CZ" sz="3200" b="1" i="1" u="sng" dirty="0" smtClean="0">
                <a:solidFill>
                  <a:prstClr val="black"/>
                </a:solidFill>
              </a:rPr>
              <a:t>ŘADÍME SEM:</a:t>
            </a: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 2" pitchFamily="18" charset="2"/>
              <a:buChar char=""/>
            </a:pPr>
            <a:endParaRPr lang="cs-CZ" sz="3200" dirty="0">
              <a:solidFill>
                <a:prstClr val="black"/>
              </a:solidFill>
            </a:endParaRP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 2" pitchFamily="18" charset="2"/>
              <a:buChar char=""/>
            </a:pPr>
            <a:r>
              <a:rPr lang="cs-CZ" sz="3200" dirty="0" smtClean="0">
                <a:solidFill>
                  <a:prstClr val="black"/>
                </a:solidFill>
              </a:rPr>
              <a:t>KYPŘÍCÍ </a:t>
            </a:r>
            <a:r>
              <a:rPr lang="cs-CZ" sz="3200" dirty="0">
                <a:solidFill>
                  <a:prstClr val="black"/>
                </a:solidFill>
              </a:rPr>
              <a:t>PRÁŠEK DO PEČIVA</a:t>
            </a: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 2" pitchFamily="18" charset="2"/>
              <a:buChar char=""/>
            </a:pPr>
            <a:endParaRPr lang="cs-CZ" sz="3200" dirty="0">
              <a:solidFill>
                <a:prstClr val="black"/>
              </a:solidFill>
            </a:endParaRPr>
          </a:p>
          <a:p>
            <a:pPr marL="273050" lvl="0" indent="-273050" fontAlgn="base">
              <a:spcAft>
                <a:spcPct val="0"/>
              </a:spcAft>
              <a:buClr>
                <a:srgbClr val="D16349"/>
              </a:buClr>
              <a:buFont typeface="Wingdings 2" pitchFamily="18" charset="2"/>
              <a:buChar char=""/>
            </a:pPr>
            <a:r>
              <a:rPr lang="cs-CZ" sz="3200" dirty="0">
                <a:solidFill>
                  <a:prstClr val="black"/>
                </a:solidFill>
              </a:rPr>
              <a:t>KYPŘÍCÍ PRÁŠEK DO PERNÍKU</a:t>
            </a:r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571224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273050" lvl="0" indent="-273050" fontAlgn="base">
              <a:spcBef>
                <a:spcPct val="20000"/>
              </a:spcBef>
              <a:spcAft>
                <a:spcPct val="0"/>
              </a:spcAft>
            </a:pPr>
            <a:r>
              <a:rPr lang="cs-CZ" dirty="0" smtClean="0">
                <a:solidFill>
                  <a:srgbClr val="C00000"/>
                </a:solidFill>
              </a:rPr>
              <a:t>KYPŘÍCÍ PRÁŠEK DO PEČIVA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i="1" u="sng" dirty="0" smtClean="0"/>
              <a:t>SLOŽENÍ</a:t>
            </a:r>
            <a:r>
              <a:rPr lang="cs-CZ" dirty="0" smtClean="0"/>
              <a:t> – jedlá soda, minerální sůl kyselé reakce,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plnidlo (jedlý škrob, sójová mouka)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i="1" u="sng" dirty="0" smtClean="0"/>
              <a:t>DRUH V PRODEJI </a:t>
            </a:r>
            <a:r>
              <a:rPr lang="cs-CZ" dirty="0" smtClean="0"/>
              <a:t>–</a:t>
            </a:r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r>
              <a:rPr lang="cs-CZ" dirty="0" smtClean="0"/>
              <a:t>Kypřící prášek do pečiva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924944"/>
            <a:ext cx="3096741" cy="3176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1434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KYPŘÍCÍ PŘÁŠEK DO PERNÍKU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926288"/>
          </a:xfrm>
        </p:spPr>
        <p:txBody>
          <a:bodyPr/>
          <a:lstStyle/>
          <a:p>
            <a:pPr marL="0" indent="0">
              <a:buNone/>
            </a:pPr>
            <a:r>
              <a:rPr lang="cs-CZ" b="1" i="1" u="sng" dirty="0" smtClean="0"/>
              <a:t>Je velmi aromatický.</a:t>
            </a:r>
          </a:p>
          <a:p>
            <a:pPr marL="0" indent="0">
              <a:buNone/>
            </a:pPr>
            <a:endParaRPr lang="cs-CZ" b="1" i="1" u="sng" dirty="0"/>
          </a:p>
          <a:p>
            <a:pPr marL="0" indent="0">
              <a:buNone/>
            </a:pPr>
            <a:r>
              <a:rPr lang="cs-CZ" b="1" i="1" u="sng" dirty="0" smtClean="0"/>
              <a:t>SLOŽENÍ –</a:t>
            </a:r>
            <a:r>
              <a:rPr lang="cs-CZ" dirty="0" smtClean="0"/>
              <a:t> kypřící prášek do pečiva s přidáním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perníkového koření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i="1" u="sng" dirty="0" smtClean="0"/>
              <a:t>DRUH V PRODEJI –</a:t>
            </a:r>
          </a:p>
          <a:p>
            <a:pPr marL="0" indent="0">
              <a:buNone/>
            </a:pPr>
            <a:endParaRPr lang="cs-CZ" sz="1600" b="1" i="1" u="sng" dirty="0" smtClean="0"/>
          </a:p>
          <a:p>
            <a:pPr marL="0" indent="0">
              <a:buNone/>
            </a:pPr>
            <a:r>
              <a:rPr lang="cs-CZ" dirty="0" smtClean="0"/>
              <a:t>Kypřící prášek do perníku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000" dirty="0" smtClean="0">
                <a:solidFill>
                  <a:srgbClr val="C00000"/>
                </a:solidFill>
              </a:rPr>
              <a:t>JAKÝ JE ROZDÍL MEZI KYPŘÍCÍM PRÁŠKEM DO PEČIVA A DO PERNÍKU.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284984"/>
            <a:ext cx="1512168" cy="2227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2293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C00000"/>
                </a:solidFill>
              </a:rPr>
              <a:t>KYPŘÍCÍ PRÁŠEK DO </a:t>
            </a:r>
            <a:r>
              <a:rPr lang="cs-CZ" dirty="0" smtClean="0">
                <a:solidFill>
                  <a:srgbClr val="C00000"/>
                </a:solidFill>
              </a:rPr>
              <a:t>PEČIVA A PERNÍKU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435280" cy="4873752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i="1" u="sng" dirty="0" smtClean="0"/>
              <a:t>Přejímka</a:t>
            </a:r>
            <a:r>
              <a:rPr lang="cs-CZ" dirty="0" smtClean="0"/>
              <a:t> – kontroluje se: čistý neporušený obal,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</a:t>
            </a:r>
            <a:r>
              <a:rPr lang="cs-CZ" dirty="0" smtClean="0"/>
              <a:t>záruční </a:t>
            </a:r>
            <a:r>
              <a:rPr lang="cs-CZ" dirty="0" smtClean="0"/>
              <a:t>lhůta</a:t>
            </a:r>
            <a:endParaRPr lang="cs-CZ" dirty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r>
              <a:rPr lang="cs-CZ" b="1" i="1" u="sng" dirty="0" smtClean="0"/>
              <a:t>Vady</a:t>
            </a:r>
            <a:r>
              <a:rPr lang="cs-CZ" dirty="0" smtClean="0"/>
              <a:t> – </a:t>
            </a:r>
            <a:r>
              <a:rPr lang="cs-CZ" u="sng" dirty="0" smtClean="0"/>
              <a:t>vlhkost</a:t>
            </a:r>
            <a:r>
              <a:rPr lang="cs-CZ" dirty="0" smtClean="0"/>
              <a:t>, cizí pachy, roztrhlý obal, prošlá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</a:t>
            </a:r>
            <a:r>
              <a:rPr lang="cs-CZ" dirty="0" smtClean="0"/>
              <a:t>záruční </a:t>
            </a:r>
            <a:r>
              <a:rPr lang="cs-CZ" dirty="0" smtClean="0"/>
              <a:t>lhůta</a:t>
            </a:r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r>
              <a:rPr lang="cs-CZ" b="1" i="1" u="sng" dirty="0" smtClean="0"/>
              <a:t>Skladování</a:t>
            </a:r>
            <a:r>
              <a:rPr lang="cs-CZ" dirty="0" smtClean="0"/>
              <a:t> – v čistých, suchých a dobře větratelných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</a:t>
            </a:r>
            <a:r>
              <a:rPr lang="cs-CZ" dirty="0" smtClean="0"/>
              <a:t> </a:t>
            </a:r>
            <a:r>
              <a:rPr lang="cs-CZ" dirty="0" smtClean="0"/>
              <a:t>skladech, provádíme obměnu zásob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789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OPAKOVÁNÍ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772816"/>
            <a:ext cx="8503920" cy="432623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200" dirty="0" smtClean="0">
                <a:solidFill>
                  <a:srgbClr val="C00000"/>
                </a:solidFill>
              </a:rPr>
              <a:t>Z jakých suroviny se vyrábí kypřící prášek do pečiva?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>
                <a:solidFill>
                  <a:srgbClr val="C00000"/>
                </a:solidFill>
              </a:rPr>
              <a:t>Jaké je použití kypřících prášků?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>
                <a:solidFill>
                  <a:srgbClr val="C00000"/>
                </a:solidFill>
              </a:rPr>
              <a:t>Jaké je nejčastější vada kypřících prášků?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>
                <a:solidFill>
                  <a:srgbClr val="C00000"/>
                </a:solidFill>
              </a:rPr>
              <a:t>Jak správně skladujeme kypřící prostředky?</a:t>
            </a:r>
          </a:p>
          <a:p>
            <a:pPr marL="514350" indent="-514350">
              <a:buFont typeface="+mj-lt"/>
              <a:buAutoNum type="arabicPeriod"/>
            </a:pPr>
            <a:endParaRPr lang="cs-CZ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58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ZDROJE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1200" dirty="0">
                <a:solidFill>
                  <a:prstClr val="black"/>
                </a:solidFill>
              </a:rPr>
              <a:t>Josef </a:t>
            </a:r>
            <a:r>
              <a:rPr lang="cs-CZ" sz="1200" dirty="0" err="1">
                <a:solidFill>
                  <a:prstClr val="black"/>
                </a:solidFill>
              </a:rPr>
              <a:t>Kavina</a:t>
            </a:r>
            <a:r>
              <a:rPr lang="cs-CZ" sz="1200" dirty="0">
                <a:solidFill>
                  <a:prstClr val="black"/>
                </a:solidFill>
              </a:rPr>
              <a:t>, </a:t>
            </a:r>
            <a:r>
              <a:rPr lang="cs-CZ" sz="1200" i="1" dirty="0">
                <a:solidFill>
                  <a:prstClr val="black"/>
                </a:solidFill>
              </a:rPr>
              <a:t>ZBOŽÍZNALSTVÍ potravinářského zboží pro 2. ročník středních odborných učilišť  a integrovaných středních škol učebního oboru prodavač – prodavačka, zaměření pro potravinářské zboží a pro smíšené zboží, </a:t>
            </a:r>
            <a:r>
              <a:rPr lang="cs-CZ" sz="1200" dirty="0">
                <a:solidFill>
                  <a:prstClr val="black"/>
                </a:solidFill>
              </a:rPr>
              <a:t>vydalo  nakladatelství a vydavatelství IQ 147, </a:t>
            </a:r>
            <a:r>
              <a:rPr lang="cs-CZ" sz="1200" dirty="0" smtClean="0">
                <a:solidFill>
                  <a:prstClr val="black"/>
                </a:solidFill>
              </a:rPr>
              <a:t>1996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400" u="sng" dirty="0">
                <a:solidFill>
                  <a:srgbClr val="0000FF"/>
                </a:solidFill>
                <a:latin typeface="Calibri"/>
                <a:ea typeface="Calibri"/>
                <a:cs typeface="Times New Roman"/>
                <a:hlinkClick r:id="rId2"/>
              </a:rPr>
              <a:t>http://www.e-cukrovinky.cz/fotky14690/fotos/_</a:t>
            </a:r>
            <a:r>
              <a:rPr lang="cs-CZ" sz="1400" u="sng" dirty="0" smtClean="0">
                <a:solidFill>
                  <a:srgbClr val="0000FF"/>
                </a:solidFill>
                <a:latin typeface="Calibri"/>
                <a:ea typeface="Calibri"/>
                <a:cs typeface="Times New Roman"/>
                <a:hlinkClick r:id="rId2"/>
              </a:rPr>
              <a:t>vyr_374P1680598.jpg</a:t>
            </a:r>
            <a:endParaRPr lang="cs-CZ" sz="1400" u="sng" dirty="0" smtClean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400" u="sng" dirty="0">
                <a:solidFill>
                  <a:srgbClr val="0000FF"/>
                </a:solidFill>
                <a:latin typeface="Calibri"/>
                <a:ea typeface="Calibri"/>
                <a:cs typeface="Times New Roman"/>
                <a:hlinkClick r:id="rId3"/>
              </a:rPr>
              <a:t>http://</a:t>
            </a:r>
            <a:r>
              <a:rPr lang="cs-CZ" sz="1400" u="sng" dirty="0" smtClean="0">
                <a:solidFill>
                  <a:srgbClr val="0000FF"/>
                </a:solidFill>
                <a:latin typeface="Calibri"/>
                <a:ea typeface="Calibri"/>
                <a:cs typeface="Times New Roman"/>
                <a:hlinkClick r:id="rId3"/>
              </a:rPr>
              <a:t>www.ssss.cz/files/kpucebnice/images/pv/kopie/kypr_pr_pernik.jpg</a:t>
            </a:r>
            <a:endParaRPr lang="cs-CZ" sz="1400" u="sng" dirty="0" smtClean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endParaRPr lang="cs-CZ" sz="14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1400" u="sng" dirty="0" smtClean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1400" dirty="0">
              <a:latin typeface="Calibri"/>
              <a:ea typeface="Calibri"/>
              <a:cs typeface="Times New Roman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391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112</TotalTime>
  <Words>345</Words>
  <Application>Microsoft Office PowerPoint</Application>
  <PresentationFormat>Předvádění na obrazovce (4:3)</PresentationFormat>
  <Paragraphs>89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Arkýř</vt:lpstr>
      <vt:lpstr>Střední průmyslová škola a Střední odborná škola gastronomie a služeb, Most, příspěvková organizace </vt:lpstr>
      <vt:lpstr>Prezentace aplikace PowerPoint</vt:lpstr>
      <vt:lpstr>KYPŘÍCÍ  PŘÍPRAVKY</vt:lpstr>
      <vt:lpstr>Prezentace aplikace PowerPoint</vt:lpstr>
      <vt:lpstr>KYPŘÍCÍ  PŘÍPRAVKY CHEMICKÉ</vt:lpstr>
      <vt:lpstr>KYPŘÍCÍ PROSTŘEDKY CHEMICKÉ </vt:lpstr>
      <vt:lpstr>KYPŘÍCÍ PRÁŠEK DO PEČIVA</vt:lpstr>
      <vt:lpstr>KYPŘÍCÍ PŘÁŠEK DO PERNÍKU</vt:lpstr>
      <vt:lpstr>KYPŘÍCÍ PRÁŠEK DO PEČIVA A PERNÍKU</vt:lpstr>
      <vt:lpstr>OPAKOVÁNÍ</vt:lpstr>
      <vt:lpstr>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Pepe</dc:creator>
  <cp:lastModifiedBy>Pepe</cp:lastModifiedBy>
  <cp:revision>19</cp:revision>
  <dcterms:created xsi:type="dcterms:W3CDTF">2013-10-27T08:42:34Z</dcterms:created>
  <dcterms:modified xsi:type="dcterms:W3CDTF">2013-10-30T11:38:55Z</dcterms:modified>
</cp:coreProperties>
</file>