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70" r:id="rId4"/>
    <p:sldId id="258" r:id="rId5"/>
    <p:sldId id="259" r:id="rId6"/>
    <p:sldId id="261" r:id="rId7"/>
    <p:sldId id="266" r:id="rId8"/>
    <p:sldId id="267" r:id="rId9"/>
    <p:sldId id="271" r:id="rId10"/>
    <p:sldId id="268" r:id="rId11"/>
    <p:sldId id="272" r:id="rId12"/>
    <p:sldId id="260" r:id="rId13"/>
    <p:sldId id="273" r:id="rId14"/>
    <p:sldId id="263" r:id="rId15"/>
    <p:sldId id="26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E6D7A96-05EA-4B8C-8571-CD9C3AC26A3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F6C9CDE-706D-40E5-81D1-E10B7497B78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E6D7A96-05EA-4B8C-8571-CD9C3AC26A3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F6C9CDE-706D-40E5-81D1-E10B7497B78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E6D7A96-05EA-4B8C-8571-CD9C3AC26A3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F6C9CDE-706D-40E5-81D1-E10B7497B78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D7A96-05EA-4B8C-8571-CD9C3AC26A3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C9CDE-706D-40E5-81D1-E10B7497B78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D7A96-05EA-4B8C-8571-CD9C3AC26A3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C9CDE-706D-40E5-81D1-E10B7497B78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E6D7A96-05EA-4B8C-8571-CD9C3AC26A3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F6C9CDE-706D-40E5-81D1-E10B7497B78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D7A96-05EA-4B8C-8571-CD9C3AC26A3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C9CDE-706D-40E5-81D1-E10B7497B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E6D7A96-05EA-4B8C-8571-CD9C3AC26A3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F6C9CDE-706D-40E5-81D1-E10B7497B78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E6D7A96-05EA-4B8C-8571-CD9C3AC26A3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F6C9CDE-706D-40E5-81D1-E10B7497B78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D7A96-05EA-4B8C-8571-CD9C3AC26A3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C9CDE-706D-40E5-81D1-E10B7497B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D7A96-05EA-4B8C-8571-CD9C3AC26A3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C9CDE-706D-40E5-81D1-E10B7497B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E6D7A96-05EA-4B8C-8571-CD9C3AC26A3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F6C9CDE-706D-40E5-81D1-E10B7497B78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1720" y="228600"/>
            <a:ext cx="6784432" cy="1328192"/>
          </a:xfrm>
        </p:spPr>
        <p:txBody>
          <a:bodyPr>
            <a:normAutofit/>
          </a:bodyPr>
          <a:lstStyle/>
          <a:p>
            <a:pPr algn="l"/>
            <a:r>
              <a:rPr lang="cs-CZ" sz="1600" b="1" cap="small" dirty="0">
                <a:solidFill>
                  <a:schemeClr val="tx1"/>
                </a:solidFill>
                <a:latin typeface="Century Schoolbook"/>
              </a:rPr>
              <a:t>Střední průmyslová škola</a:t>
            </a:r>
            <a:br>
              <a:rPr lang="cs-CZ" sz="1600" b="1" cap="small" dirty="0">
                <a:solidFill>
                  <a:schemeClr val="tx1"/>
                </a:solidFill>
                <a:latin typeface="Century Schoolbook"/>
              </a:rPr>
            </a:br>
            <a:r>
              <a:rPr lang="cs-CZ" sz="1600" b="1" cap="small" dirty="0">
                <a:solidFill>
                  <a:schemeClr val="tx1"/>
                </a:solidFill>
                <a:latin typeface="Century Schoolbook"/>
              </a:rPr>
              <a:t>a Střední odborná škola gastronomie a služeb, Most, </a:t>
            </a:r>
            <a:r>
              <a:rPr lang="cs-CZ" sz="1600" b="1" cap="small" dirty="0" smtClean="0">
                <a:solidFill>
                  <a:schemeClr val="tx1"/>
                </a:solidFill>
                <a:latin typeface="Century Schoolbook"/>
              </a:rPr>
              <a:t/>
            </a:r>
            <a:br>
              <a:rPr lang="cs-CZ" sz="1600" b="1" cap="small" dirty="0" smtClean="0">
                <a:solidFill>
                  <a:schemeClr val="tx1"/>
                </a:solidFill>
                <a:latin typeface="Century Schoolbook"/>
              </a:rPr>
            </a:br>
            <a:r>
              <a:rPr lang="cs-CZ" sz="1600" b="1" cap="small" dirty="0" smtClean="0">
                <a:solidFill>
                  <a:schemeClr val="tx1"/>
                </a:solidFill>
                <a:latin typeface="Century Schoolbook"/>
              </a:rPr>
              <a:t>příspěvková </a:t>
            </a:r>
            <a:r>
              <a:rPr lang="cs-CZ" sz="1600" b="1" cap="small" dirty="0">
                <a:solidFill>
                  <a:schemeClr val="tx1"/>
                </a:solidFill>
                <a:latin typeface="Century Schoolbook"/>
              </a:rPr>
              <a:t>organizace</a:t>
            </a:r>
            <a:r>
              <a:rPr lang="cs-CZ" sz="3200" dirty="0">
                <a:solidFill>
                  <a:schemeClr val="tx1"/>
                </a:solidFill>
                <a:latin typeface="Calibri"/>
              </a:rPr>
              <a:t/>
            </a:r>
            <a:br>
              <a:rPr lang="cs-CZ" sz="3200" dirty="0">
                <a:solidFill>
                  <a:schemeClr val="tx1"/>
                </a:solidFill>
                <a:latin typeface="Calibri"/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6893"/>
            <a:ext cx="7467600" cy="5257059"/>
          </a:xfrm>
        </p:spPr>
        <p:txBody>
          <a:bodyPr/>
          <a:lstStyle/>
          <a:p>
            <a:pPr marL="0" lvl="0" indent="0" algn="ctr">
              <a:spcBef>
                <a:spcPts val="600"/>
              </a:spcBef>
              <a:buClr>
                <a:srgbClr val="B13F9A"/>
              </a:buClr>
              <a:buSzPct val="73000"/>
              <a:buNone/>
            </a:pPr>
            <a:r>
              <a:rPr lang="cs-CZ" dirty="0">
                <a:solidFill>
                  <a:prstClr val="black"/>
                </a:solidFill>
                <a:latin typeface="Calibri"/>
              </a:rPr>
              <a:t>DIGITÁLNÍ UČEBNÍ MATERIÁL</a:t>
            </a:r>
            <a:endParaRPr lang="cs-CZ" dirty="0">
              <a:solidFill>
                <a:prstClr val="black"/>
              </a:solidFill>
              <a:latin typeface="Trebuchet MS"/>
            </a:endParaRP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Group 7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9338134"/>
              </p:ext>
            </p:extLst>
          </p:nvPr>
        </p:nvGraphicFramePr>
        <p:xfrm>
          <a:off x="539552" y="1772817"/>
          <a:ext cx="8064896" cy="3744416"/>
        </p:xfrm>
        <a:graphic>
          <a:graphicData uri="http://schemas.openxmlformats.org/drawingml/2006/table">
            <a:tbl>
              <a:tblPr/>
              <a:tblGrid>
                <a:gridCol w="2179371"/>
                <a:gridCol w="5885525"/>
              </a:tblGrid>
              <a:tr h="327696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857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VY_12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dirty="0" smtClean="0"/>
                        <a:t>_INOVACE_OV12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4928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4928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ODBORNÝ VÝCVIK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4928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NAUKA  O ZBOŽÍ 1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4928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POLÉVKOVÉ PŘÍPRAVKY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4928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4928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Jaroslava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Kapalínová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4928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KVĚTEN 2013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1367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Žáci se seznámí s druhy polévkových přípravků  v prodeji, jejich přejímkou, vadami a skladováním.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Materiál je určen pro žáky 2.ročníku obor prodavačské práce, prodavač.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733256"/>
            <a:ext cx="4320480" cy="10536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2301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340768"/>
            <a:ext cx="6400800" cy="5112568"/>
          </a:xfrm>
        </p:spPr>
        <p:txBody>
          <a:bodyPr>
            <a:normAutofit/>
          </a:bodyPr>
          <a:lstStyle/>
          <a:p>
            <a:pPr algn="ctr"/>
            <a:r>
              <a:rPr lang="cs-CZ" sz="6000" b="0" i="1" cap="none" spc="0" dirty="0" smtClean="0">
                <a:solidFill>
                  <a:srgbClr val="002060"/>
                </a:solidFill>
                <a:ea typeface="+mj-ea"/>
                <a:cs typeface="+mj-cs"/>
              </a:rPr>
              <a:t>POLÉVKOVÉ   </a:t>
            </a:r>
            <a:r>
              <a:rPr lang="cs-CZ" sz="6000" b="0" i="1" cap="none" spc="0" dirty="0">
                <a:solidFill>
                  <a:srgbClr val="002060"/>
                </a:solidFill>
                <a:ea typeface="+mj-ea"/>
                <a:cs typeface="+mj-cs"/>
              </a:rPr>
              <a:t>PŘÍPRAVKY</a:t>
            </a:r>
            <a:endParaRPr lang="cs-CZ" sz="6000" b="0" i="1" dirty="0"/>
          </a:p>
        </p:txBody>
      </p:sp>
    </p:spTree>
    <p:extLst>
      <p:ext uri="{BB962C8B-B14F-4D97-AF65-F5344CB8AC3E}">
        <p14:creationId xmlns:p14="http://schemas.microsoft.com/office/powerpoint/2010/main" val="2964143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22114"/>
          </a:xfrm>
        </p:spPr>
        <p:txBody>
          <a:bodyPr>
            <a:normAutofit/>
          </a:bodyPr>
          <a:lstStyle/>
          <a:p>
            <a:r>
              <a:rPr lang="cs-CZ" sz="4000" dirty="0">
                <a:solidFill>
                  <a:srgbClr val="C00000"/>
                </a:solidFill>
              </a:rPr>
              <a:t>POLÉVKOVÉ PŘÍPRAVKY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88840"/>
            <a:ext cx="7467600" cy="4485112"/>
          </a:xfrm>
        </p:spPr>
        <p:txBody>
          <a:bodyPr/>
          <a:lstStyle/>
          <a:p>
            <a:pPr marL="0" indent="0">
              <a:buNone/>
            </a:pPr>
            <a:r>
              <a:rPr lang="cs-CZ" sz="3200" b="1" i="1" dirty="0" smtClean="0"/>
              <a:t>CHARAKTERISTIKA :</a:t>
            </a:r>
          </a:p>
          <a:p>
            <a:endParaRPr lang="cs-CZ" dirty="0"/>
          </a:p>
          <a:p>
            <a:r>
              <a:rPr lang="cs-CZ" sz="2800" dirty="0" smtClean="0"/>
              <a:t>Jedná se o teplý pokrm vzbuzující chuť k jídlu a doplňují ve stravě potřebu tekutin.</a:t>
            </a:r>
          </a:p>
          <a:p>
            <a:r>
              <a:rPr lang="cs-CZ" sz="2800" dirty="0" smtClean="0"/>
              <a:t>Jde o úsporu času. </a:t>
            </a:r>
          </a:p>
          <a:p>
            <a:r>
              <a:rPr lang="cs-CZ" sz="2800" dirty="0" smtClean="0"/>
              <a:t>Příprava je nenáročná.</a:t>
            </a:r>
          </a:p>
          <a:p>
            <a:r>
              <a:rPr lang="cs-CZ" sz="2800" dirty="0" smtClean="0"/>
              <a:t>Jsou to polévkové polotovary.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87433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>
                <a:solidFill>
                  <a:srgbClr val="C00000"/>
                </a:solidFill>
              </a:rPr>
              <a:t>POLÉVKOVÉ PŘÍPRAVKY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916832"/>
            <a:ext cx="8503920" cy="4182216"/>
          </a:xfrm>
        </p:spPr>
        <p:txBody>
          <a:bodyPr/>
          <a:lstStyle/>
          <a:p>
            <a:pPr marL="0" lvl="0" indent="0">
              <a:buClr>
                <a:srgbClr val="D16349"/>
              </a:buClr>
              <a:buNone/>
              <a:defRPr/>
            </a:pPr>
            <a:r>
              <a:rPr lang="cs-CZ" sz="3600" b="1" i="1" u="sng" dirty="0" smtClean="0">
                <a:solidFill>
                  <a:prstClr val="black"/>
                </a:solidFill>
              </a:rPr>
              <a:t>ROZDĚLENÍ:</a:t>
            </a:r>
          </a:p>
          <a:p>
            <a:pPr marL="742950" lvl="0" indent="-742950">
              <a:buClr>
                <a:srgbClr val="D16349"/>
              </a:buClr>
              <a:buFont typeface="+mj-lt"/>
              <a:buAutoNum type="alphaUcPeriod"/>
              <a:defRPr/>
            </a:pPr>
            <a:endParaRPr lang="cs-CZ" sz="1800" dirty="0">
              <a:solidFill>
                <a:prstClr val="black"/>
              </a:solidFill>
            </a:endParaRPr>
          </a:p>
          <a:p>
            <a:pPr marL="742950" lvl="0" indent="-742950">
              <a:buClr>
                <a:srgbClr val="D16349"/>
              </a:buClr>
              <a:buFont typeface="+mj-lt"/>
              <a:buAutoNum type="alphaUcPeriod"/>
              <a:defRPr/>
            </a:pPr>
            <a:r>
              <a:rPr lang="cs-CZ" sz="3600" dirty="0" smtClean="0">
                <a:solidFill>
                  <a:prstClr val="black"/>
                </a:solidFill>
              </a:rPr>
              <a:t>Polévkové </a:t>
            </a:r>
            <a:r>
              <a:rPr lang="cs-CZ" sz="3600" dirty="0">
                <a:solidFill>
                  <a:prstClr val="black"/>
                </a:solidFill>
              </a:rPr>
              <a:t>přípravky </a:t>
            </a:r>
            <a:r>
              <a:rPr lang="cs-CZ" sz="3600" u="sng" dirty="0">
                <a:solidFill>
                  <a:prstClr val="black"/>
                </a:solidFill>
              </a:rPr>
              <a:t>dehydrované</a:t>
            </a:r>
          </a:p>
          <a:p>
            <a:pPr marL="742950" lvl="0" indent="-742950">
              <a:buClr>
                <a:srgbClr val="D16349"/>
              </a:buClr>
              <a:buFont typeface="+mj-lt"/>
              <a:buAutoNum type="alphaUcPeriod" startAt="2"/>
              <a:defRPr/>
            </a:pPr>
            <a:r>
              <a:rPr lang="cs-CZ" sz="3600" dirty="0">
                <a:solidFill>
                  <a:prstClr val="black"/>
                </a:solidFill>
              </a:rPr>
              <a:t>Polévkové přípravky </a:t>
            </a:r>
            <a:r>
              <a:rPr lang="cs-CZ" sz="3600" u="sng" dirty="0">
                <a:solidFill>
                  <a:prstClr val="black"/>
                </a:solidFill>
              </a:rPr>
              <a:t>sterilované</a:t>
            </a:r>
          </a:p>
          <a:p>
            <a:pPr marL="742950" lvl="0" indent="-742950">
              <a:buClr>
                <a:srgbClr val="D16349"/>
              </a:buClr>
              <a:buFont typeface="+mj-lt"/>
              <a:buAutoNum type="alphaUcPeriod" startAt="3"/>
              <a:defRPr/>
            </a:pPr>
            <a:r>
              <a:rPr lang="cs-CZ" sz="3600" dirty="0">
                <a:solidFill>
                  <a:prstClr val="black"/>
                </a:solidFill>
              </a:rPr>
              <a:t>Polévkové přípravky </a:t>
            </a:r>
            <a:r>
              <a:rPr lang="cs-CZ" sz="3600" u="sng" dirty="0">
                <a:solidFill>
                  <a:prstClr val="black"/>
                </a:solidFill>
              </a:rPr>
              <a:t>mražené</a:t>
            </a:r>
          </a:p>
          <a:p>
            <a:pPr lvl="0">
              <a:buClr>
                <a:srgbClr val="D16349"/>
              </a:buClr>
              <a:defRPr/>
            </a:pP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8117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marL="514350" indent="-514350">
              <a:buFont typeface="+mj-lt"/>
              <a:buAutoNum type="alphaUcPeriod"/>
            </a:pPr>
            <a:r>
              <a:rPr lang="cs-CZ" sz="3600" i="1" dirty="0">
                <a:solidFill>
                  <a:srgbClr val="C00000"/>
                </a:solidFill>
              </a:rPr>
              <a:t>POLÉVKOVÉ PŘÍPRAVKY DEHYDROVANÉ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 fontAlgn="base">
              <a:spcAft>
                <a:spcPct val="0"/>
              </a:spcAft>
              <a:buClr>
                <a:srgbClr val="D16349"/>
              </a:buClr>
              <a:buNone/>
            </a:pPr>
            <a:endParaRPr lang="cs-CZ" sz="1800" dirty="0" smtClean="0">
              <a:solidFill>
                <a:prstClr val="black"/>
              </a:solidFill>
            </a:endParaRPr>
          </a:p>
          <a:p>
            <a:pPr marL="0" lvl="0" indent="0" fontAlgn="base">
              <a:spcAft>
                <a:spcPct val="0"/>
              </a:spcAft>
              <a:buClr>
                <a:srgbClr val="D16349"/>
              </a:buClr>
              <a:buNone/>
            </a:pPr>
            <a:r>
              <a:rPr lang="cs-CZ" sz="3600" b="1" i="1" u="sng" dirty="0" smtClean="0">
                <a:solidFill>
                  <a:prstClr val="black"/>
                </a:solidFill>
              </a:rPr>
              <a:t>ROZDĚLUJÍ SE:</a:t>
            </a:r>
            <a:endParaRPr lang="cs-CZ" sz="3600" b="1" i="1" u="sng" dirty="0">
              <a:solidFill>
                <a:prstClr val="black"/>
              </a:solidFill>
            </a:endParaRPr>
          </a:p>
          <a:p>
            <a:pPr marL="0" lvl="0" indent="0" fontAlgn="base">
              <a:spcAft>
                <a:spcPct val="0"/>
              </a:spcAft>
              <a:buClr>
                <a:srgbClr val="D16349"/>
              </a:buClr>
              <a:buNone/>
            </a:pPr>
            <a:endParaRPr lang="cs-CZ" sz="1800" u="sng" dirty="0" smtClean="0">
              <a:solidFill>
                <a:prstClr val="black"/>
              </a:solidFill>
            </a:endParaRPr>
          </a:p>
          <a:p>
            <a:pPr marL="514350" lvl="0" indent="-514350" fontAlgn="base">
              <a:spcAft>
                <a:spcPct val="0"/>
              </a:spcAft>
              <a:buClr>
                <a:srgbClr val="D16349"/>
              </a:buClr>
              <a:buFont typeface="Georgia" pitchFamily="18" charset="0"/>
              <a:buAutoNum type="arabicPeriod"/>
            </a:pPr>
            <a:r>
              <a:rPr lang="cs-CZ" sz="3600" dirty="0" smtClean="0">
                <a:solidFill>
                  <a:prstClr val="black"/>
                </a:solidFill>
              </a:rPr>
              <a:t>Přípravky </a:t>
            </a:r>
            <a:r>
              <a:rPr lang="cs-CZ" sz="3600" dirty="0">
                <a:solidFill>
                  <a:prstClr val="black"/>
                </a:solidFill>
              </a:rPr>
              <a:t>pro bujony</a:t>
            </a:r>
          </a:p>
          <a:p>
            <a:pPr marL="514350" lvl="0" indent="-514350" fontAlgn="base">
              <a:spcAft>
                <a:spcPct val="0"/>
              </a:spcAft>
              <a:buClr>
                <a:srgbClr val="D16349"/>
              </a:buClr>
              <a:buFont typeface="Georgia" pitchFamily="18" charset="0"/>
              <a:buAutoNum type="arabicPeriod"/>
            </a:pPr>
            <a:r>
              <a:rPr lang="cs-CZ" sz="3600" dirty="0">
                <a:solidFill>
                  <a:prstClr val="black"/>
                </a:solidFill>
              </a:rPr>
              <a:t>Přípravky pro polévky bezmasé</a:t>
            </a:r>
          </a:p>
          <a:p>
            <a:pPr marL="514350" lvl="0" indent="-514350" fontAlgn="base">
              <a:spcAft>
                <a:spcPct val="0"/>
              </a:spcAft>
              <a:buClr>
                <a:srgbClr val="D16349"/>
              </a:buClr>
              <a:buFont typeface="Georgia" pitchFamily="18" charset="0"/>
              <a:buAutoNum type="arabicPeriod"/>
            </a:pPr>
            <a:r>
              <a:rPr lang="cs-CZ" sz="3600" dirty="0">
                <a:solidFill>
                  <a:prstClr val="black"/>
                </a:solidFill>
              </a:rPr>
              <a:t>Přípravky pro polévky masité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715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cs-CZ" sz="3600" i="1" dirty="0" smtClean="0">
                <a:solidFill>
                  <a:srgbClr val="C00000"/>
                </a:solidFill>
              </a:rPr>
              <a:t>PŘÍPRAVKY </a:t>
            </a:r>
            <a:r>
              <a:rPr lang="cs-CZ" sz="3600" i="1" dirty="0">
                <a:solidFill>
                  <a:srgbClr val="C00000"/>
                </a:solidFill>
              </a:rPr>
              <a:t>PRO </a:t>
            </a:r>
            <a:r>
              <a:rPr lang="cs-CZ" sz="3600" i="1" dirty="0">
                <a:solidFill>
                  <a:srgbClr val="FF0000"/>
                </a:solidFill>
              </a:rPr>
              <a:t>BUJONY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371600"/>
            <a:ext cx="4038600" cy="5153744"/>
          </a:xfrm>
        </p:spPr>
        <p:txBody>
          <a:bodyPr>
            <a:normAutofit lnSpcReduction="10000"/>
          </a:bodyPr>
          <a:lstStyle/>
          <a:p>
            <a:pPr marL="0" lvl="0" indent="0" fontAlgn="base">
              <a:spcAft>
                <a:spcPct val="0"/>
              </a:spcAft>
              <a:buClr>
                <a:srgbClr val="D16349"/>
              </a:buClr>
              <a:buNone/>
            </a:pPr>
            <a:endParaRPr lang="cs-CZ" sz="1400" u="sng" dirty="0" smtClean="0">
              <a:solidFill>
                <a:prstClr val="black"/>
              </a:solidFill>
            </a:endParaRPr>
          </a:p>
          <a:p>
            <a:pPr marL="0" lvl="0" indent="0" fontAlgn="base">
              <a:spcAft>
                <a:spcPct val="0"/>
              </a:spcAft>
              <a:buClr>
                <a:srgbClr val="D16349"/>
              </a:buClr>
              <a:buNone/>
            </a:pPr>
            <a:r>
              <a:rPr lang="cs-CZ" b="1" i="1" u="sng" dirty="0" smtClean="0">
                <a:solidFill>
                  <a:prstClr val="black"/>
                </a:solidFill>
              </a:rPr>
              <a:t>ŘADÍME SEM:</a:t>
            </a:r>
          </a:p>
          <a:p>
            <a:pPr marL="0" lvl="0" indent="0" fontAlgn="base">
              <a:spcAft>
                <a:spcPct val="0"/>
              </a:spcAft>
              <a:buClr>
                <a:srgbClr val="D16349"/>
              </a:buClr>
              <a:buNone/>
            </a:pPr>
            <a:endParaRPr lang="cs-CZ" sz="1400" u="sng" dirty="0" smtClean="0">
              <a:solidFill>
                <a:prstClr val="black"/>
              </a:solidFill>
            </a:endParaRPr>
          </a:p>
          <a:p>
            <a:pPr marL="0" lvl="0" indent="0" fontAlgn="base">
              <a:spcAft>
                <a:spcPct val="0"/>
              </a:spcAft>
              <a:buClr>
                <a:srgbClr val="D16349"/>
              </a:buClr>
              <a:buNone/>
            </a:pPr>
            <a:r>
              <a:rPr lang="cs-CZ" b="1" dirty="0" smtClean="0">
                <a:solidFill>
                  <a:prstClr val="black"/>
                </a:solidFill>
              </a:rPr>
              <a:t>MASOVÉ BUJONY</a:t>
            </a: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Font typeface="Wingdings" pitchFamily="2" charset="2"/>
              <a:buChar char="Ø"/>
            </a:pPr>
            <a:endParaRPr lang="cs-CZ" sz="1400" dirty="0">
              <a:solidFill>
                <a:prstClr val="black"/>
              </a:solidFill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Font typeface="Wingdings" pitchFamily="2" charset="2"/>
              <a:buChar char="Ø"/>
            </a:pPr>
            <a:endParaRPr lang="cs-CZ" sz="1200" dirty="0" smtClean="0">
              <a:solidFill>
                <a:prstClr val="black"/>
              </a:solidFill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prstClr val="black"/>
                </a:solidFill>
              </a:rPr>
              <a:t>Hovězí </a:t>
            </a:r>
            <a:r>
              <a:rPr lang="cs-CZ" dirty="0">
                <a:solidFill>
                  <a:prstClr val="black"/>
                </a:solidFill>
              </a:rPr>
              <a:t>bujon</a:t>
            </a: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Font typeface="Wingdings" pitchFamily="2" charset="2"/>
              <a:buChar char="Ø"/>
            </a:pPr>
            <a:r>
              <a:rPr lang="cs-CZ" dirty="0">
                <a:solidFill>
                  <a:prstClr val="black"/>
                </a:solidFill>
              </a:rPr>
              <a:t>Slepičí  bujon</a:t>
            </a: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Font typeface="Wingdings" pitchFamily="2" charset="2"/>
              <a:buChar char="Ø"/>
            </a:pPr>
            <a:r>
              <a:rPr lang="cs-CZ" dirty="0">
                <a:solidFill>
                  <a:prstClr val="black"/>
                </a:solidFill>
              </a:rPr>
              <a:t>Kuřecí </a:t>
            </a:r>
            <a:r>
              <a:rPr lang="cs-CZ" dirty="0" smtClean="0">
                <a:solidFill>
                  <a:prstClr val="black"/>
                </a:solidFill>
              </a:rPr>
              <a:t>bujon</a:t>
            </a: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Font typeface="Wingdings" pitchFamily="2" charset="2"/>
              <a:buChar char="Ø"/>
            </a:pPr>
            <a:endParaRPr lang="cs-CZ" dirty="0">
              <a:solidFill>
                <a:prstClr val="black"/>
              </a:solidFill>
            </a:endParaRPr>
          </a:p>
          <a:p>
            <a:pPr lvl="0" fontAlgn="base">
              <a:spcAft>
                <a:spcPct val="0"/>
              </a:spcAft>
              <a:buClr>
                <a:srgbClr val="D16349"/>
              </a:buClr>
              <a:buFont typeface="Wingdings" pitchFamily="2" charset="2"/>
              <a:buChar char="v"/>
            </a:pPr>
            <a:r>
              <a:rPr lang="cs-CZ" i="1" dirty="0" smtClean="0">
                <a:solidFill>
                  <a:prstClr val="black"/>
                </a:solidFill>
              </a:rPr>
              <a:t>JEDNÁ SE O </a:t>
            </a:r>
            <a:r>
              <a:rPr lang="cs-CZ" b="1" u="sng" dirty="0" smtClean="0">
                <a:solidFill>
                  <a:prstClr val="black"/>
                </a:solidFill>
              </a:rPr>
              <a:t>DEHYDROVANÉ VÝROBKY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800600" y="1371600"/>
            <a:ext cx="4038600" cy="5081736"/>
          </a:xfrm>
        </p:spPr>
        <p:txBody>
          <a:bodyPr>
            <a:normAutofit lnSpcReduction="10000"/>
          </a:bodyPr>
          <a:lstStyle/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Font typeface="Wingdings" pitchFamily="2" charset="2"/>
              <a:buChar char="Ø"/>
            </a:pPr>
            <a:endParaRPr lang="cs-CZ" dirty="0" smtClean="0">
              <a:solidFill>
                <a:prstClr val="black"/>
              </a:solidFill>
            </a:endParaRPr>
          </a:p>
          <a:p>
            <a:pPr marL="0" lvl="0" indent="0" fontAlgn="base">
              <a:spcAft>
                <a:spcPct val="0"/>
              </a:spcAft>
              <a:buClr>
                <a:srgbClr val="D16349"/>
              </a:buClr>
              <a:buNone/>
            </a:pPr>
            <a:endParaRPr lang="cs-CZ" b="1" dirty="0" smtClean="0">
              <a:solidFill>
                <a:prstClr val="black"/>
              </a:solidFill>
            </a:endParaRPr>
          </a:p>
          <a:p>
            <a:pPr marL="0" lvl="0" indent="0" fontAlgn="base">
              <a:spcAft>
                <a:spcPct val="0"/>
              </a:spcAft>
              <a:buClr>
                <a:srgbClr val="D16349"/>
              </a:buClr>
              <a:buNone/>
            </a:pPr>
            <a:r>
              <a:rPr lang="cs-CZ" b="1" dirty="0" smtClean="0">
                <a:solidFill>
                  <a:prstClr val="black"/>
                </a:solidFill>
              </a:rPr>
              <a:t>BEZMASÉ BUJONY</a:t>
            </a:r>
            <a:endParaRPr lang="cs-CZ" b="1" dirty="0">
              <a:solidFill>
                <a:prstClr val="black"/>
              </a:solidFill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Font typeface="Wingdings" pitchFamily="2" charset="2"/>
              <a:buChar char="Ø"/>
            </a:pPr>
            <a:endParaRPr lang="cs-CZ" dirty="0" smtClean="0">
              <a:solidFill>
                <a:prstClr val="black"/>
              </a:solidFill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prstClr val="black"/>
                </a:solidFill>
              </a:rPr>
              <a:t>Zeleninový </a:t>
            </a:r>
            <a:r>
              <a:rPr lang="cs-CZ" dirty="0">
                <a:solidFill>
                  <a:prstClr val="black"/>
                </a:solidFill>
              </a:rPr>
              <a:t>bujon</a:t>
            </a: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Font typeface="Wingdings" pitchFamily="2" charset="2"/>
              <a:buChar char="Ø"/>
            </a:pPr>
            <a:r>
              <a:rPr lang="cs-CZ" dirty="0">
                <a:solidFill>
                  <a:prstClr val="black"/>
                </a:solidFill>
              </a:rPr>
              <a:t>Česnekový bujon</a:t>
            </a: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Font typeface="Wingdings" pitchFamily="2" charset="2"/>
              <a:buChar char="Ø"/>
            </a:pPr>
            <a:r>
              <a:rPr lang="cs-CZ" dirty="0">
                <a:solidFill>
                  <a:prstClr val="black"/>
                </a:solidFill>
              </a:rPr>
              <a:t>Houbový bujon</a:t>
            </a:r>
          </a:p>
          <a:p>
            <a:pPr lvl="0">
              <a:buClr>
                <a:srgbClr val="D16349"/>
              </a:buClr>
            </a:pPr>
            <a:endParaRPr lang="cs-CZ" dirty="0">
              <a:solidFill>
                <a:prstClr val="black"/>
              </a:solidFill>
            </a:endParaRPr>
          </a:p>
          <a:p>
            <a:pPr lvl="0" fontAlgn="base">
              <a:spcAft>
                <a:spcPct val="0"/>
              </a:spcAft>
              <a:buClr>
                <a:srgbClr val="D16349"/>
              </a:buClr>
              <a:buFont typeface="Wingdings" pitchFamily="2" charset="2"/>
              <a:buChar char="v"/>
            </a:pPr>
            <a:r>
              <a:rPr lang="cs-CZ" sz="2300" i="1" dirty="0">
                <a:solidFill>
                  <a:prstClr val="black"/>
                </a:solidFill>
              </a:rPr>
              <a:t>VÝHODA OPROTI MRAŽENÝM A STERILOVANÝM POLÉVKÁM JE </a:t>
            </a:r>
            <a:r>
              <a:rPr lang="cs-CZ" sz="2300" b="1" u="sng" dirty="0">
                <a:solidFill>
                  <a:prstClr val="black"/>
                </a:solidFill>
              </a:rPr>
              <a:t>NÍZKÁ HMOTNOST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1792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2"/>
            </a:pPr>
            <a:r>
              <a:rPr lang="cs-CZ" sz="3600" dirty="0">
                <a:solidFill>
                  <a:srgbClr val="C00000"/>
                </a:solidFill>
              </a:rPr>
              <a:t>POLÉVKOVÉ PŘÍPRAVKY </a:t>
            </a:r>
            <a:r>
              <a:rPr lang="cs-CZ" sz="3600" dirty="0">
                <a:solidFill>
                  <a:srgbClr val="FF0000"/>
                </a:solidFill>
              </a:rPr>
              <a:t>BEZMASÉ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51423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Základní suroviny jsou podle druhu polévky, např. BRAMBOROVÁ POLÉVKA – brambory</a:t>
            </a:r>
          </a:p>
          <a:p>
            <a:pPr marL="0" indent="0">
              <a:buNone/>
            </a:pPr>
            <a:r>
              <a:rPr lang="cs-CZ" dirty="0" smtClean="0"/>
              <a:t>RAJČATOVÁ POLÉVKA – sušený rajčatový protlak…</a:t>
            </a:r>
            <a:endParaRPr lang="cs-CZ" dirty="0"/>
          </a:p>
          <a:p>
            <a:pPr marL="0" indent="0">
              <a:buNone/>
            </a:pPr>
            <a:r>
              <a:rPr lang="cs-CZ" b="1" i="1" u="sng" dirty="0" smtClean="0"/>
              <a:t>Druhy v prodeji:</a:t>
            </a:r>
          </a:p>
          <a:p>
            <a:pPr marL="0" indent="0">
              <a:buNone/>
            </a:pPr>
            <a:r>
              <a:rPr lang="cs-CZ" sz="2400" dirty="0" smtClean="0"/>
              <a:t>Bramborová, Čočková, Rajská, Houbová, Zeleninová…..</a:t>
            </a:r>
          </a:p>
          <a:p>
            <a:pPr marL="0" indent="0">
              <a:buNone/>
            </a:pPr>
            <a:r>
              <a:rPr lang="cs-CZ" sz="2800" b="1" i="1" u="sng" dirty="0" smtClean="0"/>
              <a:t>Instantní duhy v prodeji: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2500" dirty="0" smtClean="0">
                <a:solidFill>
                  <a:prstClr val="black"/>
                </a:solidFill>
              </a:rPr>
              <a:t>Chřestová, Žampiónová, Zeleninová …..</a:t>
            </a:r>
          </a:p>
          <a:p>
            <a:pPr marL="0" lvl="0" indent="0">
              <a:buClr>
                <a:srgbClr val="D16349"/>
              </a:buClr>
              <a:buNone/>
            </a:pPr>
            <a:endParaRPr lang="cs-CZ" sz="1400" dirty="0"/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00000"/>
                </a:solidFill>
              </a:rPr>
              <a:t>UVEĎTE PŘÍKLADY DALŠÍCH DRUHŮ BEZMASÍCH POLÉVEK A ŘEKNĚTE ZÁKLADNÍ SUROVINU.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00000"/>
                </a:solidFill>
              </a:rPr>
              <a:t>CO ZNAMENÁ SLOVO </a:t>
            </a:r>
            <a:r>
              <a:rPr lang="cs-CZ" sz="2400" b="1" u="sng" dirty="0" smtClean="0">
                <a:solidFill>
                  <a:srgbClr val="C00000"/>
                </a:solidFill>
              </a:rPr>
              <a:t>INSTANTNÍ.</a:t>
            </a:r>
          </a:p>
          <a:p>
            <a:pPr marL="0" indent="0">
              <a:buNone/>
            </a:pPr>
            <a:endParaRPr lang="cs-CZ" sz="2400" dirty="0" smtClean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6304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cs-CZ" sz="3600" dirty="0">
                <a:solidFill>
                  <a:srgbClr val="C00000"/>
                </a:solidFill>
              </a:rPr>
              <a:t>POLÉVKOVÉ PŘÍPRAVKY </a:t>
            </a:r>
            <a:r>
              <a:rPr lang="cs-CZ" sz="3600" dirty="0">
                <a:solidFill>
                  <a:srgbClr val="FF0000"/>
                </a:solidFill>
              </a:rPr>
              <a:t>MASITÉ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Základní suroviny tvoří zahuštěný masový vývar, dehydrované maso, koření….</a:t>
            </a:r>
          </a:p>
          <a:p>
            <a:pPr marL="0" indent="0">
              <a:buNone/>
            </a:pPr>
            <a:r>
              <a:rPr lang="cs-CZ" sz="2800" b="1" i="1" u="sng" dirty="0" smtClean="0"/>
              <a:t>Druhy v prodeji:</a:t>
            </a:r>
          </a:p>
          <a:p>
            <a:pPr marL="0" indent="0">
              <a:buNone/>
            </a:pPr>
            <a:r>
              <a:rPr lang="cs-CZ" sz="2800" dirty="0" smtClean="0"/>
              <a:t>Gulášová, Slepičí, Hovězí s játrovými knedlíčky……</a:t>
            </a:r>
          </a:p>
          <a:p>
            <a:pPr marL="0" indent="0">
              <a:buNone/>
            </a:pPr>
            <a:r>
              <a:rPr lang="cs-CZ" sz="2800" b="1" i="1" u="sng" dirty="0" smtClean="0"/>
              <a:t>Instantní druhy v prodeji:</a:t>
            </a:r>
          </a:p>
          <a:p>
            <a:pPr marL="0" indent="0">
              <a:buNone/>
            </a:pPr>
            <a:r>
              <a:rPr lang="cs-CZ" sz="2800" dirty="0" smtClean="0"/>
              <a:t>Gulášová, Hovězí, Kuřecí krém…..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UVEĎTE DALŠÍ DRUHY MASITÝCH POLÉVEK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8993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000" i="1" dirty="0">
                <a:solidFill>
                  <a:srgbClr val="C00000"/>
                </a:solidFill>
              </a:rPr>
              <a:t>POLÉVKOVÉ PŘÍPRAVKY </a:t>
            </a:r>
            <a:r>
              <a:rPr lang="cs-CZ" sz="3000" i="1" dirty="0">
                <a:solidFill>
                  <a:srgbClr val="FF0000"/>
                </a:solidFill>
              </a:rPr>
              <a:t>DEHYDROVANÉ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i="1" u="sng" dirty="0" smtClean="0"/>
              <a:t>PŘEJÍMKA - </a:t>
            </a:r>
            <a:r>
              <a:rPr lang="cs-CZ" dirty="0" smtClean="0"/>
              <a:t> </a:t>
            </a:r>
            <a:r>
              <a:rPr lang="cs-CZ" i="1" u="sng" dirty="0" smtClean="0">
                <a:solidFill>
                  <a:prstClr val="black"/>
                </a:solidFill>
              </a:rPr>
              <a:t>kontrolujeme:</a:t>
            </a:r>
            <a:endParaRPr lang="cs-CZ" i="1" u="sng" dirty="0" smtClean="0"/>
          </a:p>
          <a:p>
            <a:pPr marL="0" indent="0">
              <a:buNone/>
            </a:pPr>
            <a:r>
              <a:rPr lang="cs-CZ" dirty="0" smtClean="0"/>
              <a:t>                           – vzhled – neporušenost obalu,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-  záruční lhůtu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-  konzistenci</a:t>
            </a:r>
          </a:p>
          <a:p>
            <a:pPr marL="0" indent="0">
              <a:buNone/>
            </a:pPr>
            <a:r>
              <a:rPr lang="cs-CZ" b="1" i="1" u="sng" dirty="0" smtClean="0"/>
              <a:t>VADY:</a:t>
            </a:r>
            <a:r>
              <a:rPr lang="cs-CZ" dirty="0" smtClean="0"/>
              <a:t>  prošlá záruční lhůta, rozteklý tuk, poničený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obal, záměna druhu</a:t>
            </a:r>
          </a:p>
          <a:p>
            <a:pPr marL="0" indent="0">
              <a:buNone/>
            </a:pPr>
            <a:r>
              <a:rPr lang="cs-CZ" b="1" i="1" u="sng" dirty="0" smtClean="0"/>
              <a:t>SKLADOVÁNÍ: </a:t>
            </a:r>
            <a:r>
              <a:rPr lang="cs-CZ" dirty="0" smtClean="0"/>
              <a:t>v čistých, dobře větratelných,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suchých a chladných skladech,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chráníme před hlodavci a sluncem. </a:t>
            </a:r>
            <a:endParaRPr lang="cs-CZ" b="1" i="1" u="sng" dirty="0"/>
          </a:p>
        </p:txBody>
      </p:sp>
    </p:spTree>
    <p:extLst>
      <p:ext uri="{BB962C8B-B14F-4D97-AF65-F5344CB8AC3E}">
        <p14:creationId xmlns:p14="http://schemas.microsoft.com/office/powerpoint/2010/main" val="2027286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marL="514350" indent="-514350">
              <a:buFont typeface="+mj-lt"/>
              <a:buAutoNum type="alphaUcPeriod" startAt="2"/>
            </a:pPr>
            <a:r>
              <a:rPr lang="cs-CZ" sz="3600" i="1" dirty="0">
                <a:solidFill>
                  <a:srgbClr val="C00000"/>
                </a:solidFill>
              </a:rPr>
              <a:t>POLÉVKOVÉ PŘÍPRAVKY - </a:t>
            </a:r>
            <a:r>
              <a:rPr lang="cs-CZ" sz="3600" i="1" dirty="0">
                <a:solidFill>
                  <a:srgbClr val="FF0000"/>
                </a:solidFill>
              </a:rPr>
              <a:t>sterilované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527048"/>
            <a:ext cx="8626160" cy="457200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800" dirty="0" smtClean="0"/>
              <a:t>Výhoda – příprava pouze s přidáním vody a povařením.</a:t>
            </a:r>
          </a:p>
          <a:p>
            <a:pPr marL="0" indent="0">
              <a:buNone/>
            </a:pPr>
            <a:r>
              <a:rPr lang="cs-CZ" sz="2800" dirty="0" smtClean="0"/>
              <a:t>Výroba – klasickým způsobem se uvaří polévka,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-  plní se do obalů (plechovky, sklenice)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-  sterilují se</a:t>
            </a:r>
          </a:p>
          <a:p>
            <a:pPr marL="0" indent="0">
              <a:buNone/>
            </a:pPr>
            <a:r>
              <a:rPr lang="cs-CZ" sz="2800" b="1" i="1" u="sng" dirty="0" smtClean="0"/>
              <a:t>Druhy v prodeji:</a:t>
            </a:r>
          </a:p>
          <a:p>
            <a:pPr marL="0" indent="0">
              <a:buNone/>
            </a:pPr>
            <a:r>
              <a:rPr lang="cs-CZ" sz="2800" dirty="0" smtClean="0"/>
              <a:t>Hovězí, Gulášová, Držková….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59397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i="1" dirty="0">
                <a:solidFill>
                  <a:srgbClr val="C00000"/>
                </a:solidFill>
              </a:rPr>
              <a:t>POLÉVKOVÉ PŘÍPRAVKY - </a:t>
            </a:r>
            <a:r>
              <a:rPr lang="cs-CZ" sz="3600" i="1" dirty="0">
                <a:solidFill>
                  <a:srgbClr val="FF0000"/>
                </a:solidFill>
              </a:rPr>
              <a:t>sterilované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5330952"/>
          </a:xfrm>
        </p:spPr>
        <p:txBody>
          <a:bodyPr/>
          <a:lstStyle/>
          <a:p>
            <a:pPr marL="0" indent="0">
              <a:buNone/>
            </a:pPr>
            <a:r>
              <a:rPr lang="cs-CZ" b="1" i="1" u="sng" dirty="0" smtClean="0"/>
              <a:t>PŘEJÍMKA</a:t>
            </a:r>
            <a:r>
              <a:rPr lang="cs-CZ" dirty="0" smtClean="0"/>
              <a:t> – kontrolujeme: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neporušenost obalu, etiketu, záruční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lhůtu</a:t>
            </a:r>
          </a:p>
          <a:p>
            <a:pPr marL="0" indent="0">
              <a:buNone/>
            </a:pPr>
            <a:r>
              <a:rPr lang="cs-CZ" b="1" i="1" u="sng" dirty="0" smtClean="0"/>
              <a:t>VADY</a:t>
            </a:r>
            <a:r>
              <a:rPr lang="cs-CZ" dirty="0" smtClean="0"/>
              <a:t> – prošlá záruční lhůta, poničený obal, bombáž,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chybějící etiketa na obalu, záměna druhu,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špatně uzavřené víčko, promáčklé víčko,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cizí příměsi</a:t>
            </a:r>
          </a:p>
          <a:p>
            <a:pPr marL="0" indent="0">
              <a:buNone/>
            </a:pPr>
            <a:r>
              <a:rPr lang="cs-CZ" b="1" i="1" u="sng" dirty="0" smtClean="0"/>
              <a:t>SKLADOVÁNÍ</a:t>
            </a:r>
            <a:r>
              <a:rPr lang="cs-CZ" dirty="0" smtClean="0"/>
              <a:t> -  v čistých, suchých, dobře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větratelných skladech při teplotě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do 18°C, </a:t>
            </a:r>
            <a:r>
              <a:rPr lang="cs-CZ" u="sng" dirty="0" smtClean="0"/>
              <a:t>chráníme před mrazem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455957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marL="514350" indent="-514350">
              <a:buFont typeface="+mj-lt"/>
              <a:buAutoNum type="alphaUcPeriod" startAt="3"/>
            </a:pPr>
            <a:r>
              <a:rPr lang="cs-CZ" sz="3600" dirty="0">
                <a:solidFill>
                  <a:srgbClr val="C00000"/>
                </a:solidFill>
              </a:rPr>
              <a:t>POLÉVKOVÉ PŘÍPRAVKY - </a:t>
            </a:r>
            <a:r>
              <a:rPr lang="cs-CZ" sz="3600" dirty="0">
                <a:solidFill>
                  <a:srgbClr val="FF0000"/>
                </a:solidFill>
              </a:rPr>
              <a:t>zmrazené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734744" cy="4572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Výhoda – šetrný způsob konzervace z hlediska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biologické hodnoty</a:t>
            </a:r>
          </a:p>
          <a:p>
            <a:pPr marL="0" indent="0">
              <a:buNone/>
            </a:pPr>
            <a:r>
              <a:rPr lang="cs-CZ" dirty="0" smtClean="0"/>
              <a:t>Výroba -   příprava koncentrované polévky a její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zchlazení (20°C)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-   plnění do obalů (PVC)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-   rychlé zmrazení (-18°) i nižší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b="1" i="1" u="sng" dirty="0" smtClean="0"/>
              <a:t>Druhy v prodeji:</a:t>
            </a:r>
          </a:p>
          <a:p>
            <a:pPr marL="0" indent="0">
              <a:buNone/>
            </a:pPr>
            <a:r>
              <a:rPr lang="cs-CZ" dirty="0" smtClean="0"/>
              <a:t>Gulášová, Držková, Čočková…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0343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C00000"/>
                </a:solidFill>
              </a:rPr>
              <a:t>POLÉVKOVÉ PŘÍPRAVKY </a:t>
            </a:r>
            <a:r>
              <a:rPr lang="cs-CZ" dirty="0">
                <a:solidFill>
                  <a:srgbClr val="002060"/>
                </a:solidFill>
              </a:rPr>
              <a:t>- zmrazené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b="1" i="1" u="sng" dirty="0">
                <a:solidFill>
                  <a:prstClr val="black"/>
                </a:solidFill>
              </a:rPr>
              <a:t>PŘEJÍMKA</a:t>
            </a:r>
            <a:r>
              <a:rPr lang="cs-CZ" dirty="0">
                <a:solidFill>
                  <a:prstClr val="black"/>
                </a:solidFill>
              </a:rPr>
              <a:t> – kontrolujeme: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                          </a:t>
            </a:r>
            <a:r>
              <a:rPr lang="cs-CZ" dirty="0" smtClean="0">
                <a:solidFill>
                  <a:prstClr val="black"/>
                </a:solidFill>
              </a:rPr>
              <a:t>  neporušenost </a:t>
            </a:r>
            <a:r>
              <a:rPr lang="cs-CZ" dirty="0">
                <a:solidFill>
                  <a:prstClr val="black"/>
                </a:solidFill>
              </a:rPr>
              <a:t>obalu, </a:t>
            </a:r>
            <a:r>
              <a:rPr lang="cs-CZ" dirty="0" smtClean="0">
                <a:solidFill>
                  <a:prstClr val="black"/>
                </a:solidFill>
              </a:rPr>
              <a:t>konzistenci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dirty="0" smtClean="0">
                <a:solidFill>
                  <a:prstClr val="black"/>
                </a:solidFill>
              </a:rPr>
              <a:t>                            záruční lhůtu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b="1" i="1" u="sng" dirty="0" smtClean="0">
                <a:solidFill>
                  <a:prstClr val="black"/>
                </a:solidFill>
              </a:rPr>
              <a:t>VADY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>
                <a:solidFill>
                  <a:prstClr val="black"/>
                </a:solidFill>
              </a:rPr>
              <a:t>– prošlá záruční lhůta, poničený obal, 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                 záměna </a:t>
            </a:r>
            <a:r>
              <a:rPr lang="cs-CZ" dirty="0">
                <a:solidFill>
                  <a:prstClr val="black"/>
                </a:solidFill>
              </a:rPr>
              <a:t>druhu</a:t>
            </a:r>
            <a:r>
              <a:rPr lang="cs-CZ" dirty="0" smtClean="0">
                <a:solidFill>
                  <a:prstClr val="black"/>
                </a:solidFill>
              </a:rPr>
              <a:t>, rozmrazené</a:t>
            </a:r>
          </a:p>
          <a:p>
            <a:pPr marL="0" lvl="0" indent="0">
              <a:buClr>
                <a:srgbClr val="D16349"/>
              </a:buClr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lvl="0" indent="0">
              <a:buClr>
                <a:srgbClr val="D16349"/>
              </a:buClr>
              <a:buNone/>
            </a:pPr>
            <a:r>
              <a:rPr lang="cs-CZ" b="1" i="1" u="sng" dirty="0" smtClean="0">
                <a:solidFill>
                  <a:prstClr val="black"/>
                </a:solidFill>
              </a:rPr>
              <a:t>SKLADOVÁNÍ</a:t>
            </a:r>
            <a:r>
              <a:rPr lang="cs-CZ" dirty="0" smtClean="0">
                <a:solidFill>
                  <a:prstClr val="black"/>
                </a:solidFill>
              </a:rPr>
              <a:t> – v mrazící </a:t>
            </a:r>
            <a:r>
              <a:rPr lang="cs-CZ" smtClean="0">
                <a:solidFill>
                  <a:prstClr val="black"/>
                </a:solidFill>
              </a:rPr>
              <a:t>lednici při nekolísavé  teplotě -18°C i nižší a při vlhkosti 90%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2182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i="1" dirty="0" smtClean="0">
                <a:solidFill>
                  <a:srgbClr val="C00000"/>
                </a:solidFill>
              </a:rPr>
              <a:t>OPAKOVÁNÍ</a:t>
            </a:r>
            <a:endParaRPr lang="cs-CZ" sz="4000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7030A0"/>
                </a:solidFill>
              </a:rPr>
              <a:t>JAK SE ROZDĚLUJÍ POLÉVKOVÉ PŘÍPRAVKY.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7030A0"/>
                </a:solidFill>
              </a:rPr>
              <a:t>JAKÁ JE VÝHODA POLÉVKOVÝCH BUJONŮ OPROTI STERILOVANÝM POLÉVKÁM.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7030A0"/>
                </a:solidFill>
              </a:rPr>
              <a:t>KTERÉ ZNÁTE DRUHY BUJONŮ?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7030A0"/>
                </a:solidFill>
              </a:rPr>
              <a:t>JAKÁ JE VÝHODA POLÉVKOVÝCH PŘÍPRAVKŮ PRO DOMÁCNOST.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7030A0"/>
                </a:solidFill>
              </a:rPr>
              <a:t>JAK SKLADUJEME POLÉVKOVÉ PŘÍPRAVKY MRAŽENÉ A STERILOVANÉ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239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ZDROJE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1200" dirty="0">
                <a:solidFill>
                  <a:prstClr val="black"/>
                </a:solidFill>
              </a:rPr>
              <a:t>Josef </a:t>
            </a:r>
            <a:r>
              <a:rPr lang="cs-CZ" sz="1200" dirty="0" err="1">
                <a:solidFill>
                  <a:prstClr val="black"/>
                </a:solidFill>
              </a:rPr>
              <a:t>Kavina</a:t>
            </a:r>
            <a:r>
              <a:rPr lang="cs-CZ" sz="1200" dirty="0">
                <a:solidFill>
                  <a:prstClr val="black"/>
                </a:solidFill>
              </a:rPr>
              <a:t>, </a:t>
            </a:r>
            <a:r>
              <a:rPr lang="cs-CZ" sz="1200" i="1" dirty="0">
                <a:solidFill>
                  <a:prstClr val="black"/>
                </a:solidFill>
              </a:rPr>
              <a:t>ZBOŽÍZNALSTVÍ potravinářského zboží pro 2. ročník středních odborných učilišť  a integrovaných středních škol učebního oboru prodavač – prodavačka, zaměření pro potravinářské zboží a pro smíšené zboží, </a:t>
            </a:r>
            <a:r>
              <a:rPr lang="cs-CZ" sz="1200" dirty="0">
                <a:solidFill>
                  <a:prstClr val="black"/>
                </a:solidFill>
              </a:rPr>
              <a:t>vydalo  nakladatelství a vydavatelství IQ 147, </a:t>
            </a:r>
            <a:r>
              <a:rPr lang="cs-CZ" sz="1200" dirty="0" smtClean="0">
                <a:solidFill>
                  <a:prstClr val="black"/>
                </a:solidFill>
              </a:rPr>
              <a:t>1996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410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106</TotalTime>
  <Words>642</Words>
  <Application>Microsoft Office PowerPoint</Application>
  <PresentationFormat>Předvádění na obrazovce (4:3)</PresentationFormat>
  <Paragraphs>141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Arkýř</vt:lpstr>
      <vt:lpstr>Střední průmyslová škola a Střední odborná škola gastronomie a služeb, Most,  příspěvková organizace </vt:lpstr>
      <vt:lpstr>Prezentace aplikace PowerPoint</vt:lpstr>
      <vt:lpstr>POLÉVKOVÉ PŘÍPRAVKY</vt:lpstr>
      <vt:lpstr>POLÉVKOVÉ PŘÍPRAVKY</vt:lpstr>
      <vt:lpstr>POLÉVKOVÉ PŘÍPRAVKY DEHYDROVANÉ</vt:lpstr>
      <vt:lpstr>PŘÍPRAVKY PRO BUJONY</vt:lpstr>
      <vt:lpstr>POLÉVKOVÉ PŘÍPRAVKY BEZMASÉ</vt:lpstr>
      <vt:lpstr>POLÉVKOVÉ PŘÍPRAVKY MASITÉ</vt:lpstr>
      <vt:lpstr>POLÉVKOVÉ PŘÍPRAVKY DEHYDROVANÉ</vt:lpstr>
      <vt:lpstr>POLÉVKOVÉ PŘÍPRAVKY - sterilované</vt:lpstr>
      <vt:lpstr>POLÉVKOVÉ PŘÍPRAVKY - sterilované</vt:lpstr>
      <vt:lpstr>POLÉVKOVÉ PŘÍPRAVKY - zmrazené</vt:lpstr>
      <vt:lpstr>POLÉVKOVÉ PŘÍPRAVKY - zmrazené</vt:lpstr>
      <vt:lpstr>OPAKOVÁNÍ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15</cp:revision>
  <dcterms:created xsi:type="dcterms:W3CDTF">2013-10-27T08:33:23Z</dcterms:created>
  <dcterms:modified xsi:type="dcterms:W3CDTF">2013-10-30T12:04:29Z</dcterms:modified>
</cp:coreProperties>
</file>