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8" r:id="rId3"/>
    <p:sldId id="260" r:id="rId4"/>
    <p:sldId id="259" r:id="rId5"/>
    <p:sldId id="261" r:id="rId6"/>
    <p:sldId id="262" r:id="rId7"/>
    <p:sldId id="263" r:id="rId8"/>
    <p:sldId id="265" r:id="rId9"/>
    <p:sldId id="264" r:id="rId10"/>
    <p:sldId id="257" r:id="rId11"/>
  </p:sldIdLst>
  <p:sldSz cx="9144000" cy="5715000" type="screen16x10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414" y="-72"/>
      </p:cViewPr>
      <p:guideLst>
        <p:guide orient="horz" pos="180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0B951E7-E393-4A20-8CE9-09FEC8A6C690}" type="datetimeFigureOut">
              <a:rPr lang="cs-CZ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685800"/>
            <a:ext cx="5486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D017BA9-B6CB-4E26-B5F1-F243BE7E94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5823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685800" y="685800"/>
            <a:ext cx="54864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0DBD4A0-A93B-4C12-89B1-9D18C03927F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4210455"/>
            <a:ext cx="5637010" cy="73509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64BE384-9206-4EAE-9253-58CE634C3125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BB41CE-BC60-4123-9B82-E164CC57FF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2" y="2610242"/>
            <a:ext cx="7175351" cy="1494306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AE6455-8B0F-4852-AAAC-7FF61FD1B06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C74D9C-650D-454C-B7DA-E5785A76448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609600"/>
            <a:ext cx="6400800" cy="2895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1810540"/>
            <a:ext cx="5966666" cy="2019455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3839592"/>
            <a:ext cx="5970494" cy="696217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DD653A-A508-4154-8DB1-622D1A8FB786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D5A09C-7C64-44AD-A940-979EAED319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C8D5540-830F-4AD7-BF38-81F1EF8217B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1F3ED7-CF18-41FD-BAEB-537CF998D4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609599"/>
            <a:ext cx="3346704" cy="2895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609600"/>
            <a:ext cx="3346704" cy="2895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609600"/>
            <a:ext cx="3346704" cy="533135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166939"/>
            <a:ext cx="3346704" cy="22860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609600"/>
            <a:ext cx="3346704" cy="533135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165860"/>
            <a:ext cx="3346704" cy="22860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752EDA-2933-47DB-B756-8627A18AEC24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DCB7AFC-9B93-41D7-AA06-9F8DB346D3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29DA574-85F2-4D31-9F90-DB0FA7720F51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1001D7-9FFB-4E5D-B769-0D9A56261A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F3F303-7863-4FF6-9988-F060595D7027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98D7A7-DCF2-4F85-96CC-E5EFB01B33A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6" y="1841501"/>
            <a:ext cx="3636085" cy="1048744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6" y="609600"/>
            <a:ext cx="4017085" cy="4078942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2914835"/>
            <a:ext cx="3388660" cy="178293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AA8BE36-FCD5-4B9C-8A6A-5B03071BF138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E05904-F41A-4CFF-A628-11BBD43AC8F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222433"/>
            <a:ext cx="9144000" cy="2492567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222433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210259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952500"/>
            <a:ext cx="4114800" cy="2606505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842072"/>
            <a:ext cx="3694114" cy="1802517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19A120-2A93-429C-9645-F55E37B832F3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5E7FF30-405B-4FF6-B045-49FBD845CC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3720351"/>
            <a:ext cx="6383538" cy="9525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609599"/>
            <a:ext cx="6400800" cy="2895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CEC5D35-A31F-4751-AB9F-938E1C9ADC59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373F29-FFA0-4D0C-A27D-2F27E3CECC5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13764"/>
            <a:ext cx="2057400" cy="4365283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4" y="609600"/>
            <a:ext cx="4829287" cy="407894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E94051-50BD-4E85-9F7E-754466D09CAA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C5830CF-37DF-49ED-B4A0-596CA4B0F3C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254500"/>
            <a:ext cx="9144000" cy="14605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42545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140253"/>
            <a:ext cx="9144000" cy="1905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333500"/>
            <a:ext cx="9144000" cy="42545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90" y="3643473"/>
            <a:ext cx="6512511" cy="9525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610217"/>
            <a:ext cx="6400800" cy="28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5143500"/>
            <a:ext cx="25146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99E76A4F-7711-4DDA-96F0-CCD520701CBB}" type="datetimeFigureOut">
              <a:rPr lang="cs-CZ" smtClean="0"/>
              <a:pPr>
                <a:defRPr/>
              </a:pPr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5143500"/>
            <a:ext cx="3352801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5143500"/>
            <a:ext cx="1828800" cy="3042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67854CE5-C867-49DB-B0B2-5056D00D1F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488" y="4325958"/>
            <a:ext cx="5407025" cy="871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8063348"/>
              </p:ext>
            </p:extLst>
          </p:nvPr>
        </p:nvGraphicFramePr>
        <p:xfrm>
          <a:off x="1524000" y="1177313"/>
          <a:ext cx="6096000" cy="1854198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679848"/>
                <a:gridCol w="4416152"/>
              </a:tblGrid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bg1"/>
                          </a:solidFill>
                        </a:rPr>
                        <a:t>NÁZEV ŠKOLY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smtClean="0">
                          <a:solidFill>
                            <a:schemeClr val="bg1"/>
                          </a:solidFill>
                        </a:rPr>
                        <a:t>Základní škola Kolín V., Mnichovická 62</a:t>
                      </a:r>
                      <a:endParaRPr lang="cs-CZ" sz="1500" dirty="0">
                        <a:solidFill>
                          <a:schemeClr val="bg1"/>
                        </a:solidFill>
                      </a:endParaRPr>
                    </a:p>
                  </a:txBody>
                  <a:tcPr marT="38100" marB="38100" anchor="ctr"/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Mgr. Aleš Polívka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VY_32_INOVACE_03_</a:t>
                      </a:r>
                      <a:r>
                        <a:rPr lang="cs-CZ" sz="1500" noProof="0" smtClean="0">
                          <a:solidFill>
                            <a:schemeClr val="tx1"/>
                          </a:solidFill>
                        </a:rPr>
                        <a:t>AJ4</a:t>
                      </a:r>
                      <a:endParaRPr lang="en-US" sz="1500" noProof="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500" noProof="0" dirty="0" smtClean="0">
                          <a:solidFill>
                            <a:schemeClr val="tx1"/>
                          </a:solidFill>
                        </a:rPr>
                        <a:t>Prepositions,</a:t>
                      </a:r>
                      <a:r>
                        <a:rPr lang="en-US" sz="1500" baseline="0" noProof="0" dirty="0" smtClean="0">
                          <a:solidFill>
                            <a:schemeClr val="tx1"/>
                          </a:solidFill>
                        </a:rPr>
                        <a:t> Animals</a:t>
                      </a:r>
                      <a:r>
                        <a:rPr lang="cs-CZ" sz="1500" baseline="0" dirty="0" smtClean="0">
                          <a:solidFill>
                            <a:schemeClr val="tx1"/>
                          </a:solidFill>
                        </a:rPr>
                        <a:t> – Předložky, Zvířata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Datum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24.12.2011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09033"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500" dirty="0" smtClean="0">
                          <a:solidFill>
                            <a:schemeClr val="tx1"/>
                          </a:solidFill>
                        </a:rPr>
                        <a:t>4. třída</a:t>
                      </a:r>
                      <a:endParaRPr lang="cs-CZ" sz="1500" dirty="0">
                        <a:solidFill>
                          <a:schemeClr val="tx1"/>
                        </a:solidFill>
                      </a:endParaRPr>
                    </a:p>
                  </a:txBody>
                  <a:tcPr marT="38100" marB="38100" anchor="ctr"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G:\Temporary\Temporary Internet Files\Dočasné soubory Internetu\Content.IE5\6PSVU4P6\MP900409276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4659" y="265209"/>
            <a:ext cx="2834682" cy="4248473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8" name="Skupina 7"/>
          <p:cNvGrpSpPr/>
          <p:nvPr/>
        </p:nvGrpSpPr>
        <p:grpSpPr>
          <a:xfrm>
            <a:off x="251520" y="695546"/>
            <a:ext cx="8640960" cy="3240360"/>
            <a:chOff x="251520" y="695546"/>
            <a:chExt cx="8640960" cy="3240360"/>
          </a:xfrm>
        </p:grpSpPr>
        <p:sp>
          <p:nvSpPr>
            <p:cNvPr id="6" name="Obdélník 5"/>
            <p:cNvSpPr/>
            <p:nvPr/>
          </p:nvSpPr>
          <p:spPr>
            <a:xfrm>
              <a:off x="25152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OVER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NEXT TO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IN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UNDER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709228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BEHIND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BETWEEN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ON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IN FRONT OF</a:t>
              </a:r>
              <a:endParaRPr lang="en-US" sz="2400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899592" y="4945732"/>
            <a:ext cx="7344816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horse is jumping _____________ the fence.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744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51520" y="695546"/>
            <a:ext cx="8640960" cy="3240360"/>
            <a:chOff x="251520" y="695546"/>
            <a:chExt cx="8640960" cy="3240360"/>
          </a:xfrm>
        </p:grpSpPr>
        <p:sp>
          <p:nvSpPr>
            <p:cNvPr id="6" name="Obdélník 5"/>
            <p:cNvSpPr/>
            <p:nvPr/>
          </p:nvSpPr>
          <p:spPr>
            <a:xfrm>
              <a:off x="25152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strike="sngStrike" dirty="0" smtClean="0"/>
                <a:t>OVER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NEXT TO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IN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UNDER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709228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BEHIND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BETWEEN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ON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IN FRONT OF</a:t>
              </a:r>
              <a:endParaRPr lang="en-US" sz="2400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899592" y="4945732"/>
            <a:ext cx="7344816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rabbit is playing _____________ the box.</a:t>
            </a:r>
            <a:endParaRPr lang="en-US" dirty="0"/>
          </a:p>
        </p:txBody>
      </p:sp>
      <p:pic>
        <p:nvPicPr>
          <p:cNvPr id="10" name="Obrázek 9" descr="G:\Temporary\Temporary Internet Files\Dočasné soubory Internetu\Content.IE5\2XN5WELV\MP900185186[1].jpg"/>
          <p:cNvPicPr/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846" y="769268"/>
            <a:ext cx="4704308" cy="313110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15267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51520" y="695546"/>
            <a:ext cx="8640960" cy="3240360"/>
            <a:chOff x="251520" y="695546"/>
            <a:chExt cx="8640960" cy="3240360"/>
          </a:xfrm>
        </p:grpSpPr>
        <p:sp>
          <p:nvSpPr>
            <p:cNvPr id="6" name="Obdélník 5"/>
            <p:cNvSpPr/>
            <p:nvPr/>
          </p:nvSpPr>
          <p:spPr>
            <a:xfrm>
              <a:off x="25152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strike="sngStrike" dirty="0" smtClean="0"/>
                <a:t>OVER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NEXT TO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IN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UNDER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709228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BEHIND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BETWEEN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ON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IN FRONT OF</a:t>
              </a:r>
              <a:endParaRPr lang="en-US" sz="2400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899592" y="4945732"/>
            <a:ext cx="7344816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donkey is waiting _____________ the house.</a:t>
            </a:r>
            <a:endParaRPr lang="en-US" dirty="0"/>
          </a:p>
        </p:txBody>
      </p:sp>
      <p:pic>
        <p:nvPicPr>
          <p:cNvPr id="11" name="Obrázek 10" descr="G:\Temporary\Temporary Internet Files\Dočasné soubory Internetu\Content.IE5\6PSVU4P6\MP900289839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5212"/>
            <a:ext cx="2867447" cy="432935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93039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51520" y="695546"/>
            <a:ext cx="8640960" cy="3240360"/>
            <a:chOff x="251520" y="695546"/>
            <a:chExt cx="8640960" cy="3240360"/>
          </a:xfrm>
        </p:grpSpPr>
        <p:sp>
          <p:nvSpPr>
            <p:cNvPr id="6" name="Obdélník 5"/>
            <p:cNvSpPr/>
            <p:nvPr/>
          </p:nvSpPr>
          <p:spPr>
            <a:xfrm>
              <a:off x="25152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strike="sngStrike" dirty="0" smtClean="0"/>
                <a:t>OVER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NEXT TO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IN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UNDER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709228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BEHIND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BETWEEN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ON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IN FRONT OF</a:t>
              </a:r>
              <a:endParaRPr lang="en-US" sz="2400" strike="sngStrike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899592" y="4945732"/>
            <a:ext cx="7344816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woman is standing _____________ the cows.</a:t>
            </a:r>
            <a:endParaRPr lang="en-US" dirty="0"/>
          </a:p>
        </p:txBody>
      </p:sp>
      <p:pic>
        <p:nvPicPr>
          <p:cNvPr id="10" name="Obrázek 9" descr="G:\Temporary\Temporary Internet Files\Dočasné soubory Internetu\Content.IE5\W9E79O35\MP900227534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5390" y="337220"/>
            <a:ext cx="2813219" cy="418603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55919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51520" y="695546"/>
            <a:ext cx="8640960" cy="3240360"/>
            <a:chOff x="251520" y="695546"/>
            <a:chExt cx="8640960" cy="3240360"/>
          </a:xfrm>
        </p:grpSpPr>
        <p:sp>
          <p:nvSpPr>
            <p:cNvPr id="6" name="Obdélník 5"/>
            <p:cNvSpPr/>
            <p:nvPr/>
          </p:nvSpPr>
          <p:spPr>
            <a:xfrm>
              <a:off x="25152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strike="sngStrike" dirty="0" smtClean="0"/>
                <a:t>OVER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NEXT TO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IN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UNDER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709228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BEHIND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strike="sngStrike" dirty="0" smtClean="0"/>
                <a:t>BETWEEN</a:t>
              </a:r>
              <a:endParaRPr lang="cs-CZ" sz="2400" strike="sngStrike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ON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IN FRONT OF</a:t>
              </a:r>
              <a:endParaRPr lang="en-US" sz="2400" strike="sngStrike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899592" y="4945732"/>
            <a:ext cx="7344816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dog is hiding _____________ the postbox.</a:t>
            </a:r>
            <a:endParaRPr lang="en-US" dirty="0"/>
          </a:p>
        </p:txBody>
      </p:sp>
      <p:pic>
        <p:nvPicPr>
          <p:cNvPr id="11" name="Obrázek 10" descr="G:\Temporary\Temporary Internet Files\Dočasné soubory Internetu\Content.IE5\2XN5WELV\MP900178930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64701" y="409228"/>
            <a:ext cx="3214598" cy="41087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9322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51520" y="695546"/>
            <a:ext cx="8640960" cy="3240360"/>
            <a:chOff x="251520" y="695546"/>
            <a:chExt cx="8640960" cy="3240360"/>
          </a:xfrm>
        </p:grpSpPr>
        <p:sp>
          <p:nvSpPr>
            <p:cNvPr id="6" name="Obdélník 5"/>
            <p:cNvSpPr/>
            <p:nvPr/>
          </p:nvSpPr>
          <p:spPr>
            <a:xfrm>
              <a:off x="25152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strike="sngStrike" dirty="0" smtClean="0"/>
                <a:t>OVER</a:t>
              </a:r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strike="sngStrike" dirty="0" smtClean="0"/>
                <a:t>NEXT TO</a:t>
              </a:r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strike="sngStrike" dirty="0" smtClean="0"/>
                <a:t>IN</a:t>
              </a:r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UNDER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709228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BEHIND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strike="sngStrike" dirty="0" smtClean="0"/>
                <a:t>BETWEEN</a:t>
              </a:r>
              <a:endParaRPr lang="cs-CZ" sz="2400" strike="sngStrike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dirty="0" smtClean="0"/>
                <a:t>ON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IN FRONT OF</a:t>
              </a:r>
              <a:endParaRPr lang="en-US" sz="2400" strike="sngStrike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899592" y="4945732"/>
            <a:ext cx="7344816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cat is sitting _____________ the floor.</a:t>
            </a:r>
            <a:endParaRPr lang="en-US" dirty="0"/>
          </a:p>
        </p:txBody>
      </p:sp>
      <p:pic>
        <p:nvPicPr>
          <p:cNvPr id="10" name="Obrázek 9" descr="G:\Temporary\Temporary Internet Files\Dočasné soubory Internetu\Content.IE5\A1HVXHPO\MP900262855[1]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9437" y="337220"/>
            <a:ext cx="2785125" cy="42050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188298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51520" y="695546"/>
            <a:ext cx="8640960" cy="3240360"/>
            <a:chOff x="251520" y="695546"/>
            <a:chExt cx="8640960" cy="3240360"/>
          </a:xfrm>
        </p:grpSpPr>
        <p:sp>
          <p:nvSpPr>
            <p:cNvPr id="6" name="Obdélník 5"/>
            <p:cNvSpPr/>
            <p:nvPr/>
          </p:nvSpPr>
          <p:spPr>
            <a:xfrm>
              <a:off x="25152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strike="sngStrike" dirty="0" smtClean="0"/>
                <a:t>OVER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NEXT TO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IN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UNDER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709228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dirty="0" smtClean="0"/>
                <a:t>BEHIND</a:t>
              </a:r>
              <a:endParaRPr lang="cs-CZ" sz="2400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strike="sngStrike" dirty="0" smtClean="0"/>
                <a:t>BETWEEN</a:t>
              </a:r>
              <a:endParaRPr lang="cs-CZ" sz="2400" strike="sngStrike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strike="sngStrike" dirty="0" smtClean="0"/>
                <a:t>ON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IN FRONT OF</a:t>
              </a:r>
              <a:endParaRPr lang="en-US" sz="2400" strike="sngStrike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899592" y="4945732"/>
            <a:ext cx="7344816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fish is swimming _____________ the window.</a:t>
            </a:r>
            <a:endParaRPr lang="en-US" dirty="0"/>
          </a:p>
        </p:txBody>
      </p:sp>
      <p:pic>
        <p:nvPicPr>
          <p:cNvPr id="11" name="Obrázek 10" descr="G:\Temporary\Temporary Internet Files\Dočasné soubory Internetu\Content.IE5\2XN5WELV\MP900400913[1].jp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44" t="366" r="18781" b="11723"/>
          <a:stretch/>
        </p:blipFill>
        <p:spPr bwMode="auto">
          <a:xfrm>
            <a:off x="2420936" y="770051"/>
            <a:ext cx="4302127" cy="309134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713256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51520" y="695546"/>
            <a:ext cx="8640960" cy="3240360"/>
            <a:chOff x="251520" y="695546"/>
            <a:chExt cx="8640960" cy="3240360"/>
          </a:xfrm>
        </p:grpSpPr>
        <p:sp>
          <p:nvSpPr>
            <p:cNvPr id="6" name="Obdélník 5"/>
            <p:cNvSpPr/>
            <p:nvPr/>
          </p:nvSpPr>
          <p:spPr>
            <a:xfrm>
              <a:off x="25152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strike="sngStrike" dirty="0" smtClean="0"/>
                <a:t>OVER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NEXT TO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IN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dirty="0" smtClean="0"/>
                <a:t>UNDER</a:t>
              </a:r>
            </a:p>
          </p:txBody>
        </p:sp>
        <p:sp>
          <p:nvSpPr>
            <p:cNvPr id="7" name="Obdélník 6"/>
            <p:cNvSpPr/>
            <p:nvPr/>
          </p:nvSpPr>
          <p:spPr>
            <a:xfrm>
              <a:off x="7092280" y="695546"/>
              <a:ext cx="1800200" cy="32403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US" sz="2400" strike="sngStrike" dirty="0" smtClean="0"/>
                <a:t>BEHIND</a:t>
              </a:r>
              <a:endParaRPr lang="cs-CZ" sz="2400" strike="sngStrike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strike="sngStrike" dirty="0" smtClean="0"/>
                <a:t>BETWEEN</a:t>
              </a:r>
              <a:endParaRPr lang="cs-CZ" sz="2400" strike="sngStrike" dirty="0" smtClean="0"/>
            </a:p>
            <a:p>
              <a:pPr algn="ctr"/>
              <a:endParaRPr lang="en-US" sz="2400" dirty="0" smtClean="0"/>
            </a:p>
            <a:p>
              <a:pPr algn="ctr"/>
              <a:r>
                <a:rPr lang="en-US" sz="2400" strike="sngStrike" dirty="0" smtClean="0"/>
                <a:t>ON</a:t>
              </a:r>
            </a:p>
            <a:p>
              <a:pPr algn="ctr"/>
              <a:endParaRPr lang="cs-CZ" sz="2400" dirty="0" smtClean="0"/>
            </a:p>
            <a:p>
              <a:pPr algn="ctr"/>
              <a:r>
                <a:rPr lang="en-US" sz="2400" strike="sngStrike" dirty="0" smtClean="0"/>
                <a:t>IN FRONT OF</a:t>
              </a:r>
              <a:endParaRPr lang="en-US" sz="2400" strike="sngStrike" dirty="0"/>
            </a:p>
          </p:txBody>
        </p:sp>
      </p:grpSp>
      <p:sp>
        <p:nvSpPr>
          <p:cNvPr id="9" name="Obdélník 8"/>
          <p:cNvSpPr/>
          <p:nvPr/>
        </p:nvSpPr>
        <p:spPr>
          <a:xfrm>
            <a:off x="899592" y="4945732"/>
            <a:ext cx="7344816" cy="5040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The pigeon is walking _____________  the chair.</a:t>
            </a:r>
            <a:endParaRPr lang="en-US" dirty="0"/>
          </a:p>
        </p:txBody>
      </p:sp>
      <p:pic>
        <p:nvPicPr>
          <p:cNvPr id="11" name="Obrázek 10" descr="G:\Temporary\Temporary Internet Files\Dočasné soubory Internetu\Content.IE5\6PSVU4P6\MP900432900[2].jpg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529" r="42645"/>
          <a:stretch/>
        </p:blipFill>
        <p:spPr bwMode="auto">
          <a:xfrm>
            <a:off x="2439294" y="690720"/>
            <a:ext cx="4265412" cy="3318908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3916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57200"/>
            <a:ext cx="8229600" cy="5280587"/>
          </a:xfrm>
        </p:spPr>
        <p:txBody>
          <a:bodyPr rtlCol="0" anchor="ctr">
            <a:normAutofit/>
          </a:bodyPr>
          <a:lstStyle/>
          <a:p>
            <a:pPr marL="0" indent="0" algn="ctr" fontAlgn="auto">
              <a:spcAft>
                <a:spcPts val="0"/>
              </a:spcAft>
              <a:buNone/>
              <a:defRPr/>
            </a:pPr>
            <a:r>
              <a:rPr lang="cs-CZ" sz="4000" dirty="0">
                <a:latin typeface="+mj-lt"/>
              </a:rPr>
              <a:t>ANOTACE</a:t>
            </a:r>
          </a:p>
          <a:p>
            <a:pPr marL="45720" indent="0" algn="just" fontAlgn="auto">
              <a:spcAft>
                <a:spcPts val="0"/>
              </a:spcAft>
              <a:buNone/>
              <a:defRPr/>
            </a:pPr>
            <a:r>
              <a:rPr lang="cs-CZ" dirty="0" smtClean="0"/>
              <a:t>Prezentace slouží k procvičení předložek. Žáci chodí k tabuli a doplňují správné předložky z nabízených možností u obrázku. Současně slouží prezentace k zopakování slovní zásoby na téma </a:t>
            </a:r>
            <a:r>
              <a:rPr lang="cs-CZ" i="1" dirty="0" smtClean="0"/>
              <a:t>Zvířata</a:t>
            </a:r>
            <a:r>
              <a:rPr lang="cs-CZ" dirty="0" smtClean="0"/>
              <a:t>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dirty="0" smtClean="0">
                <a:latin typeface="+mj-lt"/>
              </a:rPr>
              <a:t>CITACE</a:t>
            </a:r>
            <a:endParaRPr lang="cs-CZ" sz="4000" dirty="0">
              <a:latin typeface="+mj-lt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obrázky použité z galerie Office &lt;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http://office.microsoft.com</a:t>
            </a:r>
            <a:r>
              <a:rPr lang="cs-CZ" dirty="0" smtClean="0"/>
              <a:t>&gt;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an dir="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</Template>
  <TotalTime>104</TotalTime>
  <Words>226</Words>
  <Application>Microsoft Office PowerPoint</Application>
  <PresentationFormat>Předvádění na obrazovce (16:10)</PresentationFormat>
  <Paragraphs>137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DUM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Aleš Polívka</dc:creator>
  <cp:lastModifiedBy>Aleš Polívka</cp:lastModifiedBy>
  <cp:revision>12</cp:revision>
  <dcterms:created xsi:type="dcterms:W3CDTF">2012-01-01T17:07:46Z</dcterms:created>
  <dcterms:modified xsi:type="dcterms:W3CDTF">2012-03-14T22:17:29Z</dcterms:modified>
</cp:coreProperties>
</file>