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3"/>
  </p:notesMasterIdLst>
  <p:sldIdLst>
    <p:sldId id="256" r:id="rId2"/>
    <p:sldId id="262" r:id="rId3"/>
    <p:sldId id="322" r:id="rId4"/>
    <p:sldId id="325" r:id="rId5"/>
    <p:sldId id="323" r:id="rId6"/>
    <p:sldId id="326" r:id="rId7"/>
    <p:sldId id="324" r:id="rId8"/>
    <p:sldId id="327" r:id="rId9"/>
    <p:sldId id="330" r:id="rId10"/>
    <p:sldId id="331" r:id="rId11"/>
    <p:sldId id="328" r:id="rId12"/>
    <p:sldId id="329" r:id="rId13"/>
    <p:sldId id="332" r:id="rId14"/>
    <p:sldId id="333" r:id="rId15"/>
    <p:sldId id="334" r:id="rId16"/>
    <p:sldId id="335" r:id="rId17"/>
    <p:sldId id="336" r:id="rId18"/>
    <p:sldId id="338" r:id="rId19"/>
    <p:sldId id="337" r:id="rId20"/>
    <p:sldId id="339" r:id="rId21"/>
    <p:sldId id="321" r:id="rId22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0099"/>
    <a:srgbClr val="FF3300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047" autoAdjust="0"/>
    <p:restoredTop sz="94660"/>
  </p:normalViewPr>
  <p:slideViewPr>
    <p:cSldViewPr>
      <p:cViewPr varScale="1">
        <p:scale>
          <a:sx n="73" d="100"/>
          <a:sy n="73" d="100"/>
        </p:scale>
        <p:origin x="-129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Výtvarná a estetická výchova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VY_32_INOVACE_Starověké Řecko, archaické období, 2. část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Výtvarná a estetická výchova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VY_32_INOVACE_Starověké Řecko, archaické období, 2. část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elf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estovani.idnes.cz/foto.aspx?r=ig_recko&amp;c=A070917_120929_ig_recko_bar&amp;foto=BAR1dc8b7_pro54395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estovani.idnes.cz/foto.aspx?r=ig_recko&amp;c=A080804_101827_ig_recko_bar&amp;foto=&amp;thumbs=1#BAR24db7f_HEM_125805.jpg" TargetMode="External"/><Relationship Id="rId2" Type="http://schemas.openxmlformats.org/officeDocument/2006/relationships/hyperlink" Target="http://cs.wikipedia.org/wiki/Olympi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inky.cz/cestovani/271482-stred-sveta-je-v-reckych-delfach-pod-parnasem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hyperlink" Target="http://cs.wikipedia.org/wiki/Sedm_div%C5%AF_sv%C4%9Bta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mp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yr%C3%B3n" TargetMode="External"/><Relationship Id="rId2" Type="http://schemas.openxmlformats.org/officeDocument/2006/relationships/hyperlink" Target="http://cs.wikipedia.org/wiki/Feidi%C3%A1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olykleito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tmp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31411468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Materiál je určen k výuce výtvarné a estetické výchovy na 2. stupni základní školy. Jedná se o jednoduchý výklad s možnostmi rozšíření učiva přes hypertextový odkaz. Výklad je doplněn obrázky. Téma je průřezové, žáci se s ním setkávají v hodinách dějepisu, popřípadě v hodinách předmětu Člověk ve společnosti. V nich je možné materiál použít také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Závěrečný kvíz prověří získané znalosti žáků. </a:t>
            </a:r>
            <a:r>
              <a:rPr lang="cs-CZ" dirty="0" smtClean="0"/>
              <a:t>Na snímku 20 je použito interaktivní pero.</a:t>
            </a:r>
          </a:p>
          <a:p>
            <a:r>
              <a:rPr lang="cs-CZ" dirty="0" smtClean="0"/>
              <a:t>Materiál </a:t>
            </a:r>
            <a:r>
              <a:rPr lang="cs-CZ" dirty="0"/>
              <a:t>je určen pro interaktivní výuku.</a:t>
            </a:r>
          </a:p>
          <a:p>
            <a:r>
              <a:rPr lang="cs-CZ" dirty="0"/>
              <a:t>Časová dotace  </a:t>
            </a:r>
            <a:r>
              <a:rPr lang="cs-CZ" dirty="0" smtClean="0"/>
              <a:t>30 </a:t>
            </a:r>
            <a:r>
              <a:rPr lang="cs-CZ" dirty="0"/>
              <a:t>minut.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67834" y="2675467"/>
            <a:ext cx="7408333" cy="3450696"/>
          </a:xfrm>
        </p:spPr>
        <p:txBody>
          <a:bodyPr/>
          <a:lstStyle/>
          <a:p>
            <a:r>
              <a:rPr lang="cs-CZ" dirty="0" smtClean="0"/>
              <a:t> Posvátná místa, kde se pravidelně shromažďovalo obyvatelstvo celého Řecka</a:t>
            </a:r>
          </a:p>
          <a:p>
            <a:r>
              <a:rPr lang="cs-CZ" dirty="0" smtClean="0"/>
              <a:t>Nejznámější: </a:t>
            </a:r>
            <a:r>
              <a:rPr lang="cs-CZ" dirty="0" smtClean="0">
                <a:solidFill>
                  <a:srgbClr val="FF0000"/>
                </a:solidFill>
                <a:hlinkClick r:id="rId2"/>
              </a:rPr>
              <a:t>DELFY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         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OLYMPIA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Místa byla obehnána hradbami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Vstupovalo se branou </a:t>
            </a:r>
            <a:r>
              <a:rPr lang="cs-CZ" dirty="0" err="1" smtClean="0">
                <a:solidFill>
                  <a:schemeClr val="bg2">
                    <a:lumMod val="25000"/>
                  </a:schemeClr>
                </a:solidFill>
              </a:rPr>
              <a:t>propylajemi</a:t>
            </a:r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Řecké archaické umění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04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Delfy leží na skalnatém úbočí Parnasu</a:t>
            </a:r>
          </a:p>
          <a:p>
            <a:r>
              <a:rPr lang="cs-CZ" dirty="0" smtClean="0"/>
              <a:t>S vykopávkami se začalo v roce 1860</a:t>
            </a:r>
          </a:p>
          <a:p>
            <a:r>
              <a:rPr lang="cs-CZ" dirty="0" smtClean="0"/>
              <a:t>První stopy civilizace jsou z mykénského období</a:t>
            </a:r>
          </a:p>
          <a:p>
            <a:r>
              <a:rPr lang="cs-CZ" dirty="0" smtClean="0"/>
              <a:t>Vzniká zde kult boha Apollóna</a:t>
            </a:r>
          </a:p>
          <a:p>
            <a:r>
              <a:rPr lang="cs-CZ" dirty="0" smtClean="0"/>
              <a:t>Mezi 8. – 6. stoletím př. n. l. má obrovský význam zdejší věštírna</a:t>
            </a:r>
          </a:p>
          <a:p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Delfy</a:t>
            </a:r>
            <a:r>
              <a:rPr lang="cs-CZ" dirty="0" smtClean="0"/>
              <a:t> byly středem tehdy známého světa</a:t>
            </a:r>
          </a:p>
          <a:p>
            <a:r>
              <a:rPr lang="cs-CZ" dirty="0" smtClean="0"/>
              <a:t>Pořádaly se tu pravidelně </a:t>
            </a:r>
            <a:r>
              <a:rPr lang="cs-CZ" dirty="0" err="1" smtClean="0"/>
              <a:t>pýthijské</a:t>
            </a:r>
            <a:r>
              <a:rPr lang="cs-CZ" dirty="0" smtClean="0"/>
              <a:t> hry s </a:t>
            </a:r>
            <a:r>
              <a:rPr lang="cs-CZ" smtClean="0"/>
              <a:t>uměleckou  a sportovní </a:t>
            </a:r>
            <a:r>
              <a:rPr lang="cs-CZ" dirty="0" smtClean="0"/>
              <a:t>částí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Delfy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98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429000"/>
            <a:ext cx="4608512" cy="30211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Apollónův</a:t>
            </a:r>
            <a:r>
              <a:rPr lang="cs-CZ" dirty="0" smtClean="0"/>
              <a:t> chrám v Delfách</a:t>
            </a:r>
            <a:endParaRPr lang="cs-CZ" dirty="0"/>
          </a:p>
        </p:txBody>
      </p:sp>
      <p:pic>
        <p:nvPicPr>
          <p:cNvPr id="6" name="Zástupný symbol pro obsah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283" y="1484784"/>
            <a:ext cx="4176463" cy="286410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74771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Počátky osídlení od poloviny 2. tisíciletí př. n. l.</a:t>
            </a:r>
          </a:p>
          <a:p>
            <a:r>
              <a:rPr lang="cs-CZ" sz="2800" dirty="0" smtClean="0"/>
              <a:t>1766 objevena </a:t>
            </a:r>
            <a:r>
              <a:rPr lang="cs-CZ" sz="2800" dirty="0" smtClean="0">
                <a:hlinkClick r:id="rId2"/>
              </a:rPr>
              <a:t>Olympie</a:t>
            </a:r>
            <a:r>
              <a:rPr lang="cs-CZ" sz="2800" dirty="0" smtClean="0"/>
              <a:t> a Diův chrám (Angličan Richard </a:t>
            </a:r>
            <a:r>
              <a:rPr lang="cs-CZ" sz="2800" dirty="0" err="1" smtClean="0"/>
              <a:t>Chandler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Již okolo roku 1000 se tu konaly slavnosti k oslavě Dia</a:t>
            </a:r>
          </a:p>
          <a:p>
            <a:r>
              <a:rPr lang="cs-CZ" sz="2800" dirty="0" smtClean="0"/>
              <a:t>Dějiště antických </a:t>
            </a:r>
            <a:r>
              <a:rPr lang="cs-CZ" sz="2800" dirty="0" smtClean="0">
                <a:hlinkClick r:id="rId3"/>
              </a:rPr>
              <a:t>olympijských her </a:t>
            </a:r>
            <a:r>
              <a:rPr lang="cs-CZ" sz="2800" dirty="0" smtClean="0"/>
              <a:t>(od roku 776 př. n. l.)</a:t>
            </a:r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Olympia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5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628800"/>
            <a:ext cx="6696744" cy="452098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Olympia - rekonstrukce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2939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340014"/>
            <a:ext cx="3528393" cy="48173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Olympia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671465"/>
            <a:ext cx="32807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Světové dědictví UNESCO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772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DÓRSKÉ SOCHY </a:t>
            </a:r>
          </a:p>
          <a:p>
            <a:r>
              <a:rPr lang="cs-CZ" dirty="0" smtClean="0"/>
              <a:t>Bronz</a:t>
            </a:r>
          </a:p>
          <a:p>
            <a:r>
              <a:rPr lang="cs-CZ" dirty="0" smtClean="0"/>
              <a:t>Sochy atletů  s výraznou anatomií</a:t>
            </a:r>
          </a:p>
          <a:p>
            <a:r>
              <a:rPr lang="cs-CZ" b="1" dirty="0" smtClean="0"/>
              <a:t>Řecké sochařství přísného stylu</a:t>
            </a:r>
          </a:p>
          <a:p>
            <a:r>
              <a:rPr lang="cs-CZ" dirty="0" smtClean="0"/>
              <a:t>Strnulý postoj, žlábkovaný šat (jako dórský sloup)</a:t>
            </a:r>
          </a:p>
          <a:p>
            <a:r>
              <a:rPr lang="cs-CZ" dirty="0" smtClean="0"/>
              <a:t>Bez zdobnosti</a:t>
            </a:r>
          </a:p>
          <a:p>
            <a:r>
              <a:rPr lang="cs-CZ" dirty="0" smtClean="0"/>
              <a:t>Dokonale zvládnutý materiál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014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Nejslavnější sochou je </a:t>
            </a:r>
            <a:r>
              <a:rPr lang="cs-CZ" sz="3200" dirty="0" smtClean="0">
                <a:hlinkClick r:id="rId2"/>
              </a:rPr>
              <a:t>Delfský vozataj </a:t>
            </a:r>
            <a:endParaRPr lang="cs-CZ" sz="3200" dirty="0" smtClean="0"/>
          </a:p>
          <a:p>
            <a:r>
              <a:rPr lang="cs-CZ" sz="3200" dirty="0" smtClean="0"/>
              <a:t>Kolem roku 475 př. n. l.</a:t>
            </a:r>
          </a:p>
          <a:p>
            <a:r>
              <a:rPr lang="cs-CZ" sz="3200" dirty="0" smtClean="0"/>
              <a:t>Znázorňuje vítěze v závodech čtyřspřeží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Delfský vozataj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2317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412776"/>
            <a:ext cx="7408333" cy="3450696"/>
          </a:xfrm>
        </p:spPr>
        <p:txBody>
          <a:bodyPr/>
          <a:lstStyle/>
          <a:p>
            <a:r>
              <a:rPr lang="cs-CZ" dirty="0" smtClean="0"/>
              <a:t>5. století př. n. l.</a:t>
            </a:r>
          </a:p>
          <a:p>
            <a:r>
              <a:rPr lang="cs-CZ" dirty="0" smtClean="0"/>
              <a:t>Socha Dia v Olympii od sochaře </a:t>
            </a:r>
            <a:r>
              <a:rPr lang="cs-CZ" dirty="0" err="1" smtClean="0"/>
              <a:t>Feidia</a:t>
            </a:r>
            <a:r>
              <a:rPr lang="cs-CZ" dirty="0" smtClean="0"/>
              <a:t> – jeden ze </a:t>
            </a:r>
            <a:r>
              <a:rPr lang="cs-CZ" dirty="0" smtClean="0">
                <a:hlinkClick r:id="rId2"/>
              </a:rPr>
              <a:t>sedmi divů světa</a:t>
            </a:r>
            <a:endParaRPr lang="cs-CZ" dirty="0" smtClean="0"/>
          </a:p>
          <a:p>
            <a:r>
              <a:rPr lang="cs-CZ" dirty="0" smtClean="0"/>
              <a:t>Monumentální sochařská výzdoba obou štítů chrámu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Diův Chrám v Olympii</a:t>
            </a:r>
            <a:endParaRPr lang="cs-CZ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3641793"/>
            <a:ext cx="4968552" cy="27256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106817"/>
            <a:ext cx="2900926" cy="369108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69066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700808"/>
            <a:ext cx="5400600" cy="41955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Feidiův</a:t>
            </a:r>
            <a:r>
              <a:rPr lang="cs-CZ" dirty="0" smtClean="0"/>
              <a:t> Zeus v Olympii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2348880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</a:rPr>
              <a:t>Představa rytce ze 16. století</a:t>
            </a:r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325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IÓNSKÉ SOCHY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Kámen, mramor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Bohatá drapérie šatu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Dlouhé vlasy postav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5. století př. n. l. rozvoj sochařství  z mramoru v Athénách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365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Feidiás</a:t>
            </a:r>
            <a:r>
              <a:rPr lang="cs-CZ" dirty="0" smtClean="0"/>
              <a:t> – autor sochy Dia v Olympii</a:t>
            </a:r>
          </a:p>
          <a:p>
            <a:r>
              <a:rPr lang="cs-CZ" dirty="0" err="1" smtClean="0">
                <a:hlinkClick r:id="rId3"/>
              </a:rPr>
              <a:t>Myrón</a:t>
            </a:r>
            <a:r>
              <a:rPr lang="cs-CZ" dirty="0" smtClean="0"/>
              <a:t> - socha Diskobola</a:t>
            </a:r>
          </a:p>
          <a:p>
            <a:r>
              <a:rPr lang="cs-CZ" dirty="0" err="1" smtClean="0">
                <a:hlinkClick r:id="rId4"/>
              </a:rPr>
              <a:t>Polykleitos</a:t>
            </a:r>
            <a:r>
              <a:rPr lang="cs-CZ" dirty="0" smtClean="0">
                <a:hlinkClick r:id="rId4"/>
              </a:rPr>
              <a:t> </a:t>
            </a:r>
            <a:r>
              <a:rPr lang="cs-CZ" dirty="0" smtClean="0"/>
              <a:t>-  socha </a:t>
            </a:r>
            <a:r>
              <a:rPr lang="cs-CZ" dirty="0" err="1" smtClean="0"/>
              <a:t>Doryfora</a:t>
            </a:r>
            <a:r>
              <a:rPr lang="cs-CZ" dirty="0" smtClean="0"/>
              <a:t>, mladého muže, </a:t>
            </a:r>
            <a:r>
              <a:rPr lang="cs-CZ" dirty="0" err="1" smtClean="0"/>
              <a:t>zv</a:t>
            </a:r>
            <a:r>
              <a:rPr lang="cs-CZ" dirty="0" smtClean="0"/>
              <a:t>. </a:t>
            </a:r>
            <a:r>
              <a:rPr lang="cs-CZ" dirty="0" err="1" smtClean="0"/>
              <a:t>Kánón</a:t>
            </a:r>
            <a:r>
              <a:rPr lang="cs-CZ" dirty="0" smtClean="0"/>
              <a:t> (typ, ideál krásného lidského těla – vzor pro další sochy)</a:t>
            </a:r>
          </a:p>
          <a:p>
            <a:endParaRPr lang="cs-CZ" dirty="0"/>
          </a:p>
          <a:p>
            <a:r>
              <a:rPr lang="cs-CZ" dirty="0" smtClean="0"/>
              <a:t>Většinu řeckých soch známe jen z římských kopií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Nejslavnější sochaři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486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366" y="1772816"/>
            <a:ext cx="2732241" cy="473161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Athéna </a:t>
            </a:r>
            <a:r>
              <a:rPr lang="cs-CZ" dirty="0" err="1" smtClean="0"/>
              <a:t>Parthenol</a:t>
            </a:r>
            <a:r>
              <a:rPr lang="cs-CZ" dirty="0" smtClean="0"/>
              <a:t> – římská kopie </a:t>
            </a:r>
            <a:r>
              <a:rPr lang="cs-CZ" dirty="0" err="1" smtClean="0"/>
              <a:t>Feidiovy</a:t>
            </a:r>
            <a:r>
              <a:rPr lang="cs-CZ" dirty="0" smtClean="0"/>
              <a:t> sochy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6725" y="1844824"/>
            <a:ext cx="3510876" cy="44284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96762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1278" y="1628800"/>
            <a:ext cx="3112690" cy="431532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Myrónova</a:t>
            </a:r>
            <a:r>
              <a:rPr lang="cs-CZ" dirty="0" smtClean="0"/>
              <a:t> socha Diskobola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2564904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Myrón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byl mistr ve znázornění pohybu, pracoval v bronzu</a:t>
            </a:r>
            <a:endParaRPr lang="cs-CZ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56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772816"/>
            <a:ext cx="2175865" cy="46715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728"/>
          </a:xfrm>
        </p:spPr>
        <p:txBody>
          <a:bodyPr>
            <a:normAutofit/>
          </a:bodyPr>
          <a:lstStyle/>
          <a:p>
            <a:r>
              <a:rPr lang="cs-CZ" dirty="0" err="1" smtClean="0"/>
              <a:t>Polykleitova</a:t>
            </a:r>
            <a:r>
              <a:rPr lang="cs-CZ" dirty="0" smtClean="0"/>
              <a:t> socha </a:t>
            </a:r>
            <a:r>
              <a:rPr lang="cs-CZ" dirty="0" err="1" smtClean="0"/>
              <a:t>Doryfora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1988840"/>
            <a:ext cx="48965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Sochu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Doryfora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 známe v římské kopii objevené v Pompejích, nazývá se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kánón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</a:p>
          <a:p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Stala se vzorem ideálních proporcí lidského těla, používaným dalšími sochaři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547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844824"/>
            <a:ext cx="7408333" cy="3450696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Nástěnné malby známe jen z popisů (</a:t>
            </a:r>
            <a:r>
              <a:rPr lang="cs-CZ" sz="2800" dirty="0" err="1" smtClean="0"/>
              <a:t>Pausanius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Byly to pásy maleb řazené nad sebou</a:t>
            </a:r>
          </a:p>
          <a:p>
            <a:r>
              <a:rPr lang="cs-CZ" sz="2800" dirty="0" smtClean="0"/>
              <a:t>Náměty stejné jako v sochařství</a:t>
            </a:r>
          </a:p>
          <a:p>
            <a:r>
              <a:rPr lang="cs-CZ" sz="2800" dirty="0" smtClean="0"/>
              <a:t>Podobné výjevy na keramice</a:t>
            </a:r>
          </a:p>
          <a:p>
            <a:r>
              <a:rPr lang="cs-CZ" sz="2800" dirty="0" smtClean="0"/>
              <a:t>Motivy tmavé, pozadí červenohnědé</a:t>
            </a:r>
          </a:p>
          <a:p>
            <a:r>
              <a:rPr lang="cs-CZ" sz="2800" dirty="0" smtClean="0"/>
              <a:t>Světlá tělová barva, detaily ryté</a:t>
            </a:r>
          </a:p>
          <a:p>
            <a:r>
              <a:rPr lang="cs-CZ" sz="2800" dirty="0" smtClean="0"/>
              <a:t>Ilustrace řeckých bájí na keramice – cenný zdroj informací o životě v tehdejším Řecku</a:t>
            </a:r>
          </a:p>
          <a:p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182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547" y="4324340"/>
            <a:ext cx="304843" cy="152421"/>
          </a:xfrm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Malby na keramice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991" y="1628800"/>
            <a:ext cx="4258025" cy="49492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1805" y="3068960"/>
            <a:ext cx="4311576" cy="32061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936934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340768"/>
            <a:ext cx="7452817" cy="492941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b="1" dirty="0" smtClean="0"/>
              <a:t>Zakroužkuj památky a události, které patří k Delfám:</a:t>
            </a:r>
          </a:p>
          <a:p>
            <a:pPr marL="0" indent="0">
              <a:buNone/>
            </a:pPr>
            <a:r>
              <a:rPr lang="cs-CZ" sz="9600" b="1" dirty="0" smtClean="0"/>
              <a:t>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9600" dirty="0" smtClean="0"/>
              <a:t>socha vozataje</a:t>
            </a:r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r>
              <a:rPr lang="cs-CZ" sz="9600" dirty="0" smtClean="0"/>
              <a:t> Diův chrám</a:t>
            </a:r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r>
              <a:rPr lang="cs-CZ" sz="9600" dirty="0" smtClean="0"/>
              <a:t> olympijské hry</a:t>
            </a:r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r>
              <a:rPr lang="cs-CZ" sz="9600" dirty="0" smtClean="0"/>
              <a:t> </a:t>
            </a:r>
            <a:r>
              <a:rPr lang="cs-CZ" sz="9600" dirty="0" err="1" smtClean="0"/>
              <a:t>Feidiův</a:t>
            </a:r>
            <a:r>
              <a:rPr lang="cs-CZ" sz="9600" dirty="0" smtClean="0"/>
              <a:t> Zeus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r>
              <a:rPr lang="cs-CZ" sz="9600" dirty="0" smtClean="0"/>
              <a:t> věštírna</a:t>
            </a:r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r>
              <a:rPr lang="cs-CZ" sz="9600" dirty="0" smtClean="0"/>
              <a:t>  </a:t>
            </a:r>
            <a:r>
              <a:rPr lang="cs-CZ" sz="9600" dirty="0" err="1" smtClean="0"/>
              <a:t>pýthijské</a:t>
            </a:r>
            <a:r>
              <a:rPr lang="cs-CZ" sz="9600" dirty="0" smtClean="0"/>
              <a:t> hry                                                 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                              </a:t>
            </a:r>
          </a:p>
          <a:p>
            <a:pPr marL="0" indent="0">
              <a:buNone/>
            </a:pPr>
            <a:r>
              <a:rPr lang="cs-CZ" sz="9600" dirty="0" smtClean="0"/>
              <a:t>                                            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047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21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595833" y="2348880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i="1" u="sng" dirty="0" smtClean="0"/>
              <a:t>Použitá literatura</a:t>
            </a:r>
            <a:r>
              <a:rPr lang="cs-CZ" sz="4400" i="1" u="sng" dirty="0" smtClean="0"/>
              <a:t>: </a:t>
            </a:r>
            <a:r>
              <a:rPr lang="cs-CZ" sz="4400" dirty="0"/>
              <a:t>PIJOAN, José. </a:t>
            </a:r>
            <a:r>
              <a:rPr lang="cs-CZ" sz="4400" i="1" dirty="0"/>
              <a:t>Dějiny umění</a:t>
            </a:r>
            <a:r>
              <a:rPr lang="cs-CZ" sz="4400" dirty="0"/>
              <a:t>. Praha: Odeon, 1982,</a:t>
            </a:r>
            <a:endParaRPr lang="cs-CZ" sz="4400" i="1" u="sng" dirty="0"/>
          </a:p>
          <a:p>
            <a:endParaRPr lang="cs-CZ" sz="4400" i="1" u="sng" dirty="0" smtClean="0"/>
          </a:p>
          <a:p>
            <a:endParaRPr lang="cs-CZ" sz="4400" dirty="0" smtClean="0"/>
          </a:p>
          <a:p>
            <a:r>
              <a:rPr lang="cs-CZ" sz="4400" i="1" u="sng" dirty="0" smtClean="0"/>
              <a:t>Internetové odkazy: </a:t>
            </a:r>
            <a:r>
              <a:rPr lang="cs-CZ" sz="4400" dirty="0" smtClean="0"/>
              <a:t>ODYSSES. </a:t>
            </a:r>
            <a:r>
              <a:rPr lang="cs-CZ" sz="4400" i="1" dirty="0" smtClean="0"/>
              <a:t>wikimedia.org</a:t>
            </a:r>
            <a:r>
              <a:rPr lang="cs-CZ" sz="4400" dirty="0" smtClean="0"/>
              <a:t> [online]. [cit. 26.10.2013]. Dostupný na WWW: http://upload.wikimedia.org/wikipedia/commons/3/3f/%CE%95%CE%B9%CE%BA%CF%8C%CE%BD%CE%B123_089.jpg </a:t>
            </a:r>
          </a:p>
          <a:p>
            <a:r>
              <a:rPr lang="cs-CZ" sz="4400" dirty="0"/>
              <a:t>CAROLE. </a:t>
            </a:r>
            <a:r>
              <a:rPr lang="cs-CZ" sz="4400" i="1" dirty="0"/>
              <a:t>wikimedia.org</a:t>
            </a:r>
            <a:r>
              <a:rPr lang="cs-CZ" sz="4400" dirty="0"/>
              <a:t> [online]. [cit. 26.10.2013]. Dostupný na WWW: http://upload.wikimedia.org/wikipedia/commons/f/f0/Model_of_ancient_Olympia%2C_British_Museum6.jpg </a:t>
            </a:r>
            <a:endParaRPr lang="cs-CZ" sz="4400" dirty="0" smtClean="0"/>
          </a:p>
          <a:p>
            <a:r>
              <a:rPr lang="cs-CZ" sz="4400" dirty="0"/>
              <a:t>KLONE123. </a:t>
            </a:r>
            <a:r>
              <a:rPr lang="cs-CZ" sz="4400" i="1" dirty="0"/>
              <a:t>wikipedia.cz</a:t>
            </a:r>
            <a:r>
              <a:rPr lang="cs-CZ" sz="4400" dirty="0"/>
              <a:t> [online]. [cit. 26.10.2013]. Dostupný na WWW: http://upload.wikimedia.org/wikipedia/commons/5/5f/Delphi%27s_Valley.JPG </a:t>
            </a:r>
            <a:endParaRPr lang="cs-CZ" sz="4400" dirty="0" smtClean="0"/>
          </a:p>
          <a:p>
            <a:r>
              <a:rPr lang="cs-CZ" sz="4400" dirty="0"/>
              <a:t>BAŤHA, Matěj. </a:t>
            </a:r>
            <a:r>
              <a:rPr lang="cs-CZ" sz="4400" i="1" dirty="0"/>
              <a:t>wimedia.org</a:t>
            </a:r>
            <a:r>
              <a:rPr lang="cs-CZ" sz="4400" dirty="0"/>
              <a:t> [online]. [cit. 28.10.2013]. Dostupný na WWW: http://upload.wikimedia.org/wikipedia/commons/b/b9/Olympia_-_Palaestra_1.jpg </a:t>
            </a:r>
            <a:endParaRPr lang="cs-CZ" sz="4400" dirty="0" smtClean="0"/>
          </a:p>
          <a:p>
            <a:r>
              <a:rPr lang="cs-CZ" sz="4400" dirty="0"/>
              <a:t>VAN HEEMSKERCK, </a:t>
            </a:r>
            <a:r>
              <a:rPr lang="cs-CZ" sz="4400" dirty="0" err="1"/>
              <a:t>Maarten</a:t>
            </a:r>
            <a:r>
              <a:rPr lang="cs-CZ" sz="4400" dirty="0"/>
              <a:t>. </a:t>
            </a:r>
            <a:r>
              <a:rPr lang="cs-CZ" sz="4400" i="1" dirty="0"/>
              <a:t>wimedia.org</a:t>
            </a:r>
            <a:r>
              <a:rPr lang="cs-CZ" sz="4400" dirty="0"/>
              <a:t> [online]. [cit. 28.10.2013]. Dostupný na WWW: http://upload.wikimedia.org/wikipedia/commons/c/c6/Statue_of_Zeus.jpg </a:t>
            </a:r>
            <a:endParaRPr lang="cs-CZ" sz="4400" dirty="0" smtClean="0"/>
          </a:p>
          <a:p>
            <a:r>
              <a:rPr lang="cs-CZ" sz="4400" i="1" u="sng" dirty="0"/>
              <a:t>http://upload.wikimedia.org/wikipedia/commons/9/95/Tempio_di_Zeus_ad_Olimpia_%</a:t>
            </a:r>
            <a:r>
              <a:rPr lang="cs-CZ" sz="4400" i="1" u="sng" dirty="0" smtClean="0"/>
              <a:t>28Tutto%29.jpg</a:t>
            </a:r>
          </a:p>
          <a:p>
            <a:r>
              <a:rPr lang="cs-CZ" sz="4400" dirty="0"/>
              <a:t>ROCCUZ. </a:t>
            </a:r>
            <a:r>
              <a:rPr lang="cs-CZ" sz="4400" i="1" dirty="0" err="1"/>
              <a:t>wikimedia</a:t>
            </a:r>
            <a:r>
              <a:rPr lang="cs-CZ" sz="4400" dirty="0"/>
              <a:t> [online]. [cit. 28.10.2013]. Dostupný na WWW: http://upload.wikimedia.org/wikipedia/commons/5/51/Zeus%27_temple_in_Olimpia%2C_frontone_west%2C_Apollo.jpg </a:t>
            </a:r>
            <a:endParaRPr lang="cs-CZ" sz="4400" dirty="0" smtClean="0"/>
          </a:p>
          <a:p>
            <a:r>
              <a:rPr lang="cs-CZ" sz="4400" dirty="0"/>
              <a:t>MARSYAS. </a:t>
            </a:r>
            <a:r>
              <a:rPr lang="cs-CZ" sz="4400" i="1" dirty="0"/>
              <a:t>wikimedia.org</a:t>
            </a:r>
            <a:r>
              <a:rPr lang="cs-CZ" sz="4400" dirty="0"/>
              <a:t> [online]. [cit. 28.10.2013]. Dostupný na WWW: http://upload.wikimedia.org/wikipedia/commons/b/bb/NAMA_Ath%C3%A9na_Varvakeion.jpg </a:t>
            </a:r>
            <a:endParaRPr lang="cs-CZ" sz="4400" dirty="0" smtClean="0"/>
          </a:p>
          <a:p>
            <a:r>
              <a:rPr lang="cs-CZ" sz="4400" dirty="0"/>
              <a:t>F-E-CAMERON, </a:t>
            </a:r>
            <a:r>
              <a:rPr lang="cs-CZ" sz="4400" dirty="0" err="1"/>
              <a:t>Stefe</a:t>
            </a:r>
            <a:r>
              <a:rPr lang="cs-CZ" sz="4400" dirty="0"/>
              <a:t>. </a:t>
            </a:r>
            <a:r>
              <a:rPr lang="cs-CZ" sz="4400" i="1" dirty="0"/>
              <a:t>wikimedia.org</a:t>
            </a:r>
            <a:r>
              <a:rPr lang="cs-CZ" sz="4400" dirty="0"/>
              <a:t> [online]. [cit. 28.10.2013]. Dostupný na WWW: http://upload.wikimedia.org/wikipedia/commons/d/de/SFEC_BritMus_Roman_021.JPG </a:t>
            </a:r>
            <a:endParaRPr lang="cs-CZ" sz="4400" dirty="0" smtClean="0"/>
          </a:p>
          <a:p>
            <a:r>
              <a:rPr lang="cs-CZ" sz="4400" dirty="0"/>
              <a:t>AUTOR NEUVEDEN. </a:t>
            </a:r>
            <a:r>
              <a:rPr lang="cs-CZ" sz="4400" i="1" dirty="0"/>
              <a:t>wikimedia.org</a:t>
            </a:r>
            <a:r>
              <a:rPr lang="cs-CZ" sz="4400" dirty="0"/>
              <a:t> [online]. [cit. 28.10.2013]. Dostupný na WWW: http://upload.wikimedia.org/wikipedia/commons/6/60/Doryphoros.jpg </a:t>
            </a:r>
            <a:endParaRPr lang="cs-CZ" sz="4400" dirty="0" smtClean="0"/>
          </a:p>
          <a:p>
            <a:r>
              <a:rPr lang="cs-CZ" sz="4400" dirty="0"/>
              <a:t>JASTROW. </a:t>
            </a:r>
            <a:r>
              <a:rPr lang="cs-CZ" sz="4400" i="1" dirty="0"/>
              <a:t>wikimedia.org</a:t>
            </a:r>
            <a:r>
              <a:rPr lang="cs-CZ" sz="4400" dirty="0"/>
              <a:t> [online]. [cit. 28.10.2013]. Dostupný na WWW: http://cs.wikipedia.org/wiki/Soubor:Amphora_Louvre_F12.jpg </a:t>
            </a:r>
            <a:endParaRPr lang="cs-CZ" sz="4400" dirty="0" smtClean="0"/>
          </a:p>
          <a:p>
            <a:r>
              <a:rPr lang="cs-CZ" sz="800" dirty="0"/>
              <a:t>AUTOR NEUVEDEN. </a:t>
            </a:r>
            <a:r>
              <a:rPr lang="cs-CZ" sz="800" i="1" dirty="0"/>
              <a:t>wikimedia.org</a:t>
            </a:r>
            <a:r>
              <a:rPr lang="cs-CZ" sz="800" dirty="0"/>
              <a:t> [online]. [cit. 28.10.2013]. Dostupný na WWW: http://upload.wikimedia.org/wikipedia/commons/2/24/Herakles_Geryon_Staatliche_Antikensammlungen</a:t>
            </a:r>
            <a:endParaRPr lang="cs-CZ" sz="4400" i="1" u="sng" dirty="0" smtClean="0"/>
          </a:p>
          <a:p>
            <a:pPr>
              <a:buClr>
                <a:srgbClr val="31B6FD"/>
              </a:buClr>
            </a:pPr>
            <a:r>
              <a:rPr lang="cs-CZ" sz="4400" i="1" u="sng" dirty="0" smtClean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Font typeface="Symbol" pitchFamily="18" charset="2"/>
              <a:buNone/>
            </a:pPr>
            <a:endParaRPr lang="cs-CZ" sz="20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1719</TotalTime>
  <Words>846</Words>
  <Application>Microsoft Office PowerPoint</Application>
  <PresentationFormat>Předvádění na obrazovce (4:3)</PresentationFormat>
  <Paragraphs>139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Vlnění</vt:lpstr>
      <vt:lpstr>Základní škola a Mateřská škola Bílá Třemešná, okres Trutnov</vt:lpstr>
      <vt:lpstr>Anotace</vt:lpstr>
      <vt:lpstr>Řecké archaické umění</vt:lpstr>
      <vt:lpstr>Delfy</vt:lpstr>
      <vt:lpstr>Apollónův chrám v Delfách</vt:lpstr>
      <vt:lpstr>Olympia</vt:lpstr>
      <vt:lpstr>Olympia - rekonstrukce</vt:lpstr>
      <vt:lpstr>Olympia</vt:lpstr>
      <vt:lpstr>Sochařství</vt:lpstr>
      <vt:lpstr>Delfský vozataj</vt:lpstr>
      <vt:lpstr>Diův Chrám v Olympii</vt:lpstr>
      <vt:lpstr>Feidiův Zeus v Olympii</vt:lpstr>
      <vt:lpstr>Sochařství</vt:lpstr>
      <vt:lpstr>Nejslavnější sochaři</vt:lpstr>
      <vt:lpstr>Athéna Parthenol – římská kopie Feidiovy sochy</vt:lpstr>
      <vt:lpstr>Myrónova socha Diskobola</vt:lpstr>
      <vt:lpstr>Polykleitova socha Doryfora</vt:lpstr>
      <vt:lpstr>Malířství</vt:lpstr>
      <vt:lpstr>Malby na keramice</vt:lpstr>
      <vt:lpstr>Shrnutí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235</cp:revision>
  <cp:lastPrinted>2013-10-28T16:34:43Z</cp:lastPrinted>
  <dcterms:created xsi:type="dcterms:W3CDTF">2013-05-10T12:01:16Z</dcterms:created>
  <dcterms:modified xsi:type="dcterms:W3CDTF">2013-10-30T15:04:53Z</dcterms:modified>
</cp:coreProperties>
</file>