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7" r:id="rId3"/>
    <p:sldId id="263" r:id="rId4"/>
    <p:sldId id="264" r:id="rId5"/>
    <p:sldId id="265" r:id="rId6"/>
    <p:sldId id="266" r:id="rId7"/>
    <p:sldId id="267" r:id="rId8"/>
    <p:sldId id="268" r:id="rId9"/>
    <p:sldId id="269" r:id="rId10"/>
    <p:sldId id="270" r:id="rId11"/>
    <p:sldId id="27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694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259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8500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6786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442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29427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239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4546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542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4398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90360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CAEEA5-48E0-4CBA-863F-194F99871368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44298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6227861"/>
              </p:ext>
            </p:extLst>
          </p:nvPr>
        </p:nvGraphicFramePr>
        <p:xfrm>
          <a:off x="1043608" y="1628797"/>
          <a:ext cx="7199312" cy="4680798"/>
        </p:xfrm>
        <a:graphic>
          <a:graphicData uri="http://schemas.openxmlformats.org/drawingml/2006/table">
            <a:tbl>
              <a:tblPr/>
              <a:tblGrid>
                <a:gridCol w="2055812"/>
                <a:gridCol w="5143500"/>
              </a:tblGrid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CZ.1.07/1.5.00/34.0565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51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materiálu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VY_32_INOVACE_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443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_Pohyb rovnoměrný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Masarykova střední  škola zemědělská a Vyšší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odborná škola, Opava, příspěvková organizace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Jaroslav Latoň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Průřezové téma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Člověk a životní prostředí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Tématický celek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2.9.2013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a místo ověření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9.9.2013, 1.L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4513" y="332656"/>
            <a:ext cx="5514975" cy="1209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564904"/>
            <a:ext cx="45720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1607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1519827"/>
              </p:ext>
            </p:extLst>
          </p:nvPr>
        </p:nvGraphicFramePr>
        <p:xfrm>
          <a:off x="971600" y="764704"/>
          <a:ext cx="7200900" cy="4105275"/>
        </p:xfrm>
        <a:graphic>
          <a:graphicData uri="http://schemas.openxmlformats.org/drawingml/2006/table">
            <a:tbl>
              <a:tblPr/>
              <a:tblGrid>
                <a:gridCol w="2055812"/>
                <a:gridCol w="5145088"/>
              </a:tblGrid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slouží pro práci v hodině i pro samostudium. Žáci si zopakují základní pojmy a rozdělení pohybů.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30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Mechanika, pohyb, trajektorie, dráha.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Žáci si zopakují základní pojmy a rozdělení pohybů.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Připomenou si základní pojmy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 veličiny.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61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908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8902" y="153506"/>
            <a:ext cx="22382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Mechanika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196752"/>
            <a:ext cx="878497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Mechanika</a:t>
            </a:r>
            <a:r>
              <a:rPr lang="cs-CZ" sz="2800" dirty="0" smtClean="0"/>
              <a:t> je část fyziky, která se zabývá mechanickým pohybem.</a:t>
            </a:r>
          </a:p>
          <a:p>
            <a:endParaRPr lang="cs-CZ" sz="2800" b="1" dirty="0"/>
          </a:p>
          <a:p>
            <a:endParaRPr lang="cs-CZ" sz="2800" b="1" dirty="0" smtClean="0"/>
          </a:p>
          <a:p>
            <a:r>
              <a:rPr lang="cs-CZ" sz="2800" b="1" dirty="0" smtClean="0"/>
              <a:t>Kinematika</a:t>
            </a:r>
            <a:r>
              <a:rPr lang="cs-CZ" sz="2800" dirty="0" smtClean="0"/>
              <a:t> popisuje pohyb tělesa bez ohledu na příčiny tohoto pohybu </a:t>
            </a:r>
            <a:r>
              <a:rPr lang="cs-CZ" sz="2800" i="1" dirty="0" smtClean="0"/>
              <a:t>(jak se těleso pohybuje?)</a:t>
            </a:r>
            <a:r>
              <a:rPr lang="cs-CZ" sz="2800" dirty="0" smtClean="0"/>
              <a:t>.</a:t>
            </a:r>
          </a:p>
          <a:p>
            <a:endParaRPr lang="cs-CZ" sz="2800" b="1" dirty="0"/>
          </a:p>
          <a:p>
            <a:r>
              <a:rPr lang="cs-CZ" sz="2800" b="1" dirty="0" smtClean="0"/>
              <a:t>Dynamika</a:t>
            </a:r>
            <a:r>
              <a:rPr lang="cs-CZ" sz="2800" dirty="0" smtClean="0"/>
              <a:t> se zabývá příčinami pohybu. Studuje souvislost mezi pohybem a silou, která způsobila pohyb </a:t>
            </a:r>
            <a:r>
              <a:rPr lang="cs-CZ" sz="2800" i="1" dirty="0" smtClean="0"/>
              <a:t>(proč se těleso pohybuje)</a:t>
            </a:r>
            <a:r>
              <a:rPr lang="cs-CZ" sz="2800" dirty="0" smtClean="0"/>
              <a:t>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910546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225514"/>
            <a:ext cx="37026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Mechanický pohyb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340768"/>
            <a:ext cx="856895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Vzájemný pohyb těles</a:t>
            </a:r>
          </a:p>
          <a:p>
            <a:r>
              <a:rPr lang="cs-CZ" sz="2800" dirty="0"/>
              <a:t> </a:t>
            </a:r>
          </a:p>
          <a:p>
            <a:r>
              <a:rPr lang="cs-CZ" sz="2800" dirty="0"/>
              <a:t>Klid nebo pohyb tělesa můžeme posuzovat jedině vzhledem k jinému </a:t>
            </a:r>
            <a:r>
              <a:rPr lang="cs-CZ" sz="2800" dirty="0" smtClean="0"/>
              <a:t>tělesu (změna polohy).</a:t>
            </a:r>
            <a:endParaRPr lang="cs-CZ" sz="2800" dirty="0"/>
          </a:p>
          <a:p>
            <a:r>
              <a:rPr lang="cs-CZ" sz="2800" dirty="0"/>
              <a:t>Totéž těleso může být </a:t>
            </a:r>
            <a:r>
              <a:rPr lang="cs-CZ" sz="2800" b="1" dirty="0"/>
              <a:t>v pohybu </a:t>
            </a:r>
            <a:r>
              <a:rPr lang="cs-CZ" sz="2800" dirty="0"/>
              <a:t>vzhledem k jednomu tělesu </a:t>
            </a:r>
            <a:r>
              <a:rPr lang="cs-CZ" sz="2800" b="1" dirty="0" smtClean="0"/>
              <a:t>a </a:t>
            </a:r>
            <a:r>
              <a:rPr lang="cs-CZ" sz="2800" b="1" dirty="0"/>
              <a:t>současně v klidu</a:t>
            </a:r>
            <a:r>
              <a:rPr lang="cs-CZ" sz="2800" dirty="0"/>
              <a:t> vzhledem k jinému </a:t>
            </a:r>
            <a:r>
              <a:rPr lang="cs-CZ" sz="2800" dirty="0" smtClean="0"/>
              <a:t>tělesu</a:t>
            </a:r>
            <a:r>
              <a:rPr lang="cs-CZ" sz="2800" i="1" dirty="0"/>
              <a:t> </a:t>
            </a:r>
            <a:r>
              <a:rPr lang="cs-CZ" sz="2800" i="1" dirty="0" smtClean="0"/>
              <a:t>(vlastnost relativní, závisí na volbě vztažné soustavy).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974" y="4834026"/>
            <a:ext cx="92034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cap="all" dirty="0"/>
              <a:t>Pohyb je základní vlastností všech těles.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346884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294755"/>
            <a:ext cx="36954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Trajektorie a dráha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412776"/>
            <a:ext cx="864096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Čára</a:t>
            </a:r>
            <a:r>
              <a:rPr lang="cs-CZ" sz="3200" dirty="0"/>
              <a:t>, kterou při pohybu hmotný bod opisuje, se nazývá </a:t>
            </a:r>
            <a:r>
              <a:rPr lang="cs-CZ" sz="3200" b="1" dirty="0"/>
              <a:t>trajektorie</a:t>
            </a:r>
            <a:r>
              <a:rPr lang="cs-CZ" sz="3200" dirty="0"/>
              <a:t> pohybu hmotného bodu.</a:t>
            </a:r>
          </a:p>
          <a:p>
            <a:r>
              <a:rPr lang="cs-CZ" sz="3200" dirty="0"/>
              <a:t> </a:t>
            </a:r>
          </a:p>
          <a:p>
            <a:r>
              <a:rPr lang="cs-CZ" sz="3200" b="1" dirty="0"/>
              <a:t>Délku trajektorie</a:t>
            </a:r>
            <a:r>
              <a:rPr lang="cs-CZ" sz="3200" dirty="0"/>
              <a:t>, kterou hmotný bod opíše za určitou dobu, nazýváme </a:t>
            </a:r>
            <a:r>
              <a:rPr lang="cs-CZ" sz="3200" b="1" dirty="0"/>
              <a:t>dráha</a:t>
            </a:r>
            <a:r>
              <a:rPr lang="cs-CZ" sz="3200" dirty="0"/>
              <a:t> hmotného bodu</a:t>
            </a:r>
            <a:r>
              <a:rPr lang="cs-CZ" sz="32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58903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15816" y="297522"/>
            <a:ext cx="28284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Druhy pohybů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08364" y="1071801"/>
            <a:ext cx="8568952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Podle tvaru trajektorie rozlišujeme </a:t>
            </a:r>
            <a:r>
              <a:rPr lang="cs-CZ" sz="3200" dirty="0" smtClean="0"/>
              <a:t>pohyb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přímočarý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křivočarý</a:t>
            </a:r>
            <a:endParaRPr lang="cs-CZ" sz="3200" dirty="0"/>
          </a:p>
          <a:p>
            <a:r>
              <a:rPr lang="cs-CZ" sz="3200" dirty="0"/>
              <a:t> </a:t>
            </a:r>
            <a:endParaRPr lang="cs-CZ" sz="3200" dirty="0" smtClean="0"/>
          </a:p>
          <a:p>
            <a:r>
              <a:rPr lang="cs-CZ" sz="3200" dirty="0" smtClean="0"/>
              <a:t>Podle </a:t>
            </a:r>
            <a:r>
              <a:rPr lang="cs-CZ" sz="3200" dirty="0"/>
              <a:t>trajektorie jednotlivých bodů tělesa </a:t>
            </a:r>
            <a:r>
              <a:rPr lang="cs-CZ" sz="3200" dirty="0" smtClean="0"/>
              <a:t>pohyb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posuvný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otáčivý</a:t>
            </a:r>
            <a:endParaRPr lang="cs-CZ" sz="3200" dirty="0"/>
          </a:p>
          <a:p>
            <a:r>
              <a:rPr lang="cs-CZ" sz="3200" dirty="0"/>
              <a:t> </a:t>
            </a:r>
          </a:p>
          <a:p>
            <a:r>
              <a:rPr lang="cs-CZ" sz="3200" dirty="0"/>
              <a:t>Podle změny rychlosti </a:t>
            </a:r>
            <a:r>
              <a:rPr lang="cs-CZ" sz="3200" dirty="0" smtClean="0"/>
              <a:t>pohyb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rovnoměrný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nerovnoměrný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178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15816" y="297522"/>
            <a:ext cx="28284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Druhy pohybů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412776"/>
            <a:ext cx="864096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Pohyb přímočarý </a:t>
            </a:r>
            <a:r>
              <a:rPr lang="cs-CZ" sz="3200" dirty="0"/>
              <a:t>– trajektorií </a:t>
            </a:r>
            <a:r>
              <a:rPr lang="cs-CZ" sz="3200" dirty="0" smtClean="0"/>
              <a:t>pohybu je </a:t>
            </a:r>
            <a:r>
              <a:rPr lang="cs-CZ" sz="3200" dirty="0"/>
              <a:t>část </a:t>
            </a:r>
            <a:r>
              <a:rPr lang="cs-CZ" sz="3200" dirty="0" smtClean="0"/>
              <a:t>přímky.</a:t>
            </a:r>
            <a:endParaRPr lang="cs-CZ" sz="3200" dirty="0"/>
          </a:p>
          <a:p>
            <a:r>
              <a:rPr lang="cs-CZ" sz="3200" dirty="0"/>
              <a:t> </a:t>
            </a:r>
            <a:endParaRPr lang="cs-CZ" sz="3200" dirty="0" smtClean="0"/>
          </a:p>
          <a:p>
            <a:endParaRPr lang="cs-CZ" sz="3200" dirty="0"/>
          </a:p>
          <a:p>
            <a:r>
              <a:rPr lang="cs-CZ" sz="3200" b="1" dirty="0"/>
              <a:t>Pohyb křivočarý </a:t>
            </a:r>
            <a:r>
              <a:rPr lang="cs-CZ" sz="3200" dirty="0"/>
              <a:t>– trajektorií </a:t>
            </a:r>
            <a:r>
              <a:rPr lang="cs-CZ" sz="3200" dirty="0" smtClean="0"/>
              <a:t>pohybu není </a:t>
            </a:r>
            <a:r>
              <a:rPr lang="cs-CZ" sz="3200" dirty="0"/>
              <a:t>část </a:t>
            </a:r>
            <a:r>
              <a:rPr lang="cs-CZ" sz="3200" dirty="0" smtClean="0"/>
              <a:t>přímky.</a:t>
            </a:r>
            <a:endParaRPr lang="cs-CZ" sz="3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111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15816" y="297522"/>
            <a:ext cx="28284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Druhy pohybů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412776"/>
            <a:ext cx="8928992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Pohyb </a:t>
            </a:r>
            <a:r>
              <a:rPr lang="cs-CZ" sz="3200" b="1" dirty="0"/>
              <a:t>posuvný </a:t>
            </a:r>
            <a:r>
              <a:rPr lang="cs-CZ" sz="3200" dirty="0"/>
              <a:t>– všechny body tělesa se pohybují po </a:t>
            </a:r>
            <a:r>
              <a:rPr lang="cs-CZ" sz="3200" dirty="0" smtClean="0"/>
              <a:t>trajektoriích </a:t>
            </a:r>
            <a:r>
              <a:rPr lang="cs-CZ" sz="3200" dirty="0"/>
              <a:t>stejného tvaru </a:t>
            </a:r>
            <a:r>
              <a:rPr lang="cs-CZ" sz="3200" dirty="0" smtClean="0"/>
              <a:t>a proběhnou </a:t>
            </a:r>
            <a:r>
              <a:rPr lang="cs-CZ" sz="3200" dirty="0"/>
              <a:t>stejné dráhy.</a:t>
            </a:r>
          </a:p>
          <a:p>
            <a:r>
              <a:rPr lang="cs-CZ" sz="3200" dirty="0"/>
              <a:t> </a:t>
            </a:r>
          </a:p>
          <a:p>
            <a:r>
              <a:rPr lang="cs-CZ" sz="3200" b="1" dirty="0"/>
              <a:t>Pohyb otáčivý </a:t>
            </a:r>
            <a:r>
              <a:rPr lang="cs-CZ" sz="3200" dirty="0"/>
              <a:t>– trajektorie všech bodů mají </a:t>
            </a:r>
            <a:r>
              <a:rPr lang="cs-CZ" sz="3200" dirty="0" smtClean="0"/>
              <a:t>tvar                       </a:t>
            </a:r>
            <a:r>
              <a:rPr lang="cs-CZ" sz="3200" dirty="0"/>
              <a:t>kružnice, ale body různě vzdálené </a:t>
            </a:r>
            <a:r>
              <a:rPr lang="cs-CZ" sz="3200" dirty="0" smtClean="0"/>
              <a:t>od osy proběhnou </a:t>
            </a:r>
            <a:r>
              <a:rPr lang="cs-CZ" sz="3200" dirty="0"/>
              <a:t>různé dráhy.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111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15816" y="297522"/>
            <a:ext cx="28284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Druhy pohybů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556792"/>
            <a:ext cx="8640960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Pohyb rovnoměrný </a:t>
            </a:r>
            <a:r>
              <a:rPr lang="cs-CZ" sz="3200" dirty="0"/>
              <a:t>– těleso urazí za stejné </a:t>
            </a:r>
            <a:r>
              <a:rPr lang="cs-CZ" sz="3200" dirty="0" smtClean="0"/>
              <a:t>doby vždy stejné </a:t>
            </a:r>
            <a:r>
              <a:rPr lang="cs-CZ" sz="3200" dirty="0"/>
              <a:t>dráhy.	</a:t>
            </a:r>
          </a:p>
          <a:p>
            <a:r>
              <a:rPr lang="cs-CZ" sz="3200" dirty="0"/>
              <a:t> </a:t>
            </a:r>
          </a:p>
          <a:p>
            <a:r>
              <a:rPr lang="cs-CZ" sz="3200" b="1" dirty="0"/>
              <a:t>Pohyb nerovnoměrný </a:t>
            </a:r>
            <a:r>
              <a:rPr lang="cs-CZ" sz="3200" dirty="0"/>
              <a:t>– těleso urazí za stejné doby </a:t>
            </a:r>
            <a:r>
              <a:rPr lang="cs-CZ" sz="3200" dirty="0" smtClean="0"/>
              <a:t>různé dráhy</a:t>
            </a:r>
            <a:r>
              <a:rPr lang="cs-CZ" sz="3200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111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20688"/>
            <a:ext cx="84969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Dráha hmotného bodu při rovnoměrném pohybu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2708920"/>
            <a:ext cx="856895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Při rovnoměrném pohybu je dráha přímo úměrná době pohybu.                 </a:t>
            </a:r>
            <a:endParaRPr lang="cs-CZ" sz="3200" u="sng" dirty="0"/>
          </a:p>
          <a:p>
            <a:r>
              <a:rPr lang="cs-CZ" sz="3200" dirty="0"/>
              <a:t> </a:t>
            </a:r>
            <a:endParaRPr lang="cs-CZ" sz="3200" u="sng" dirty="0"/>
          </a:p>
          <a:p>
            <a:pPr algn="ctr"/>
            <a:r>
              <a:rPr lang="cs-CZ" sz="3200" b="1" dirty="0"/>
              <a:t>s   =    v   .   t         [ m </a:t>
            </a:r>
            <a:r>
              <a:rPr lang="en-US" sz="3200" b="1" dirty="0"/>
              <a:t>]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77310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294755"/>
            <a:ext cx="48902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Rychlost hmotného bodu</a:t>
            </a:r>
            <a:endParaRPr lang="cs-CZ" sz="3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23528" y="1556792"/>
                <a:ext cx="8496944" cy="25866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Rychlost rovnoměrného pohybu určíme tak, že dráhu </a:t>
                </a:r>
                <a:r>
                  <a:rPr lang="cs-CZ" sz="3200" b="1" dirty="0"/>
                  <a:t>s</a:t>
                </a:r>
                <a:r>
                  <a:rPr lang="cs-CZ" sz="3200" dirty="0"/>
                  <a:t> dělíme dobou pohybu </a:t>
                </a:r>
                <a:r>
                  <a:rPr lang="cs-CZ" sz="3200" b="1" dirty="0"/>
                  <a:t>t</a:t>
                </a:r>
                <a:r>
                  <a:rPr lang="cs-CZ" sz="3200" dirty="0"/>
                  <a:t> . 	</a:t>
                </a:r>
                <a:endParaRPr lang="cs-CZ" sz="3200" u="sng" dirty="0"/>
              </a:p>
              <a:p>
                <a:r>
                  <a:rPr lang="cs-CZ" sz="3200" dirty="0"/>
                  <a:t> </a:t>
                </a:r>
                <a:endParaRPr lang="cs-CZ" sz="3200" u="sng" dirty="0"/>
              </a:p>
              <a:p>
                <a:pPr algn="ctr"/>
                <a:r>
                  <a:rPr lang="cs-CZ" sz="3200" dirty="0"/>
                  <a:t>v   </a:t>
                </a:r>
                <a:r>
                  <a:rPr lang="cs-CZ" sz="3200" dirty="0" smtClean="0"/>
                  <a:t>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3200" b="0" i="0" smtClean="0">
                            <a:latin typeface="Cambria Math"/>
                          </a:rPr>
                          <m:t>s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3200" b="0" i="0" smtClean="0">
                            <a:latin typeface="Cambria Math"/>
                          </a:rPr>
                          <m:t>t</m:t>
                        </m:r>
                      </m:den>
                    </m:f>
                  </m:oMath>
                </a14:m>
                <a:r>
                  <a:rPr lang="cs-CZ" sz="3200" dirty="0" smtClean="0"/>
                  <a:t>   </a:t>
                </a:r>
                <a:r>
                  <a:rPr lang="cs-CZ" sz="3200" dirty="0"/>
                  <a:t>[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3200" b="0" i="0" smtClean="0">
                            <a:latin typeface="Cambria Math"/>
                          </a:rPr>
                          <m:t>m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3200" b="0" i="0" smtClean="0">
                            <a:latin typeface="Cambria Math"/>
                          </a:rPr>
                          <m:t>s</m:t>
                        </m:r>
                      </m:den>
                    </m:f>
                  </m:oMath>
                </a14:m>
                <a:r>
                  <a:rPr lang="cs-CZ" sz="3200" dirty="0"/>
                  <a:t> ]</a:t>
                </a:r>
                <a:endParaRPr lang="cs-CZ" sz="3200" u="sng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1556792"/>
                <a:ext cx="8496944" cy="2586670"/>
              </a:xfrm>
              <a:prstGeom prst="rect">
                <a:avLst/>
              </a:prstGeom>
              <a:blipFill rotWithShape="1">
                <a:blip r:embed="rId2"/>
                <a:stretch>
                  <a:fillRect l="-1793" t="-305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323528" y="4653136"/>
            <a:ext cx="84969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Pro nerovnoměrný pohyb zavádíme průměrnou rychlost pohybu. Značíme ji v</a:t>
            </a:r>
            <a:r>
              <a:rPr lang="cs-CZ" sz="2400" baseline="-25000" dirty="0"/>
              <a:t>p</a:t>
            </a:r>
            <a:r>
              <a:rPr lang="cs-CZ" sz="2400" dirty="0"/>
              <a:t>. </a:t>
            </a:r>
          </a:p>
          <a:p>
            <a:r>
              <a:rPr lang="cs-CZ" sz="2400" dirty="0"/>
              <a:t> </a:t>
            </a:r>
          </a:p>
          <a:p>
            <a:r>
              <a:rPr lang="cs-CZ" sz="2400" dirty="0"/>
              <a:t>Průměrnou rychlost pohybu hmotného bodu  vypočítáme, když celkovou dráhu dělíme celkovou dobou </a:t>
            </a:r>
            <a:r>
              <a:rPr lang="cs-CZ" sz="2400" dirty="0" smtClean="0"/>
              <a:t>pohybu.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5113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408</TotalTime>
  <Words>286</Words>
  <Application>Microsoft Office PowerPoint</Application>
  <PresentationFormat>Předvádění na obrazovce (4:3)</PresentationFormat>
  <Paragraphs>82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nekdo</dc:creator>
  <cp:lastModifiedBy>FYZIKA</cp:lastModifiedBy>
  <cp:revision>47</cp:revision>
  <dcterms:created xsi:type="dcterms:W3CDTF">2012-11-11T12:29:55Z</dcterms:created>
  <dcterms:modified xsi:type="dcterms:W3CDTF">2013-10-07T05:32:22Z</dcterms:modified>
</cp:coreProperties>
</file>